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3" r:id="rId15"/>
    <p:sldId id="269" r:id="rId16"/>
    <p:sldId id="272" r:id="rId17"/>
    <p:sldId id="270" r:id="rId18"/>
    <p:sldId id="271" r:id="rId19"/>
    <p:sldId id="274"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10" autoAdjust="0"/>
    <p:restoredTop sz="94660"/>
  </p:normalViewPr>
  <p:slideViewPr>
    <p:cSldViewPr>
      <p:cViewPr varScale="1">
        <p:scale>
          <a:sx n="101" d="100"/>
          <a:sy n="101" d="100"/>
        </p:scale>
        <p:origin x="-164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576863639708584E-2"/>
          <c:y val="3.6015625000000002E-2"/>
          <c:w val="0.86694626713327505"/>
          <c:h val="0.77969992242534902"/>
        </c:manualLayout>
      </c:layout>
      <c:lineChart>
        <c:grouping val="standard"/>
        <c:varyColors val="0"/>
        <c:ser>
          <c:idx val="0"/>
          <c:order val="0"/>
          <c:tx>
            <c:strRef>
              <c:f>Sheet1!$B$1</c:f>
              <c:strCache>
                <c:ptCount val="1"/>
                <c:pt idx="0">
                  <c:v>Soybeans</c:v>
                </c:pt>
              </c:strCache>
            </c:strRef>
          </c:tx>
          <c:spPr>
            <a:ln>
              <a:solidFill>
                <a:srgbClr val="0000FF"/>
              </a:solidFill>
            </a:ln>
          </c:spPr>
          <c:marker>
            <c:spPr>
              <a:solidFill>
                <a:srgbClr val="0000FF"/>
              </a:solidFill>
            </c:spPr>
          </c:marker>
          <c:dPt>
            <c:idx val="12"/>
            <c:bubble3D val="0"/>
          </c:dPt>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Sheet1!$B$2:$B$25</c:f>
              <c:numCache>
                <c:formatCode>General</c:formatCode>
                <c:ptCount val="24"/>
                <c:pt idx="0">
                  <c:v>4.4690000000000003</c:v>
                </c:pt>
                <c:pt idx="1">
                  <c:v>3.2130000000000001</c:v>
                </c:pt>
                <c:pt idx="2">
                  <c:v>2.2109999999999999</c:v>
                </c:pt>
                <c:pt idx="3">
                  <c:v>3.0230000000000001</c:v>
                </c:pt>
                <c:pt idx="4">
                  <c:v>2.581</c:v>
                </c:pt>
                <c:pt idx="5">
                  <c:v>2.1030000000000002</c:v>
                </c:pt>
                <c:pt idx="6">
                  <c:v>0.75700000000000001</c:v>
                </c:pt>
                <c:pt idx="7">
                  <c:v>2.8210000000000002</c:v>
                </c:pt>
                <c:pt idx="8">
                  <c:v>3.0609999999999999</c:v>
                </c:pt>
                <c:pt idx="9">
                  <c:v>4.125</c:v>
                </c:pt>
                <c:pt idx="10">
                  <c:v>7.3040000000000003</c:v>
                </c:pt>
                <c:pt idx="11">
                  <c:v>5.96</c:v>
                </c:pt>
                <c:pt idx="12">
                  <c:v>8.6240000000000006</c:v>
                </c:pt>
                <c:pt idx="13">
                  <c:v>6.7409999999999997</c:v>
                </c:pt>
                <c:pt idx="14">
                  <c:v>9.5679999999999996</c:v>
                </c:pt>
                <c:pt idx="15">
                  <c:v>7.2489999999999997</c:v>
                </c:pt>
                <c:pt idx="16">
                  <c:v>9.56</c:v>
                </c:pt>
                <c:pt idx="17">
                  <c:v>13.839</c:v>
                </c:pt>
                <c:pt idx="18">
                  <c:v>5.59</c:v>
                </c:pt>
                <c:pt idx="19">
                  <c:v>13.087999999999999</c:v>
                </c:pt>
                <c:pt idx="20">
                  <c:v>9.2050000000000001</c:v>
                </c:pt>
                <c:pt idx="21">
                  <c:v>7.3680000000000003</c:v>
                </c:pt>
                <c:pt idx="22">
                  <c:v>7.85</c:v>
                </c:pt>
                <c:pt idx="23">
                  <c:v>9.6999999999999993</c:v>
                </c:pt>
              </c:numCache>
            </c:numRef>
          </c:val>
          <c:smooth val="0"/>
        </c:ser>
        <c:ser>
          <c:idx val="1"/>
          <c:order val="1"/>
          <c:tx>
            <c:strRef>
              <c:f>Sheet1!$C$1</c:f>
              <c:strCache>
                <c:ptCount val="1"/>
                <c:pt idx="0">
                  <c:v>Soybean Products</c:v>
                </c:pt>
              </c:strCache>
            </c:strRef>
          </c:tx>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Sheet1!$C$2:$C$25</c:f>
              <c:numCache>
                <c:formatCode>General</c:formatCode>
                <c:ptCount val="24"/>
                <c:pt idx="0">
                  <c:v>6.6959999999999997</c:v>
                </c:pt>
                <c:pt idx="1">
                  <c:v>7.109</c:v>
                </c:pt>
                <c:pt idx="2">
                  <c:v>7.2119999999999997</c:v>
                </c:pt>
                <c:pt idx="3">
                  <c:v>7.6820000000000004</c:v>
                </c:pt>
                <c:pt idx="4">
                  <c:v>8.0269999999999992</c:v>
                </c:pt>
                <c:pt idx="5">
                  <c:v>9.8670000000000009</c:v>
                </c:pt>
                <c:pt idx="6">
                  <c:v>10.869</c:v>
                </c:pt>
                <c:pt idx="7">
                  <c:v>11.201000000000001</c:v>
                </c:pt>
                <c:pt idx="8">
                  <c:v>16.533999999999999</c:v>
                </c:pt>
                <c:pt idx="9">
                  <c:v>16.152000000000001</c:v>
                </c:pt>
                <c:pt idx="10">
                  <c:v>16.809999999999999</c:v>
                </c:pt>
                <c:pt idx="11">
                  <c:v>20.216000000000001</c:v>
                </c:pt>
                <c:pt idx="12">
                  <c:v>22.388000000000002</c:v>
                </c:pt>
                <c:pt idx="13">
                  <c:v>23.459</c:v>
                </c:pt>
                <c:pt idx="14">
                  <c:v>25.407</c:v>
                </c:pt>
                <c:pt idx="15">
                  <c:v>29.818999999999999</c:v>
                </c:pt>
                <c:pt idx="16">
                  <c:v>31.594999999999999</c:v>
                </c:pt>
                <c:pt idx="17">
                  <c:v>32.604999999999997</c:v>
                </c:pt>
                <c:pt idx="18">
                  <c:v>28.728999999999999</c:v>
                </c:pt>
                <c:pt idx="19">
                  <c:v>29.367000000000001</c:v>
                </c:pt>
                <c:pt idx="20">
                  <c:v>32.176000000000002</c:v>
                </c:pt>
                <c:pt idx="21">
                  <c:v>29.83</c:v>
                </c:pt>
                <c:pt idx="22">
                  <c:v>27.6</c:v>
                </c:pt>
                <c:pt idx="23">
                  <c:v>33.664999999999999</c:v>
                </c:pt>
              </c:numCache>
            </c:numRef>
          </c:val>
          <c:smooth val="0"/>
        </c:ser>
        <c:dLbls>
          <c:showLegendKey val="0"/>
          <c:showVal val="0"/>
          <c:showCatName val="0"/>
          <c:showSerName val="0"/>
          <c:showPercent val="0"/>
          <c:showBubbleSize val="0"/>
        </c:dLbls>
        <c:marker val="1"/>
        <c:smooth val="0"/>
        <c:axId val="43701760"/>
        <c:axId val="43703296"/>
      </c:lineChart>
      <c:catAx>
        <c:axId val="43701760"/>
        <c:scaling>
          <c:orientation val="minMax"/>
        </c:scaling>
        <c:delete val="0"/>
        <c:axPos val="b"/>
        <c:numFmt formatCode="General" sourceLinked="0"/>
        <c:majorTickMark val="out"/>
        <c:minorTickMark val="none"/>
        <c:tickLblPos val="nextTo"/>
        <c:txPr>
          <a:bodyPr/>
          <a:lstStyle/>
          <a:p>
            <a:pPr>
              <a:defRPr sz="1200"/>
            </a:pPr>
            <a:endParaRPr lang="en-US"/>
          </a:p>
        </c:txPr>
        <c:crossAx val="43703296"/>
        <c:crosses val="autoZero"/>
        <c:auto val="1"/>
        <c:lblAlgn val="ctr"/>
        <c:lblOffset val="100"/>
        <c:tickLblSkip val="3"/>
        <c:noMultiLvlLbl val="0"/>
      </c:catAx>
      <c:valAx>
        <c:axId val="43703296"/>
        <c:scaling>
          <c:orientation val="minMax"/>
        </c:scaling>
        <c:delete val="0"/>
        <c:axPos val="l"/>
        <c:majorGridlines/>
        <c:numFmt formatCode="General" sourceLinked="1"/>
        <c:majorTickMark val="out"/>
        <c:minorTickMark val="none"/>
        <c:tickLblPos val="nextTo"/>
        <c:crossAx val="43701760"/>
        <c:crosses val="autoZero"/>
        <c:crossBetween val="between"/>
      </c:valAx>
    </c:plotArea>
    <c:legend>
      <c:legendPos val="b"/>
      <c:layout>
        <c:manualLayout>
          <c:xMode val="edge"/>
          <c:yMode val="edge"/>
          <c:x val="0.23693010595897734"/>
          <c:y val="0.9141714489078695"/>
          <c:w val="0.52613966656945654"/>
          <c:h val="6.8879398549757553E-2"/>
        </c:manualLayout>
      </c:layout>
      <c:overlay val="0"/>
      <c:spPr>
        <a:ln>
          <a:solidFill>
            <a:schemeClr val="tx1"/>
          </a:solidFill>
        </a:ln>
      </c:sp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53385340721299"/>
          <c:y val="3.6443293946503759E-2"/>
          <c:w val="0.86694626713327505"/>
          <c:h val="0.77969992242534902"/>
        </c:manualLayout>
      </c:layout>
      <c:lineChart>
        <c:grouping val="standard"/>
        <c:varyColors val="0"/>
        <c:ser>
          <c:idx val="0"/>
          <c:order val="0"/>
          <c:tx>
            <c:strRef>
              <c:f>Sheet1!$B$1</c:f>
              <c:strCache>
                <c:ptCount val="1"/>
                <c:pt idx="0">
                  <c:v>Soybeans</c:v>
                </c:pt>
              </c:strCache>
            </c:strRef>
          </c:tx>
          <c:spPr>
            <a:ln>
              <a:solidFill>
                <a:srgbClr val="0000FF"/>
              </a:solidFill>
            </a:ln>
          </c:spPr>
          <c:marker>
            <c:spPr>
              <a:solidFill>
                <a:srgbClr val="0000FF"/>
              </a:solidFill>
            </c:spPr>
          </c:marker>
          <c:dPt>
            <c:idx val="12"/>
            <c:bubble3D val="0"/>
          </c:dPt>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Sheet1!$B$2:$B$25</c:f>
              <c:numCache>
                <c:formatCode>General</c:formatCode>
                <c:ptCount val="24"/>
                <c:pt idx="0">
                  <c:v>0.40026869682042104</c:v>
                </c:pt>
                <c:pt idx="1">
                  <c:v>0.31127688432474332</c:v>
                </c:pt>
                <c:pt idx="2">
                  <c:v>0.23463865011142945</c:v>
                </c:pt>
                <c:pt idx="3">
                  <c:v>0.28239140588510042</c:v>
                </c:pt>
                <c:pt idx="4">
                  <c:v>0.24330693815987936</c:v>
                </c:pt>
                <c:pt idx="5">
                  <c:v>0.17568922305764412</c:v>
                </c:pt>
                <c:pt idx="6">
                  <c:v>6.5112678479270603E-2</c:v>
                </c:pt>
                <c:pt idx="7">
                  <c:v>0.20118385394380262</c:v>
                </c:pt>
                <c:pt idx="8">
                  <c:v>0.15621331972441951</c:v>
                </c:pt>
                <c:pt idx="9">
                  <c:v>0.20343246042313951</c:v>
                </c:pt>
                <c:pt idx="10">
                  <c:v>0.3028945840590529</c:v>
                </c:pt>
                <c:pt idx="11">
                  <c:v>0.22768948655256721</c:v>
                </c:pt>
                <c:pt idx="12">
                  <c:v>0.27808590223139429</c:v>
                </c:pt>
                <c:pt idx="13">
                  <c:v>0.22321192052980132</c:v>
                </c:pt>
                <c:pt idx="14">
                  <c:v>0.27356683345246602</c:v>
                </c:pt>
                <c:pt idx="15">
                  <c:v>0.19555951224776089</c:v>
                </c:pt>
                <c:pt idx="16">
                  <c:v>0.23229255254525574</c:v>
                </c:pt>
                <c:pt idx="17">
                  <c:v>0.29797175092584621</c:v>
                </c:pt>
                <c:pt idx="18">
                  <c:v>0.16288353390250296</c:v>
                </c:pt>
                <c:pt idx="19">
                  <c:v>0.30827935461076433</c:v>
                </c:pt>
                <c:pt idx="20">
                  <c:v>0.22244508349242406</c:v>
                </c:pt>
                <c:pt idx="21">
                  <c:v>0.19807516533146943</c:v>
                </c:pt>
                <c:pt idx="22">
                  <c:v>0.221</c:v>
                </c:pt>
                <c:pt idx="23">
                  <c:v>0.224</c:v>
                </c:pt>
              </c:numCache>
            </c:numRef>
          </c:val>
          <c:smooth val="0"/>
        </c:ser>
        <c:ser>
          <c:idx val="1"/>
          <c:order val="1"/>
          <c:tx>
            <c:strRef>
              <c:f>Sheet1!$C$1</c:f>
              <c:strCache>
                <c:ptCount val="1"/>
                <c:pt idx="0">
                  <c:v>Soybean Products</c:v>
                </c:pt>
              </c:strCache>
            </c:strRef>
          </c:tx>
          <c:spPr>
            <a:ln>
              <a:solidFill>
                <a:srgbClr val="C00000"/>
              </a:solidFill>
            </a:ln>
          </c:spPr>
          <c:marker>
            <c:spPr>
              <a:solidFill>
                <a:srgbClr val="C00000"/>
              </a:solidFill>
            </c:spPr>
          </c:marker>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Sheet1!$C$2:$C$25</c:f>
              <c:numCache>
                <c:formatCode>General</c:formatCode>
                <c:ptCount val="24"/>
                <c:pt idx="0">
                  <c:v>0.59973130317957901</c:v>
                </c:pt>
                <c:pt idx="1">
                  <c:v>0.68872311567525679</c:v>
                </c:pt>
                <c:pt idx="2">
                  <c:v>0.76536134988857052</c:v>
                </c:pt>
                <c:pt idx="3">
                  <c:v>0.71760859411489963</c:v>
                </c:pt>
                <c:pt idx="4">
                  <c:v>0.75669306184012064</c:v>
                </c:pt>
                <c:pt idx="5">
                  <c:v>0.82431077694235588</c:v>
                </c:pt>
                <c:pt idx="6">
                  <c:v>0.9348873215207294</c:v>
                </c:pt>
                <c:pt idx="7">
                  <c:v>0.79881614605619744</c:v>
                </c:pt>
                <c:pt idx="8">
                  <c:v>0.84378668027558046</c:v>
                </c:pt>
                <c:pt idx="9">
                  <c:v>0.79656753957686044</c:v>
                </c:pt>
                <c:pt idx="10">
                  <c:v>0.69710541594094722</c:v>
                </c:pt>
                <c:pt idx="11">
                  <c:v>0.77231051344743273</c:v>
                </c:pt>
                <c:pt idx="12">
                  <c:v>0.72191409776860571</c:v>
                </c:pt>
                <c:pt idx="13">
                  <c:v>0.77678807947019868</c:v>
                </c:pt>
                <c:pt idx="14">
                  <c:v>0.72643316654753387</c:v>
                </c:pt>
                <c:pt idx="15">
                  <c:v>0.8044404877522392</c:v>
                </c:pt>
                <c:pt idx="16">
                  <c:v>0.76770744745474417</c:v>
                </c:pt>
                <c:pt idx="17">
                  <c:v>0.70202824907415384</c:v>
                </c:pt>
                <c:pt idx="18">
                  <c:v>0.8371164660974969</c:v>
                </c:pt>
                <c:pt idx="19">
                  <c:v>0.69172064538923572</c:v>
                </c:pt>
                <c:pt idx="20">
                  <c:v>0.77755491650757602</c:v>
                </c:pt>
                <c:pt idx="21">
                  <c:v>0.80192483466853048</c:v>
                </c:pt>
                <c:pt idx="22">
                  <c:v>0.77900000000000003</c:v>
                </c:pt>
                <c:pt idx="23">
                  <c:v>0.77600000000000002</c:v>
                </c:pt>
              </c:numCache>
            </c:numRef>
          </c:val>
          <c:smooth val="0"/>
        </c:ser>
        <c:dLbls>
          <c:showLegendKey val="0"/>
          <c:showVal val="0"/>
          <c:showCatName val="0"/>
          <c:showSerName val="0"/>
          <c:showPercent val="0"/>
          <c:showBubbleSize val="0"/>
        </c:dLbls>
        <c:marker val="1"/>
        <c:smooth val="0"/>
        <c:axId val="45518848"/>
        <c:axId val="45520768"/>
      </c:lineChart>
      <c:catAx>
        <c:axId val="45518848"/>
        <c:scaling>
          <c:orientation val="minMax"/>
        </c:scaling>
        <c:delete val="0"/>
        <c:axPos val="b"/>
        <c:numFmt formatCode="General" sourceLinked="0"/>
        <c:majorTickMark val="out"/>
        <c:minorTickMark val="none"/>
        <c:tickLblPos val="nextTo"/>
        <c:txPr>
          <a:bodyPr/>
          <a:lstStyle/>
          <a:p>
            <a:pPr>
              <a:defRPr sz="1200"/>
            </a:pPr>
            <a:endParaRPr lang="en-US"/>
          </a:p>
        </c:txPr>
        <c:crossAx val="45520768"/>
        <c:crosses val="autoZero"/>
        <c:auto val="1"/>
        <c:lblAlgn val="ctr"/>
        <c:lblOffset val="100"/>
        <c:tickLblSkip val="3"/>
        <c:noMultiLvlLbl val="0"/>
      </c:catAx>
      <c:valAx>
        <c:axId val="45520768"/>
        <c:scaling>
          <c:orientation val="minMax"/>
        </c:scaling>
        <c:delete val="0"/>
        <c:axPos val="l"/>
        <c:majorGridlines/>
        <c:numFmt formatCode="0%" sourceLinked="0"/>
        <c:majorTickMark val="out"/>
        <c:minorTickMark val="none"/>
        <c:tickLblPos val="nextTo"/>
        <c:txPr>
          <a:bodyPr/>
          <a:lstStyle/>
          <a:p>
            <a:pPr>
              <a:defRPr sz="1200"/>
            </a:pPr>
            <a:endParaRPr lang="en-US"/>
          </a:p>
        </c:txPr>
        <c:crossAx val="45518848"/>
        <c:crosses val="autoZero"/>
        <c:crossBetween val="between"/>
      </c:valAx>
    </c:plotArea>
    <c:legend>
      <c:legendPos val="b"/>
      <c:layout/>
      <c:overlay val="0"/>
      <c:spPr>
        <a:ln>
          <a:solidFill>
            <a:schemeClr val="tx1"/>
          </a:solidFill>
        </a:ln>
      </c:sp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53385340721299"/>
          <c:y val="3.6443293946503759E-2"/>
          <c:w val="0.86694626713327505"/>
          <c:h val="0.77969992242534902"/>
        </c:manualLayout>
      </c:layout>
      <c:lineChart>
        <c:grouping val="standard"/>
        <c:varyColors val="0"/>
        <c:ser>
          <c:idx val="0"/>
          <c:order val="0"/>
          <c:tx>
            <c:strRef>
              <c:f>Sheet1!$B$1</c:f>
              <c:strCache>
                <c:ptCount val="1"/>
                <c:pt idx="0">
                  <c:v>Soybeans</c:v>
                </c:pt>
              </c:strCache>
            </c:strRef>
          </c:tx>
          <c:spPr>
            <a:ln>
              <a:solidFill>
                <a:srgbClr val="0000FF"/>
              </a:solidFill>
            </a:ln>
          </c:spPr>
          <c:marker>
            <c:spPr>
              <a:solidFill>
                <a:srgbClr val="0000FF"/>
              </a:solidFill>
            </c:spPr>
          </c:marker>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Sheet1!$B$2:$B$25</c:f>
              <c:numCache>
                <c:formatCode>General</c:formatCode>
                <c:ptCount val="24"/>
                <c:pt idx="0">
                  <c:v>2.4780000000000002</c:v>
                </c:pt>
                <c:pt idx="1">
                  <c:v>3.8719999999999999</c:v>
                </c:pt>
                <c:pt idx="2">
                  <c:v>4.056</c:v>
                </c:pt>
                <c:pt idx="3">
                  <c:v>5.4340000000000002</c:v>
                </c:pt>
                <c:pt idx="4">
                  <c:v>3.5659999999999998</c:v>
                </c:pt>
                <c:pt idx="5">
                  <c:v>3.4580000000000002</c:v>
                </c:pt>
                <c:pt idx="6">
                  <c:v>8.4239999999999995</c:v>
                </c:pt>
                <c:pt idx="7">
                  <c:v>8.76</c:v>
                </c:pt>
                <c:pt idx="8">
                  <c:v>8.9320000000000004</c:v>
                </c:pt>
                <c:pt idx="9">
                  <c:v>11.101000000000001</c:v>
                </c:pt>
                <c:pt idx="10">
                  <c:v>15.468999999999999</c:v>
                </c:pt>
                <c:pt idx="11">
                  <c:v>14.504</c:v>
                </c:pt>
                <c:pt idx="12">
                  <c:v>19.629000000000001</c:v>
                </c:pt>
                <c:pt idx="13">
                  <c:v>20.417000000000002</c:v>
                </c:pt>
                <c:pt idx="14">
                  <c:v>20.137</c:v>
                </c:pt>
                <c:pt idx="15">
                  <c:v>25.911000000000001</c:v>
                </c:pt>
                <c:pt idx="16">
                  <c:v>23.484999999999999</c:v>
                </c:pt>
                <c:pt idx="17">
                  <c:v>25.364000000000001</c:v>
                </c:pt>
                <c:pt idx="18">
                  <c:v>29.986999999999998</c:v>
                </c:pt>
                <c:pt idx="19">
                  <c:v>28.577999999999999</c:v>
                </c:pt>
                <c:pt idx="20">
                  <c:v>29.951000000000001</c:v>
                </c:pt>
                <c:pt idx="21">
                  <c:v>36.314999999999998</c:v>
                </c:pt>
                <c:pt idx="22">
                  <c:v>41.904000000000003</c:v>
                </c:pt>
                <c:pt idx="23">
                  <c:v>44</c:v>
                </c:pt>
              </c:numCache>
            </c:numRef>
          </c:val>
          <c:smooth val="0"/>
        </c:ser>
        <c:ser>
          <c:idx val="1"/>
          <c:order val="1"/>
          <c:tx>
            <c:strRef>
              <c:f>Sheet1!$C$1</c:f>
              <c:strCache>
                <c:ptCount val="1"/>
                <c:pt idx="0">
                  <c:v>Soybean Products</c:v>
                </c:pt>
              </c:strCache>
            </c:strRef>
          </c:tx>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Sheet1!$C$2:$C$25</c:f>
              <c:numCache>
                <c:formatCode>General</c:formatCode>
                <c:ptCount val="24"/>
                <c:pt idx="0">
                  <c:v>8.8859999999999992</c:v>
                </c:pt>
                <c:pt idx="1">
                  <c:v>9.3640000000000008</c:v>
                </c:pt>
                <c:pt idx="2">
                  <c:v>8.6980000000000004</c:v>
                </c:pt>
                <c:pt idx="3">
                  <c:v>12.006</c:v>
                </c:pt>
                <c:pt idx="4">
                  <c:v>11.904999999999999</c:v>
                </c:pt>
                <c:pt idx="5">
                  <c:v>13.826000000000001</c:v>
                </c:pt>
                <c:pt idx="6">
                  <c:v>11.83</c:v>
                </c:pt>
                <c:pt idx="7">
                  <c:v>10.771000000000001</c:v>
                </c:pt>
                <c:pt idx="8">
                  <c:v>11.254</c:v>
                </c:pt>
                <c:pt idx="9">
                  <c:v>11.087</c:v>
                </c:pt>
                <c:pt idx="10">
                  <c:v>12.206</c:v>
                </c:pt>
                <c:pt idx="11">
                  <c:v>13.637</c:v>
                </c:pt>
                <c:pt idx="12">
                  <c:v>16.050999999999998</c:v>
                </c:pt>
                <c:pt idx="13">
                  <c:v>17.510000000000002</c:v>
                </c:pt>
                <c:pt idx="14">
                  <c:v>16.670000000000002</c:v>
                </c:pt>
                <c:pt idx="15">
                  <c:v>15.361000000000001</c:v>
                </c:pt>
                <c:pt idx="16">
                  <c:v>15.177</c:v>
                </c:pt>
                <c:pt idx="17">
                  <c:v>14.526</c:v>
                </c:pt>
                <c:pt idx="18">
                  <c:v>15.018000000000001</c:v>
                </c:pt>
                <c:pt idx="19">
                  <c:v>14.433999999999999</c:v>
                </c:pt>
                <c:pt idx="20">
                  <c:v>15.654999999999999</c:v>
                </c:pt>
                <c:pt idx="21">
                  <c:v>16.562999999999999</c:v>
                </c:pt>
                <c:pt idx="22">
                  <c:v>14.493</c:v>
                </c:pt>
                <c:pt idx="23">
                  <c:v>15.05</c:v>
                </c:pt>
              </c:numCache>
            </c:numRef>
          </c:val>
          <c:smooth val="0"/>
        </c:ser>
        <c:dLbls>
          <c:showLegendKey val="0"/>
          <c:showVal val="0"/>
          <c:showCatName val="0"/>
          <c:showSerName val="0"/>
          <c:showPercent val="0"/>
          <c:showBubbleSize val="0"/>
        </c:dLbls>
        <c:marker val="1"/>
        <c:smooth val="0"/>
        <c:axId val="84035840"/>
        <c:axId val="84037632"/>
      </c:lineChart>
      <c:catAx>
        <c:axId val="84035840"/>
        <c:scaling>
          <c:orientation val="minMax"/>
        </c:scaling>
        <c:delete val="0"/>
        <c:axPos val="b"/>
        <c:numFmt formatCode="General" sourceLinked="0"/>
        <c:majorTickMark val="out"/>
        <c:minorTickMark val="none"/>
        <c:tickLblPos val="nextTo"/>
        <c:txPr>
          <a:bodyPr/>
          <a:lstStyle/>
          <a:p>
            <a:pPr>
              <a:defRPr sz="1200"/>
            </a:pPr>
            <a:endParaRPr lang="en-US"/>
          </a:p>
        </c:txPr>
        <c:crossAx val="84037632"/>
        <c:crosses val="autoZero"/>
        <c:auto val="1"/>
        <c:lblAlgn val="ctr"/>
        <c:lblOffset val="100"/>
        <c:tickLblSkip val="3"/>
        <c:noMultiLvlLbl val="0"/>
      </c:catAx>
      <c:valAx>
        <c:axId val="84037632"/>
        <c:scaling>
          <c:orientation val="minMax"/>
        </c:scaling>
        <c:delete val="0"/>
        <c:axPos val="l"/>
        <c:majorGridlines/>
        <c:numFmt formatCode="General" sourceLinked="1"/>
        <c:majorTickMark val="out"/>
        <c:minorTickMark val="none"/>
        <c:tickLblPos val="nextTo"/>
        <c:crossAx val="84035840"/>
        <c:crosses val="autoZero"/>
        <c:crossBetween val="between"/>
      </c:valAx>
    </c:plotArea>
    <c:legend>
      <c:legendPos val="b"/>
      <c:layout/>
      <c:overlay val="0"/>
      <c:spPr>
        <a:ln>
          <a:solidFill>
            <a:schemeClr val="tx1"/>
          </a:solidFill>
        </a:ln>
      </c:sp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973826188393122E-2"/>
          <c:y val="3.6443301998558539E-2"/>
          <c:w val="0.86694626713327505"/>
          <c:h val="0.77969992242534902"/>
        </c:manualLayout>
      </c:layout>
      <c:lineChart>
        <c:grouping val="standard"/>
        <c:varyColors val="0"/>
        <c:ser>
          <c:idx val="0"/>
          <c:order val="0"/>
          <c:tx>
            <c:strRef>
              <c:f>Sheet1!$B$1</c:f>
              <c:strCache>
                <c:ptCount val="1"/>
                <c:pt idx="0">
                  <c:v>Soybeans</c:v>
                </c:pt>
              </c:strCache>
            </c:strRef>
          </c:tx>
          <c:spPr>
            <a:ln>
              <a:solidFill>
                <a:srgbClr val="0000FF"/>
              </a:solidFill>
            </a:ln>
          </c:spPr>
          <c:marker>
            <c:spPr>
              <a:solidFill>
                <a:srgbClr val="0000FF"/>
              </a:solidFill>
            </c:spPr>
          </c:marker>
          <c:dPt>
            <c:idx val="12"/>
            <c:bubble3D val="0"/>
          </c:dPt>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Sheet1!$B$2:$B$25</c:f>
              <c:numCache>
                <c:formatCode>General</c:formatCode>
                <c:ptCount val="24"/>
                <c:pt idx="0">
                  <c:v>0.21805702217529044</c:v>
                </c:pt>
                <c:pt idx="1">
                  <c:v>0.29253550921728616</c:v>
                </c:pt>
                <c:pt idx="2">
                  <c:v>0.31801787674455068</c:v>
                </c:pt>
                <c:pt idx="3">
                  <c:v>0.31158256880733942</c:v>
                </c:pt>
                <c:pt idx="4">
                  <c:v>0.23049576627238058</c:v>
                </c:pt>
                <c:pt idx="5">
                  <c:v>0.20006942837306183</c:v>
                </c:pt>
                <c:pt idx="6">
                  <c:v>0.41591784338896021</c:v>
                </c:pt>
                <c:pt idx="7">
                  <c:v>0.44851774102708514</c:v>
                </c:pt>
                <c:pt idx="8">
                  <c:v>0.44248489051818096</c:v>
                </c:pt>
                <c:pt idx="9">
                  <c:v>0.50031548584820618</c:v>
                </c:pt>
                <c:pt idx="10">
                  <c:v>0.55895212285456186</c:v>
                </c:pt>
                <c:pt idx="11">
                  <c:v>0.51540456984471061</c:v>
                </c:pt>
                <c:pt idx="12">
                  <c:v>0.55014013452914801</c:v>
                </c:pt>
                <c:pt idx="13">
                  <c:v>0.53832362169430747</c:v>
                </c:pt>
                <c:pt idx="14">
                  <c:v>0.54709701958866519</c:v>
                </c:pt>
                <c:pt idx="15">
                  <c:v>0.62781062221360728</c:v>
                </c:pt>
                <c:pt idx="16">
                  <c:v>0.60744400186229375</c:v>
                </c:pt>
                <c:pt idx="17">
                  <c:v>0.63584858360491348</c:v>
                </c:pt>
                <c:pt idx="18">
                  <c:v>0.66630374402844128</c:v>
                </c:pt>
                <c:pt idx="19">
                  <c:v>0.66441923184227658</c:v>
                </c:pt>
                <c:pt idx="20">
                  <c:v>0.65673376310134635</c:v>
                </c:pt>
                <c:pt idx="21">
                  <c:v>0.68676954499035514</c:v>
                </c:pt>
                <c:pt idx="22">
                  <c:v>0.70143392090601886</c:v>
                </c:pt>
                <c:pt idx="23">
                  <c:v>0.74299999999999999</c:v>
                </c:pt>
              </c:numCache>
            </c:numRef>
          </c:val>
          <c:smooth val="0"/>
        </c:ser>
        <c:ser>
          <c:idx val="1"/>
          <c:order val="1"/>
          <c:tx>
            <c:strRef>
              <c:f>Sheet1!$C$1</c:f>
              <c:strCache>
                <c:ptCount val="1"/>
                <c:pt idx="0">
                  <c:v>Soybean Products</c:v>
                </c:pt>
              </c:strCache>
            </c:strRef>
          </c:tx>
          <c:spPr>
            <a:ln>
              <a:solidFill>
                <a:srgbClr val="C00000"/>
              </a:solidFill>
            </a:ln>
          </c:spPr>
          <c:marker>
            <c:spPr>
              <a:solidFill>
                <a:srgbClr val="C00000"/>
              </a:solidFill>
            </c:spPr>
          </c:marker>
          <c:cat>
            <c:strRef>
              <c:f>Sheet1!$A$2:$A$25</c:f>
              <c:strCache>
                <c:ptCount val="24"/>
                <c:pt idx="0">
                  <c:v>1991/1992</c:v>
                </c:pt>
                <c:pt idx="1">
                  <c:v>1992/1993</c:v>
                </c:pt>
                <c:pt idx="2">
                  <c:v>1993/1994</c:v>
                </c:pt>
                <c:pt idx="3">
                  <c:v>1994/1995</c:v>
                </c:pt>
                <c:pt idx="4">
                  <c:v>1995/1996</c:v>
                </c:pt>
                <c:pt idx="5">
                  <c:v>1996/1997</c:v>
                </c:pt>
                <c:pt idx="6">
                  <c:v>1997/1998</c:v>
                </c:pt>
                <c:pt idx="7">
                  <c:v>1998/1999</c:v>
                </c:pt>
                <c:pt idx="8">
                  <c:v>1999/2000</c:v>
                </c:pt>
                <c:pt idx="9">
                  <c:v>2000/2001</c:v>
                </c:pt>
                <c:pt idx="10">
                  <c:v>2001/2002</c:v>
                </c:pt>
                <c:pt idx="11">
                  <c:v>2002/2003</c:v>
                </c:pt>
                <c:pt idx="12">
                  <c:v>2003/2004</c:v>
                </c:pt>
                <c:pt idx="13">
                  <c:v>2004/2005</c:v>
                </c:pt>
                <c:pt idx="14">
                  <c:v>2005/2006</c:v>
                </c:pt>
                <c:pt idx="15">
                  <c:v>2006/2007</c:v>
                </c:pt>
                <c:pt idx="16">
                  <c:v>2007/2008</c:v>
                </c:pt>
                <c:pt idx="17">
                  <c:v>2008/2009</c:v>
                </c:pt>
                <c:pt idx="18">
                  <c:v>2009/2010</c:v>
                </c:pt>
                <c:pt idx="19">
                  <c:v>2010/2011</c:v>
                </c:pt>
                <c:pt idx="20">
                  <c:v>2011/2012</c:v>
                </c:pt>
                <c:pt idx="21">
                  <c:v>2012/2013</c:v>
                </c:pt>
                <c:pt idx="22">
                  <c:v>2012/2013</c:v>
                </c:pt>
                <c:pt idx="23">
                  <c:v>2013/14</c:v>
                </c:pt>
              </c:strCache>
            </c:strRef>
          </c:cat>
          <c:val>
            <c:numRef>
              <c:f>Sheet1!$C$2:$C$25</c:f>
              <c:numCache>
                <c:formatCode>General</c:formatCode>
                <c:ptCount val="24"/>
                <c:pt idx="0">
                  <c:v>0.78194297782470956</c:v>
                </c:pt>
                <c:pt idx="1">
                  <c:v>0.70746449078271378</c:v>
                </c:pt>
                <c:pt idx="2">
                  <c:v>0.68198212325544927</c:v>
                </c:pt>
                <c:pt idx="3">
                  <c:v>0.68841743119266052</c:v>
                </c:pt>
                <c:pt idx="4">
                  <c:v>0.76950423372761934</c:v>
                </c:pt>
                <c:pt idx="5">
                  <c:v>0.79993057162693826</c:v>
                </c:pt>
                <c:pt idx="6">
                  <c:v>0.5840821566110399</c:v>
                </c:pt>
                <c:pt idx="7">
                  <c:v>0.55148225897291492</c:v>
                </c:pt>
                <c:pt idx="8">
                  <c:v>0.55751510948181904</c:v>
                </c:pt>
                <c:pt idx="9">
                  <c:v>0.49968451415179371</c:v>
                </c:pt>
                <c:pt idx="10">
                  <c:v>0.44104787714543814</c:v>
                </c:pt>
                <c:pt idx="11">
                  <c:v>0.4845954301552895</c:v>
                </c:pt>
                <c:pt idx="12">
                  <c:v>0.44985986547085199</c:v>
                </c:pt>
                <c:pt idx="13">
                  <c:v>0.46167637830569247</c:v>
                </c:pt>
                <c:pt idx="14">
                  <c:v>0.45290298041133481</c:v>
                </c:pt>
                <c:pt idx="15">
                  <c:v>0.37218937778639266</c:v>
                </c:pt>
                <c:pt idx="16">
                  <c:v>0.39255599813770625</c:v>
                </c:pt>
                <c:pt idx="17">
                  <c:v>0.36415141639508647</c:v>
                </c:pt>
                <c:pt idx="18">
                  <c:v>0.33369625597155878</c:v>
                </c:pt>
                <c:pt idx="19">
                  <c:v>0.33558076815772342</c:v>
                </c:pt>
                <c:pt idx="20">
                  <c:v>0.34326623689865365</c:v>
                </c:pt>
                <c:pt idx="21">
                  <c:v>0.3132304550096448</c:v>
                </c:pt>
                <c:pt idx="22">
                  <c:v>0.2985660790939812</c:v>
                </c:pt>
                <c:pt idx="23">
                  <c:v>0.25700000000000001</c:v>
                </c:pt>
              </c:numCache>
            </c:numRef>
          </c:val>
          <c:smooth val="0"/>
        </c:ser>
        <c:dLbls>
          <c:showLegendKey val="0"/>
          <c:showVal val="0"/>
          <c:showCatName val="0"/>
          <c:showSerName val="0"/>
          <c:showPercent val="0"/>
          <c:showBubbleSize val="0"/>
        </c:dLbls>
        <c:marker val="1"/>
        <c:smooth val="0"/>
        <c:axId val="84059264"/>
        <c:axId val="84061184"/>
      </c:lineChart>
      <c:catAx>
        <c:axId val="84059264"/>
        <c:scaling>
          <c:orientation val="minMax"/>
        </c:scaling>
        <c:delete val="0"/>
        <c:axPos val="b"/>
        <c:numFmt formatCode="General" sourceLinked="0"/>
        <c:majorTickMark val="out"/>
        <c:minorTickMark val="none"/>
        <c:tickLblPos val="nextTo"/>
        <c:txPr>
          <a:bodyPr/>
          <a:lstStyle/>
          <a:p>
            <a:pPr>
              <a:defRPr sz="1200"/>
            </a:pPr>
            <a:endParaRPr lang="en-US"/>
          </a:p>
        </c:txPr>
        <c:crossAx val="84061184"/>
        <c:crosses val="autoZero"/>
        <c:auto val="1"/>
        <c:lblAlgn val="ctr"/>
        <c:lblOffset val="100"/>
        <c:tickLblSkip val="3"/>
        <c:noMultiLvlLbl val="0"/>
      </c:catAx>
      <c:valAx>
        <c:axId val="84061184"/>
        <c:scaling>
          <c:orientation val="minMax"/>
        </c:scaling>
        <c:delete val="0"/>
        <c:axPos val="l"/>
        <c:majorGridlines/>
        <c:numFmt formatCode="0%" sourceLinked="0"/>
        <c:majorTickMark val="out"/>
        <c:minorTickMark val="none"/>
        <c:tickLblPos val="nextTo"/>
        <c:txPr>
          <a:bodyPr/>
          <a:lstStyle/>
          <a:p>
            <a:pPr>
              <a:defRPr sz="1200"/>
            </a:pPr>
            <a:endParaRPr lang="en-US"/>
          </a:p>
        </c:txPr>
        <c:crossAx val="84059264"/>
        <c:crosses val="autoZero"/>
        <c:crossBetween val="between"/>
      </c:valAx>
    </c:plotArea>
    <c:legend>
      <c:legendPos val="b"/>
      <c:layout>
        <c:manualLayout>
          <c:xMode val="edge"/>
          <c:yMode val="edge"/>
          <c:x val="0.23847331583552056"/>
          <c:y val="0.90079811898512696"/>
          <c:w val="0.52613966656945654"/>
          <c:h val="6.586854768153981E-2"/>
        </c:manualLayout>
      </c:layout>
      <c:overlay val="0"/>
      <c:spPr>
        <a:ln>
          <a:solidFill>
            <a:schemeClr val="tx1"/>
          </a:solidFill>
        </a:ln>
      </c:spPr>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0.37963</cdr:x>
      <cdr:y>0.03367</cdr:y>
    </cdr:from>
    <cdr:to>
      <cdr:x>0.53704</cdr:x>
      <cdr:y>0.26938</cdr:y>
    </cdr:to>
    <cdr:sp macro="" textlink="">
      <cdr:nvSpPr>
        <cdr:cNvPr id="9" name="TextBox 8"/>
        <cdr:cNvSpPr txBox="1"/>
      </cdr:nvSpPr>
      <cdr:spPr>
        <a:xfrm xmlns:a="http://schemas.openxmlformats.org/drawingml/2006/main">
          <a:off x="3124200" y="152400"/>
          <a:ext cx="1295400" cy="1066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0.25</cdr:x>
      <cdr:y>0.03367</cdr:y>
    </cdr:from>
    <cdr:to>
      <cdr:x>0.25</cdr:x>
      <cdr:y>0.80814</cdr:y>
    </cdr:to>
    <cdr:cxnSp macro="">
      <cdr:nvCxnSpPr>
        <cdr:cNvPr id="11" name="Straight Connector 10"/>
        <cdr:cNvCxnSpPr/>
      </cdr:nvCxnSpPr>
      <cdr:spPr>
        <a:xfrm xmlns:a="http://schemas.openxmlformats.org/drawingml/2006/main" flipV="1">
          <a:off x="2057400" y="152400"/>
          <a:ext cx="0" cy="3505200"/>
        </a:xfrm>
        <a:prstGeom xmlns:a="http://schemas.openxmlformats.org/drawingml/2006/main" prst="line">
          <a:avLst/>
        </a:prstGeom>
        <a:ln xmlns:a="http://schemas.openxmlformats.org/drawingml/2006/main" w="3492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0.28704</cdr:x>
      <cdr:y>0.03367</cdr:y>
    </cdr:from>
    <cdr:to>
      <cdr:x>0.28704</cdr:x>
      <cdr:y>0.82497</cdr:y>
    </cdr:to>
    <cdr:cxnSp macro="">
      <cdr:nvCxnSpPr>
        <cdr:cNvPr id="3" name="Straight Connector 2"/>
        <cdr:cNvCxnSpPr/>
      </cdr:nvCxnSpPr>
      <cdr:spPr>
        <a:xfrm xmlns:a="http://schemas.openxmlformats.org/drawingml/2006/main" flipV="1">
          <a:off x="2362200" y="152400"/>
          <a:ext cx="0" cy="3581400"/>
        </a:xfrm>
        <a:prstGeom xmlns:a="http://schemas.openxmlformats.org/drawingml/2006/main" prst="line">
          <a:avLst/>
        </a:prstGeom>
        <a:ln xmlns:a="http://schemas.openxmlformats.org/drawingml/2006/main" w="3492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0.2963</cdr:x>
      <cdr:y>0.06734</cdr:y>
    </cdr:from>
    <cdr:to>
      <cdr:x>0.36111</cdr:x>
      <cdr:y>0.06734</cdr:y>
    </cdr:to>
    <cdr:cxnSp macro="">
      <cdr:nvCxnSpPr>
        <cdr:cNvPr id="6" name="Straight Arrow Connector 5"/>
        <cdr:cNvCxnSpPr/>
      </cdr:nvCxnSpPr>
      <cdr:spPr>
        <a:xfrm xmlns:a="http://schemas.openxmlformats.org/drawingml/2006/main" flipH="1">
          <a:off x="2438400" y="304800"/>
          <a:ext cx="533400" cy="0"/>
        </a:xfrm>
        <a:prstGeom xmlns:a="http://schemas.openxmlformats.org/drawingml/2006/main" prst="straightConnector1">
          <a:avLst/>
        </a:prstGeom>
        <a:ln xmlns:a="http://schemas.openxmlformats.org/drawingml/2006/main" w="22225">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0.37963</cdr:x>
      <cdr:y>0.03367</cdr:y>
    </cdr:from>
    <cdr:to>
      <cdr:x>0.53704</cdr:x>
      <cdr:y>0.26938</cdr:y>
    </cdr:to>
    <cdr:sp macro="" textlink="">
      <cdr:nvSpPr>
        <cdr:cNvPr id="9" name="TextBox 8"/>
        <cdr:cNvSpPr txBox="1"/>
      </cdr:nvSpPr>
      <cdr:spPr>
        <a:xfrm xmlns:a="http://schemas.openxmlformats.org/drawingml/2006/main">
          <a:off x="3124200" y="152400"/>
          <a:ext cx="1295400" cy="1066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DETs Eliminated</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2CAF481-4530-4F70-AF4F-02B96CFE6FA6}" type="datetimeFigureOut">
              <a:rPr lang="en-US" smtClean="0"/>
              <a:t>9/21/2015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281453E-94E5-4CB0-BC76-790681BF94B9}" type="slidenum">
              <a:rPr lang="en-US" smtClean="0"/>
              <a:t>‹#›</a:t>
            </a:fld>
            <a:endParaRPr lang="en-US"/>
          </a:p>
        </p:txBody>
      </p:sp>
    </p:spTree>
    <p:extLst>
      <p:ext uri="{BB962C8B-B14F-4D97-AF65-F5344CB8AC3E}">
        <p14:creationId xmlns:p14="http://schemas.microsoft.com/office/powerpoint/2010/main" val="4112016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13942B5-86DC-448A-8EAB-1E1FCE9A6981}" type="datetimeFigureOut">
              <a:rPr lang="en-US" smtClean="0"/>
              <a:t>9/21/2015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D74B8DB-4333-474C-B919-32024B6986A4}" type="slidenum">
              <a:rPr lang="en-US" smtClean="0"/>
              <a:t>‹#›</a:t>
            </a:fld>
            <a:endParaRPr lang="en-US" dirty="0"/>
          </a:p>
        </p:txBody>
      </p:sp>
    </p:spTree>
    <p:extLst>
      <p:ext uri="{BB962C8B-B14F-4D97-AF65-F5344CB8AC3E}">
        <p14:creationId xmlns:p14="http://schemas.microsoft.com/office/powerpoint/2010/main" val="3815563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74B8DB-4333-474C-B919-32024B6986A4}" type="slidenum">
              <a:rPr lang="en-US" smtClean="0"/>
              <a:t>18</a:t>
            </a:fld>
            <a:endParaRPr lang="en-US" dirty="0"/>
          </a:p>
        </p:txBody>
      </p:sp>
    </p:spTree>
    <p:extLst>
      <p:ext uri="{BB962C8B-B14F-4D97-AF65-F5344CB8AC3E}">
        <p14:creationId xmlns:p14="http://schemas.microsoft.com/office/powerpoint/2010/main" val="2075178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8C49DF1-6B75-4A89-9542-3D9414A35FA5}" type="datetimeFigureOut">
              <a:rPr lang="en-US" smtClean="0"/>
              <a:t>9/21/2015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EF3DAB5-0F03-46BC-ACDC-67C9EFC1B65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F3DAB5-0F03-46BC-ACDC-67C9EFC1B65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F3DAB5-0F03-46BC-ACDC-67C9EFC1B65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F3DAB5-0F03-46BC-ACDC-67C9EFC1B65E}"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F3DAB5-0F03-46BC-ACDC-67C9EFC1B65E}"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EF3DAB5-0F03-46BC-ACDC-67C9EFC1B65E}"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EF3DAB5-0F03-46BC-ACDC-67C9EFC1B65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EF3DAB5-0F03-46BC-ACDC-67C9EFC1B65E}"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8C49DF1-6B75-4A89-9542-3D9414A35FA5}" type="datetimeFigureOut">
              <a:rPr lang="en-US" smtClean="0"/>
              <a:t>9/21/2015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8EF3DAB5-0F03-46BC-ACDC-67C9EFC1B65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8C49DF1-6B75-4A89-9542-3D9414A35FA5}" type="datetimeFigureOut">
              <a:rPr lang="en-US" smtClean="0"/>
              <a:t>9/21/2015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EF3DAB5-0F03-46BC-ACDC-67C9EFC1B65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8C49DF1-6B75-4A89-9542-3D9414A35FA5}" type="datetimeFigureOut">
              <a:rPr lang="en-US" smtClean="0"/>
              <a:t>9/21/2015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EF3DAB5-0F03-46BC-ACDC-67C9EFC1B65E}"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8C49DF1-6B75-4A89-9542-3D9414A35FA5}" type="datetimeFigureOut">
              <a:rPr lang="en-US" smtClean="0"/>
              <a:t>9/21/2015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EF3DAB5-0F03-46BC-ACDC-67C9EFC1B65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1"/>
            <a:ext cx="8077200" cy="1600200"/>
          </a:xfrm>
        </p:spPr>
        <p:txBody>
          <a:bodyPr>
            <a:noAutofit/>
          </a:bodyPr>
          <a:lstStyle/>
          <a:p>
            <a:pPr algn="l"/>
            <a:r>
              <a:rPr lang="en-US" sz="4000" dirty="0" smtClean="0"/>
              <a:t>DETs (101):</a:t>
            </a:r>
            <a:r>
              <a:rPr lang="en-US" sz="3200" dirty="0" smtClean="0"/>
              <a:t/>
            </a:r>
            <a:br>
              <a:rPr lang="en-US" sz="3200" dirty="0" smtClean="0"/>
            </a:br>
            <a:r>
              <a:rPr lang="en-US" sz="2800" dirty="0" smtClean="0">
                <a:effectLst/>
              </a:rPr>
              <a:t>Implications </a:t>
            </a:r>
            <a:r>
              <a:rPr lang="en-US" sz="2800" dirty="0">
                <a:effectLst/>
              </a:rPr>
              <a:t>of </a:t>
            </a:r>
            <a:r>
              <a:rPr lang="en-US" sz="2800" dirty="0" smtClean="0">
                <a:effectLst/>
              </a:rPr>
              <a:t>EU/Argentine WTO Dispute</a:t>
            </a:r>
            <a:endParaRPr lang="en-US" sz="2800" dirty="0"/>
          </a:p>
        </p:txBody>
      </p:sp>
      <p:sp>
        <p:nvSpPr>
          <p:cNvPr id="3" name="Subtitle 2"/>
          <p:cNvSpPr>
            <a:spLocks noGrp="1"/>
          </p:cNvSpPr>
          <p:nvPr>
            <p:ph type="subTitle" idx="1"/>
          </p:nvPr>
        </p:nvSpPr>
        <p:spPr>
          <a:xfrm>
            <a:off x="685800" y="3124200"/>
            <a:ext cx="7772400" cy="1828800"/>
          </a:xfrm>
        </p:spPr>
        <p:txBody>
          <a:bodyPr>
            <a:normAutofit/>
          </a:bodyPr>
          <a:lstStyle/>
          <a:p>
            <a:r>
              <a:rPr lang="en-US" sz="2200" dirty="0" smtClean="0"/>
              <a:t>Thomas A. Hammer, President</a:t>
            </a:r>
          </a:p>
          <a:p>
            <a:r>
              <a:rPr lang="en-US" sz="2200" dirty="0" smtClean="0"/>
              <a:t>National Oilseed Processors Association</a:t>
            </a:r>
          </a:p>
          <a:p>
            <a:r>
              <a:rPr lang="en-US" sz="2200" dirty="0" smtClean="0"/>
              <a:t>NBB - Regulatory &amp; </a:t>
            </a:r>
            <a:r>
              <a:rPr lang="en-US" sz="2200" dirty="0"/>
              <a:t>Trade </a:t>
            </a:r>
            <a:r>
              <a:rPr lang="en-US" sz="2200" dirty="0" smtClean="0"/>
              <a:t>Committee</a:t>
            </a:r>
          </a:p>
          <a:p>
            <a:r>
              <a:rPr lang="en-US" sz="2200" dirty="0" smtClean="0"/>
              <a:t>June 18, 2014</a:t>
            </a:r>
            <a:r>
              <a:rPr lang="en-US" dirty="0" smtClean="0"/>
              <a:t> </a:t>
            </a:r>
            <a:endParaRPr lang="en-US" dirty="0"/>
          </a:p>
        </p:txBody>
      </p:sp>
    </p:spTree>
    <p:extLst>
      <p:ext uri="{BB962C8B-B14F-4D97-AF65-F5344CB8AC3E}">
        <p14:creationId xmlns:p14="http://schemas.microsoft.com/office/powerpoint/2010/main" val="699676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407091"/>
          </a:xfrm>
        </p:spPr>
        <p:txBody>
          <a:bodyPr>
            <a:noAutofit/>
          </a:bodyPr>
          <a:lstStyle/>
          <a:p>
            <a:pPr marL="342900" indent="-342900">
              <a:spcAft>
                <a:spcPts val="400"/>
              </a:spcAft>
              <a:buFont typeface="Arial" pitchFamily="34" charset="0"/>
              <a:buChar char="•"/>
            </a:pPr>
            <a:r>
              <a:rPr lang="en-US" sz="2000" dirty="0"/>
              <a:t>Brazil maintained its own DETs prior to 1996 as a way to subsidize its oilseed processors and promote oilseed products exports. </a:t>
            </a:r>
          </a:p>
          <a:p>
            <a:pPr marL="342900" indent="-342900">
              <a:spcAft>
                <a:spcPts val="400"/>
              </a:spcAft>
              <a:buFont typeface="Arial" pitchFamily="34" charset="0"/>
              <a:buChar char="•"/>
            </a:pPr>
            <a:r>
              <a:rPr lang="en-US" sz="2000" dirty="0"/>
              <a:t>Between 1993 </a:t>
            </a:r>
            <a:r>
              <a:rPr lang="en-US" sz="2000" dirty="0" smtClean="0"/>
              <a:t>- 1996, </a:t>
            </a:r>
            <a:r>
              <a:rPr lang="en-US" sz="2000" dirty="0"/>
              <a:t>Brazil’s soybean crushing capacity equaled </a:t>
            </a:r>
            <a:r>
              <a:rPr lang="en-US" sz="2000" dirty="0" smtClean="0"/>
              <a:t>160–200</a:t>
            </a:r>
            <a:r>
              <a:rPr lang="en-US" sz="2000" dirty="0"/>
              <a:t>% of soybean production</a:t>
            </a:r>
          </a:p>
          <a:p>
            <a:pPr marL="342900" indent="-342900">
              <a:spcAft>
                <a:spcPts val="400"/>
              </a:spcAft>
              <a:buFont typeface="Arial" pitchFamily="34" charset="0"/>
              <a:buChar char="•"/>
            </a:pPr>
            <a:r>
              <a:rPr lang="en-US" sz="2000" dirty="0"/>
              <a:t>However, the DETs were eliminated in 1996 as part of policy reform effort.</a:t>
            </a:r>
          </a:p>
          <a:p>
            <a:pPr marL="342900" indent="-342900">
              <a:spcAft>
                <a:spcPts val="400"/>
              </a:spcAft>
              <a:buFont typeface="Arial" pitchFamily="34" charset="0"/>
              <a:buChar char="•"/>
            </a:pPr>
            <a:r>
              <a:rPr lang="en-US" sz="2000" dirty="0"/>
              <a:t>The result was a stabilization in soybean product exports and a sustained increase in exports of whole soybeans.</a:t>
            </a:r>
          </a:p>
          <a:p>
            <a:pPr marL="342900" indent="-342900">
              <a:buFont typeface="Arial" pitchFamily="34" charset="0"/>
              <a:buChar char="•"/>
            </a:pPr>
            <a:r>
              <a:rPr lang="en-US" sz="2000" dirty="0"/>
              <a:t>Brazil’s soybean processing capacity declined to less than 100% of soybean production and the proportion of soybeans crushed in Brazil fell from over 80% to about 50</a:t>
            </a:r>
            <a:r>
              <a:rPr lang="en-US" sz="2000" dirty="0" smtClean="0"/>
              <a:t>%.</a:t>
            </a:r>
            <a:endParaRPr lang="en-US" sz="2000" dirty="0"/>
          </a:p>
          <a:p>
            <a:endParaRPr lang="en-US" sz="2200" dirty="0"/>
          </a:p>
        </p:txBody>
      </p:sp>
      <p:sp>
        <p:nvSpPr>
          <p:cNvPr id="3" name="Title 2"/>
          <p:cNvSpPr>
            <a:spLocks noGrp="1"/>
          </p:cNvSpPr>
          <p:nvPr>
            <p:ph type="title"/>
          </p:nvPr>
        </p:nvSpPr>
        <p:spPr>
          <a:xfrm>
            <a:off x="457200" y="304800"/>
            <a:ext cx="8229600" cy="1112838"/>
          </a:xfrm>
        </p:spPr>
        <p:txBody>
          <a:bodyPr>
            <a:normAutofit/>
          </a:bodyPr>
          <a:lstStyle/>
          <a:p>
            <a:r>
              <a:rPr lang="en-US" sz="3200" dirty="0"/>
              <a:t>Impact of Brazil Eliminating its </a:t>
            </a:r>
            <a:r>
              <a:rPr lang="en-US" sz="3200" dirty="0" smtClean="0"/>
              <a:t>DETs in </a:t>
            </a:r>
            <a:r>
              <a:rPr lang="en-US" sz="3200" dirty="0"/>
              <a:t>1996</a:t>
            </a:r>
          </a:p>
        </p:txBody>
      </p:sp>
    </p:spTree>
    <p:extLst>
      <p:ext uri="{BB962C8B-B14F-4D97-AF65-F5344CB8AC3E}">
        <p14:creationId xmlns:p14="http://schemas.microsoft.com/office/powerpoint/2010/main" val="469300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a:t>Brazil’s Exports of Soybeans and Soybean Products</a:t>
            </a:r>
            <a:br>
              <a:rPr lang="en-US" sz="2400" dirty="0"/>
            </a:br>
            <a:r>
              <a:rPr lang="en-US" sz="2400" dirty="0" smtClean="0"/>
              <a:t>from 1991 </a:t>
            </a:r>
            <a:r>
              <a:rPr lang="en-US" sz="2400" dirty="0"/>
              <a:t>– </a:t>
            </a:r>
            <a:r>
              <a:rPr lang="en-US" sz="2400" dirty="0" smtClean="0"/>
              <a:t>2013 (MMT)</a:t>
            </a:r>
            <a:endParaRPr lang="en-US" sz="2400"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853066908"/>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85788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8077200" cy="1066800"/>
          </a:xfrm>
        </p:spPr>
        <p:txBody>
          <a:bodyPr>
            <a:noAutofit/>
          </a:bodyPr>
          <a:lstStyle/>
          <a:p>
            <a:r>
              <a:rPr lang="en-US" sz="3200" dirty="0" smtClean="0"/>
              <a:t/>
            </a:r>
            <a:br>
              <a:rPr lang="en-US" sz="3200" dirty="0" smtClean="0"/>
            </a:br>
            <a:r>
              <a:rPr lang="en-US" sz="3200" dirty="0" smtClean="0"/>
              <a:t>Composition </a:t>
            </a:r>
            <a:r>
              <a:rPr lang="en-US" sz="3200" dirty="0"/>
              <a:t>of Brazil’s Soy </a:t>
            </a:r>
            <a:r>
              <a:rPr lang="en-US" sz="3200" dirty="0" smtClean="0"/>
              <a:t>Exports </a:t>
            </a:r>
            <a:br>
              <a:rPr lang="en-US" sz="3200" dirty="0" smtClean="0"/>
            </a:br>
            <a:r>
              <a:rPr lang="en-US" sz="3200" dirty="0" smtClean="0"/>
              <a:t>from 1991- 2013</a:t>
            </a:r>
            <a:r>
              <a:rPr lang="en-US" sz="3200" dirty="0"/>
              <a:t/>
            </a:r>
            <a:br>
              <a:rPr lang="en-US" sz="3200" dirty="0"/>
            </a:br>
            <a:endParaRPr lang="en-US" sz="3200"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497765280"/>
              </p:ext>
            </p:extLst>
          </p:nvPr>
        </p:nvGraphicFramePr>
        <p:xfrm>
          <a:off x="457200" y="1676400"/>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0934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Aft>
                <a:spcPts val="400"/>
              </a:spcAft>
            </a:pPr>
            <a:r>
              <a:rPr lang="en-US" sz="2000" dirty="0" smtClean="0"/>
              <a:t>In 2012, European Biodiesel Board (EBB), representing the major biofuels producing industry in the EU, lodged a legal complaint against unfair biodiesel exports from Argentina and Indonesia.</a:t>
            </a:r>
          </a:p>
          <a:p>
            <a:pPr>
              <a:spcAft>
                <a:spcPts val="400"/>
              </a:spcAft>
            </a:pPr>
            <a:r>
              <a:rPr lang="en-US" sz="2000" dirty="0" smtClean="0"/>
              <a:t>Nov. 27, 2013, EU Reg. 1194/2013 imposed definitive anti-dumping duties on imports of biodiesel from Argentina and Indonesia. </a:t>
            </a:r>
          </a:p>
          <a:p>
            <a:pPr>
              <a:spcAft>
                <a:spcPts val="400"/>
              </a:spcAft>
            </a:pPr>
            <a:r>
              <a:rPr lang="en-US" sz="2000" dirty="0" smtClean="0"/>
              <a:t>The level of import duties ranges from 216 to 245 €/tonne for Argentinean producers and from 145 to 178 €/tonne for Indonesian producers – they remain in place for 5 years.</a:t>
            </a:r>
          </a:p>
          <a:p>
            <a:r>
              <a:rPr lang="en-US" sz="2000" dirty="0" smtClean="0"/>
              <a:t>This regulation clearly states that the domestic prices of the main raw material used by biodiesel producers in Argentina and Indonesia were found to be artificially lower than the international prices due to the </a:t>
            </a:r>
            <a:r>
              <a:rPr lang="en-US" sz="2000" dirty="0" smtClean="0">
                <a:effectLst>
                  <a:outerShdw blurRad="38100" dist="38100" dir="2700000" algn="tl">
                    <a:srgbClr val="000000">
                      <a:alpha val="43137"/>
                    </a:srgbClr>
                  </a:outerShdw>
                </a:effectLst>
              </a:rPr>
              <a:t>distortion created by the Argentine and Indonesian export tax system. </a:t>
            </a:r>
          </a:p>
          <a:p>
            <a:endParaRPr lang="en-US" sz="2000" dirty="0" smtClean="0">
              <a:effectLst>
                <a:outerShdw blurRad="38100" dist="38100" dir="2700000" algn="tl">
                  <a:srgbClr val="000000">
                    <a:alpha val="43137"/>
                  </a:srgbClr>
                </a:outerShdw>
              </a:effectLst>
            </a:endParaRPr>
          </a:p>
          <a:p>
            <a:endParaRPr lang="en-US" sz="2000" dirty="0"/>
          </a:p>
        </p:txBody>
      </p:sp>
      <p:sp>
        <p:nvSpPr>
          <p:cNvPr id="3" name="Title 2"/>
          <p:cNvSpPr>
            <a:spLocks noGrp="1"/>
          </p:cNvSpPr>
          <p:nvPr>
            <p:ph type="title"/>
          </p:nvPr>
        </p:nvSpPr>
        <p:spPr/>
        <p:txBody>
          <a:bodyPr>
            <a:normAutofit fontScale="90000"/>
          </a:bodyPr>
          <a:lstStyle/>
          <a:p>
            <a:r>
              <a:rPr lang="en-US" dirty="0" smtClean="0"/>
              <a:t>EU Imposes Duties on Biodiesel Imports due to DETs</a:t>
            </a:r>
            <a:endParaRPr lang="en-US" dirty="0"/>
          </a:p>
        </p:txBody>
      </p:sp>
    </p:spTree>
    <p:extLst>
      <p:ext uri="{BB962C8B-B14F-4D97-AF65-F5344CB8AC3E}">
        <p14:creationId xmlns:p14="http://schemas.microsoft.com/office/powerpoint/2010/main" val="3131957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t>EU Reg. 1194/2013 states</a:t>
            </a:r>
            <a:r>
              <a:rPr lang="en-US" sz="2000" dirty="0"/>
              <a:t> the </a:t>
            </a:r>
            <a:r>
              <a:rPr lang="en-US" sz="2000" u="sng" dirty="0"/>
              <a:t>DET system </a:t>
            </a:r>
            <a:r>
              <a:rPr lang="en-US" sz="2000" dirty="0"/>
              <a:t>in Argentina and Indonesia</a:t>
            </a:r>
            <a:r>
              <a:rPr lang="en-US" sz="2000" dirty="0" smtClean="0"/>
              <a:t> :</a:t>
            </a:r>
          </a:p>
          <a:p>
            <a:pPr lvl="1"/>
            <a:r>
              <a:rPr lang="en-US" sz="2000" dirty="0" smtClean="0"/>
              <a:t>distorts the costs of production for biodiesel producers in these countries,</a:t>
            </a:r>
          </a:p>
          <a:p>
            <a:pPr lvl="1">
              <a:spcAft>
                <a:spcPts val="400"/>
              </a:spcAft>
            </a:pPr>
            <a:r>
              <a:rPr lang="en-US" sz="2000" dirty="0" smtClean="0"/>
              <a:t>depresses the domestic prices of the raw material input to an artificially low level and, as a consequence affects the costs of the biodiesel producers in both countries.</a:t>
            </a:r>
            <a:endParaRPr lang="en-US" sz="2400" dirty="0" smtClean="0"/>
          </a:p>
          <a:p>
            <a:r>
              <a:rPr lang="en-US" sz="2000" dirty="0" smtClean="0"/>
              <a:t>The Regulation further states that: “In the present case it was established that the costs associated with the production of the product concerned are not reasonably reflected in the records of the companies concerned as they are artificially low due to the distortion caused by the Argentine DET system. </a:t>
            </a:r>
            <a:r>
              <a:rPr lang="en-US" sz="2000" u="sng" dirty="0" smtClean="0">
                <a:effectLst>
                  <a:outerShdw blurRad="38100" dist="38100" dir="2700000" algn="tl">
                    <a:srgbClr val="000000">
                      <a:alpha val="43137"/>
                    </a:srgbClr>
                  </a:outerShdw>
                </a:effectLst>
              </a:rPr>
              <a:t>This holds true regardless of whether or not DET systems in general may be as such contrary to the WTO Agreement</a:t>
            </a:r>
            <a:r>
              <a:rPr lang="en-US" sz="2000" dirty="0" smtClean="0"/>
              <a:t>.”</a:t>
            </a:r>
            <a:endParaRPr lang="en-US" sz="2000" dirty="0"/>
          </a:p>
          <a:p>
            <a:endParaRPr lang="en-US" sz="2400" dirty="0"/>
          </a:p>
        </p:txBody>
      </p:sp>
      <p:sp>
        <p:nvSpPr>
          <p:cNvPr id="3" name="Title 2"/>
          <p:cNvSpPr>
            <a:spLocks noGrp="1"/>
          </p:cNvSpPr>
          <p:nvPr>
            <p:ph type="title"/>
          </p:nvPr>
        </p:nvSpPr>
        <p:spPr/>
        <p:txBody>
          <a:bodyPr>
            <a:noAutofit/>
          </a:bodyPr>
          <a:lstStyle/>
          <a:p>
            <a:r>
              <a:rPr lang="en-US" sz="3600" dirty="0" smtClean="0"/>
              <a:t>Main Findings of EU Antidumping Case against Argentina &amp; Indonesia</a:t>
            </a:r>
            <a:endParaRPr lang="en-US" sz="3600" dirty="0"/>
          </a:p>
        </p:txBody>
      </p:sp>
    </p:spTree>
    <p:extLst>
      <p:ext uri="{BB962C8B-B14F-4D97-AF65-F5344CB8AC3E}">
        <p14:creationId xmlns:p14="http://schemas.microsoft.com/office/powerpoint/2010/main" val="2973372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724400"/>
          </a:xfrm>
        </p:spPr>
        <p:txBody>
          <a:bodyPr/>
          <a:lstStyle/>
          <a:p>
            <a:pPr>
              <a:spcAft>
                <a:spcPts val="400"/>
              </a:spcAft>
            </a:pPr>
            <a:r>
              <a:rPr lang="en-US" sz="2000" dirty="0" smtClean="0"/>
              <a:t>EBB’s Nov. 26, 2013 Press Release states, </a:t>
            </a:r>
            <a:r>
              <a:rPr lang="en-US" sz="2000" dirty="0" smtClean="0">
                <a:effectLst>
                  <a:outerShdw blurRad="38100" dist="38100" dir="2700000" algn="tl">
                    <a:srgbClr val="000000">
                      <a:alpha val="43137"/>
                    </a:srgbClr>
                  </a:outerShdw>
                </a:effectLst>
              </a:rPr>
              <a:t>“This (EU Regulation) is </a:t>
            </a:r>
            <a:r>
              <a:rPr lang="en-US" sz="2000" dirty="0">
                <a:effectLst>
                  <a:outerShdw blurRad="38100" dist="38100" dir="2700000" algn="tl">
                    <a:srgbClr val="000000">
                      <a:alpha val="43137"/>
                    </a:srgbClr>
                  </a:outerShdw>
                </a:effectLst>
              </a:rPr>
              <a:t>an important historical step in the fight against the unfair dumping effects of DETs in international trade. We are proud that EBB is behind this historical step for International trade law in the agri-food sector</a:t>
            </a:r>
            <a:r>
              <a:rPr lang="en-US" sz="2000" dirty="0" smtClean="0">
                <a:effectLst>
                  <a:outerShdw blurRad="38100" dist="38100" dir="2700000" algn="tl">
                    <a:srgbClr val="000000">
                      <a:alpha val="43137"/>
                    </a:srgbClr>
                  </a:outerShdw>
                </a:effectLst>
              </a:rPr>
              <a:t>.”</a:t>
            </a:r>
          </a:p>
          <a:p>
            <a:pPr>
              <a:spcAft>
                <a:spcPts val="400"/>
              </a:spcAft>
            </a:pPr>
            <a:r>
              <a:rPr lang="en-US" sz="2000" b="1" dirty="0" smtClean="0">
                <a:solidFill>
                  <a:srgbClr val="0070C0"/>
                </a:solidFill>
              </a:rPr>
              <a:t>NOPA agrees! </a:t>
            </a:r>
            <a:r>
              <a:rPr lang="en-US" sz="2000" dirty="0" smtClean="0"/>
              <a:t>For over 30 years, NOPA has been struggling to have DETs eliminated in the General Agreement on Tariffs &amp; Trade (GATT) and the World Trade Organization (WTO).</a:t>
            </a:r>
          </a:p>
          <a:p>
            <a:r>
              <a:rPr lang="en-US" sz="2000" dirty="0" smtClean="0"/>
              <a:t>History of NOPA’s efforts include:</a:t>
            </a:r>
          </a:p>
          <a:p>
            <a:pPr lvl="1"/>
            <a:r>
              <a:rPr lang="en-US" sz="1800" dirty="0" smtClean="0"/>
              <a:t>Uruguay Round Agricultural Agreement (URAA)</a:t>
            </a:r>
          </a:p>
          <a:p>
            <a:pPr lvl="1"/>
            <a:r>
              <a:rPr lang="en-US" sz="1800" dirty="0" smtClean="0"/>
              <a:t>Doha Agricultural </a:t>
            </a:r>
            <a:r>
              <a:rPr lang="en-US" sz="1800" smtClean="0"/>
              <a:t>Framework Agreement (WTO)</a:t>
            </a:r>
            <a:endParaRPr lang="en-US" sz="1800" dirty="0" smtClean="0"/>
          </a:p>
          <a:p>
            <a:pPr lvl="1"/>
            <a:r>
              <a:rPr lang="en-US" sz="1800" dirty="0" smtClean="0"/>
              <a:t>Requested USTR to bring a WTO case against Argentine DETs</a:t>
            </a:r>
          </a:p>
          <a:p>
            <a:pPr lvl="1"/>
            <a:r>
              <a:rPr lang="en-US" sz="1800" dirty="0" smtClean="0"/>
              <a:t>WTO Dispute Settlement Case between European Union &amp; Argentina</a:t>
            </a:r>
            <a:endParaRPr lang="en-US" sz="1800" dirty="0"/>
          </a:p>
        </p:txBody>
      </p:sp>
      <p:sp>
        <p:nvSpPr>
          <p:cNvPr id="3" name="Title 2"/>
          <p:cNvSpPr>
            <a:spLocks noGrp="1"/>
          </p:cNvSpPr>
          <p:nvPr>
            <p:ph type="title"/>
          </p:nvPr>
        </p:nvSpPr>
        <p:spPr/>
        <p:txBody>
          <a:bodyPr/>
          <a:lstStyle/>
          <a:p>
            <a:r>
              <a:rPr lang="en-US" dirty="0" smtClean="0"/>
              <a:t>The WTO &amp; DETs</a:t>
            </a:r>
            <a:endParaRPr lang="en-US" dirty="0"/>
          </a:p>
        </p:txBody>
      </p:sp>
    </p:spTree>
    <p:extLst>
      <p:ext uri="{BB962C8B-B14F-4D97-AF65-F5344CB8AC3E}">
        <p14:creationId xmlns:p14="http://schemas.microsoft.com/office/powerpoint/2010/main" val="706826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Aft>
                <a:spcPts val="400"/>
              </a:spcAft>
            </a:pPr>
            <a:r>
              <a:rPr lang="en-US" sz="2000" dirty="0" smtClean="0"/>
              <a:t>WTO </a:t>
            </a:r>
            <a:r>
              <a:rPr lang="en-US" sz="2000" dirty="0"/>
              <a:t>members have agreed that if they believe fellow-members are violating trade rules, they will use the multilateral system of settling disputes instead of taking action unilaterally. That means abiding by the agreed </a:t>
            </a:r>
            <a:r>
              <a:rPr lang="en-US" sz="2000" dirty="0" smtClean="0"/>
              <a:t>upon procedures</a:t>
            </a:r>
            <a:r>
              <a:rPr lang="en-US" sz="2000" dirty="0"/>
              <a:t>, and respecting </a:t>
            </a:r>
            <a:r>
              <a:rPr lang="en-US" sz="2000" dirty="0" smtClean="0"/>
              <a:t>WTO’s judgments.</a:t>
            </a:r>
            <a:endParaRPr lang="en-US" sz="2000" dirty="0"/>
          </a:p>
          <a:p>
            <a:pPr>
              <a:spcAft>
                <a:spcPts val="400"/>
              </a:spcAft>
            </a:pPr>
            <a:r>
              <a:rPr lang="en-US" sz="2000" dirty="0"/>
              <a:t>A dispute arises when one country adopts a trade policy measure or takes some action that one or more fellow-WTO members considers to be breaking the WTO agreements, or to be a failure to live up to obligations. </a:t>
            </a:r>
            <a:r>
              <a:rPr lang="en-US" sz="2000" u="sng" dirty="0"/>
              <a:t>A third group of countries can declare that they have an interest in the case and enjoy some rights</a:t>
            </a:r>
            <a:r>
              <a:rPr lang="en-US" sz="2000" u="sng" dirty="0" smtClean="0"/>
              <a:t>.</a:t>
            </a:r>
          </a:p>
          <a:p>
            <a:r>
              <a:rPr lang="en-US" sz="2000" dirty="0" smtClean="0"/>
              <a:t>At the first Dispute Settlement hearing, the </a:t>
            </a:r>
            <a:r>
              <a:rPr lang="en-US" sz="2000" dirty="0"/>
              <a:t>complaining country (or countries), the responding country, and </a:t>
            </a:r>
            <a:r>
              <a:rPr lang="en-US" sz="2000" dirty="0">
                <a:effectLst>
                  <a:outerShdw blurRad="38100" dist="38100" dir="2700000" algn="tl">
                    <a:srgbClr val="000000">
                      <a:alpha val="43137"/>
                    </a:srgbClr>
                  </a:outerShdw>
                </a:effectLst>
              </a:rPr>
              <a:t>those that have announced they have an interest in the dispute, make their case at the panel’s first hearing.</a:t>
            </a:r>
            <a:endParaRPr lang="en-US" sz="2000" u="sng" dirty="0">
              <a:effectLst>
                <a:outerShdw blurRad="38100" dist="38100" dir="2700000" algn="tl">
                  <a:srgbClr val="000000">
                    <a:alpha val="43137"/>
                  </a:srgbClr>
                </a:outerShdw>
              </a:effectLst>
            </a:endParaRPr>
          </a:p>
          <a:p>
            <a:endParaRPr lang="en-US" dirty="0"/>
          </a:p>
        </p:txBody>
      </p:sp>
      <p:sp>
        <p:nvSpPr>
          <p:cNvPr id="3" name="Title 2"/>
          <p:cNvSpPr>
            <a:spLocks noGrp="1"/>
          </p:cNvSpPr>
          <p:nvPr>
            <p:ph type="title"/>
          </p:nvPr>
        </p:nvSpPr>
        <p:spPr/>
        <p:txBody>
          <a:bodyPr>
            <a:normAutofit/>
          </a:bodyPr>
          <a:lstStyle/>
          <a:p>
            <a:r>
              <a:rPr lang="en-US" sz="3200" dirty="0">
                <a:effectLst/>
              </a:rPr>
              <a:t>Dispute </a:t>
            </a:r>
            <a:r>
              <a:rPr lang="en-US" sz="3200" dirty="0" smtClean="0">
                <a:effectLst/>
              </a:rPr>
              <a:t>Settlement </a:t>
            </a:r>
            <a:r>
              <a:rPr lang="en-US" sz="3200" dirty="0">
                <a:effectLst/>
              </a:rPr>
              <a:t>is the </a:t>
            </a:r>
            <a:r>
              <a:rPr lang="en-US" sz="3200" dirty="0" smtClean="0">
                <a:effectLst/>
              </a:rPr>
              <a:t>Central Pillar </a:t>
            </a:r>
            <a:r>
              <a:rPr lang="en-US" sz="3200" dirty="0">
                <a:effectLst/>
              </a:rPr>
              <a:t>of the </a:t>
            </a:r>
            <a:r>
              <a:rPr lang="en-US" sz="3200" dirty="0" smtClean="0">
                <a:effectLst/>
              </a:rPr>
              <a:t>Multilateral Trading System</a:t>
            </a:r>
            <a:endParaRPr lang="en-US" sz="3200" dirty="0"/>
          </a:p>
        </p:txBody>
      </p:sp>
    </p:spTree>
    <p:extLst>
      <p:ext uri="{BB962C8B-B14F-4D97-AF65-F5344CB8AC3E}">
        <p14:creationId xmlns:p14="http://schemas.microsoft.com/office/powerpoint/2010/main" val="4189563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3300" dirty="0" smtClean="0"/>
              <a:t>On December19, 2013, Argentina requested consultations with the EU regarding </a:t>
            </a:r>
          </a:p>
          <a:p>
            <a:pPr marL="907542" lvl="1" indent="-514350">
              <a:buFont typeface="+mj-lt"/>
              <a:buAutoNum type="alphaLcParenR"/>
            </a:pPr>
            <a:r>
              <a:rPr lang="en-US" sz="2900" dirty="0" smtClean="0"/>
              <a:t>provisional and definitive anti-dumping measures imposed on biodiesel originating in Argentina, as well as the investigation underlying the measures; and </a:t>
            </a:r>
          </a:p>
          <a:p>
            <a:pPr marL="907542" lvl="1" indent="-514350">
              <a:spcAft>
                <a:spcPts val="400"/>
              </a:spcAft>
              <a:buFont typeface="+mj-lt"/>
              <a:buAutoNum type="alphaLcParenR"/>
            </a:pPr>
            <a:r>
              <a:rPr lang="en-US" sz="2900" dirty="0" smtClean="0"/>
              <a:t>a provision in Council Regulation (EC) 1225/2009 of November 2009, which refers to the adjustment or establishment of costs associated with the production and sale of products under investigation in the determination of dumping margins. Argentina claims that the measures are inconsistent with numerous provisions of the Articles of the GATT.</a:t>
            </a:r>
          </a:p>
          <a:p>
            <a:pPr>
              <a:spcAft>
                <a:spcPts val="400"/>
              </a:spcAft>
            </a:pPr>
            <a:r>
              <a:rPr lang="en-US" sz="3300" dirty="0" smtClean="0"/>
              <a:t>On January 9, 2014, Russia requested to join the consultations. </a:t>
            </a:r>
          </a:p>
          <a:p>
            <a:r>
              <a:rPr lang="en-US" sz="3300" dirty="0" smtClean="0"/>
              <a:t>On January 15, 2014, Indonesia requested to join the consultations. Subsequently, the European Union informed the Dispute Settlement Body (DB) that it had accepted the request of Indonesia to join the consultations.</a:t>
            </a:r>
          </a:p>
          <a:p>
            <a:pPr marL="109728" indent="0">
              <a:buNone/>
            </a:pPr>
            <a:endParaRPr lang="en-US" sz="3300" dirty="0" smtClean="0"/>
          </a:p>
          <a:p>
            <a:endParaRPr lang="en-US" dirty="0"/>
          </a:p>
        </p:txBody>
      </p:sp>
      <p:sp>
        <p:nvSpPr>
          <p:cNvPr id="3" name="Title 2"/>
          <p:cNvSpPr>
            <a:spLocks noGrp="1"/>
          </p:cNvSpPr>
          <p:nvPr>
            <p:ph type="title"/>
          </p:nvPr>
        </p:nvSpPr>
        <p:spPr/>
        <p:txBody>
          <a:bodyPr>
            <a:normAutofit/>
          </a:bodyPr>
          <a:lstStyle/>
          <a:p>
            <a:r>
              <a:rPr lang="en-US" sz="2400" dirty="0"/>
              <a:t>Summary of </a:t>
            </a:r>
            <a:r>
              <a:rPr lang="en-US" sz="2400" dirty="0" smtClean="0"/>
              <a:t>WTO Dispute Regarding EU Anti-Dumping </a:t>
            </a:r>
            <a:r>
              <a:rPr lang="en-US" sz="2400" dirty="0"/>
              <a:t>Measures on Biodiesel from Argentina</a:t>
            </a:r>
          </a:p>
        </p:txBody>
      </p:sp>
    </p:spTree>
    <p:extLst>
      <p:ext uri="{BB962C8B-B14F-4D97-AF65-F5344CB8AC3E}">
        <p14:creationId xmlns:p14="http://schemas.microsoft.com/office/powerpoint/2010/main" val="2062491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Aft>
                <a:spcPts val="400"/>
              </a:spcAft>
            </a:pPr>
            <a:r>
              <a:rPr lang="en-US" sz="2000" dirty="0"/>
              <a:t>On March 13, 2014, Argentina requested the establishment of a panel. At its meeting on March 26, 2014, the DSB deferred the establishment of a panel.</a:t>
            </a:r>
          </a:p>
          <a:p>
            <a:r>
              <a:rPr lang="en-US" sz="2000" dirty="0" smtClean="0"/>
              <a:t>On </a:t>
            </a:r>
            <a:r>
              <a:rPr lang="en-US" sz="2000" dirty="0"/>
              <a:t>April 25, 2014, the </a:t>
            </a:r>
            <a:r>
              <a:rPr lang="en-US" sz="2000" dirty="0" smtClean="0"/>
              <a:t>Dispute Settlement Body (DSB) </a:t>
            </a:r>
            <a:r>
              <a:rPr lang="en-US" sz="2000" dirty="0"/>
              <a:t>established a panel – not yet composed. </a:t>
            </a:r>
            <a:endParaRPr lang="en-US" sz="2000" dirty="0" smtClean="0"/>
          </a:p>
          <a:p>
            <a:pPr lvl="1"/>
            <a:r>
              <a:rPr lang="en-US" sz="1600" dirty="0" smtClean="0"/>
              <a:t>Australia</a:t>
            </a:r>
            <a:r>
              <a:rPr lang="en-US" sz="1600" dirty="0"/>
              <a:t>, China, Malaysia, Norway, Russia, Saudi Arabia, Turkey and the </a:t>
            </a:r>
            <a:r>
              <a:rPr lang="en-US" sz="1600" dirty="0">
                <a:effectLst>
                  <a:outerShdw blurRad="38100" dist="38100" dir="2700000" algn="tl">
                    <a:srgbClr val="000000">
                      <a:alpha val="43137"/>
                    </a:srgbClr>
                  </a:outerShdw>
                </a:effectLst>
              </a:rPr>
              <a:t>United States </a:t>
            </a:r>
            <a:r>
              <a:rPr lang="en-US" sz="1600" dirty="0"/>
              <a:t>reserved their third-party rights. </a:t>
            </a:r>
            <a:endParaRPr lang="en-US" sz="1600" dirty="0" smtClean="0"/>
          </a:p>
          <a:p>
            <a:pPr lvl="1">
              <a:spcAft>
                <a:spcPts val="400"/>
              </a:spcAft>
            </a:pPr>
            <a:r>
              <a:rPr lang="en-US" sz="1600" dirty="0" smtClean="0"/>
              <a:t>Subsequently</a:t>
            </a:r>
            <a:r>
              <a:rPr lang="en-US" sz="1600" dirty="0"/>
              <a:t>, Colombia, Indonesia and Mexico reserved their third-party rights</a:t>
            </a:r>
            <a:r>
              <a:rPr lang="en-US" sz="1600" dirty="0" smtClean="0"/>
              <a:t>.</a:t>
            </a:r>
          </a:p>
          <a:p>
            <a:r>
              <a:rPr lang="en-US" sz="2000" dirty="0" smtClean="0"/>
              <a:t>On June 10, </a:t>
            </a:r>
            <a:r>
              <a:rPr lang="en-US" sz="2000" dirty="0"/>
              <a:t>Indonesia </a:t>
            </a:r>
            <a:r>
              <a:rPr lang="en-US" sz="2000" dirty="0" smtClean="0"/>
              <a:t>notified </a:t>
            </a:r>
            <a:r>
              <a:rPr lang="en-US" sz="2000" dirty="0"/>
              <a:t>the WTO </a:t>
            </a:r>
            <a:r>
              <a:rPr lang="en-US" sz="2000" dirty="0" smtClean="0"/>
              <a:t>Secretariat of </a:t>
            </a:r>
            <a:r>
              <a:rPr lang="en-US" sz="2000" dirty="0"/>
              <a:t>a request for consultations with the </a:t>
            </a:r>
            <a:r>
              <a:rPr lang="en-US" sz="2000" dirty="0" smtClean="0"/>
              <a:t>EU concerning </a:t>
            </a:r>
            <a:r>
              <a:rPr lang="en-US" sz="2000" dirty="0"/>
              <a:t>anti-dumping measures imposed on imports of biodiesel into the EU.</a:t>
            </a:r>
          </a:p>
          <a:p>
            <a:pPr marL="109728" indent="0">
              <a:buNone/>
            </a:pPr>
            <a:endParaRPr lang="en-US" dirty="0"/>
          </a:p>
        </p:txBody>
      </p:sp>
      <p:sp>
        <p:nvSpPr>
          <p:cNvPr id="3" name="Title 2"/>
          <p:cNvSpPr>
            <a:spLocks noGrp="1"/>
          </p:cNvSpPr>
          <p:nvPr>
            <p:ph type="title"/>
          </p:nvPr>
        </p:nvSpPr>
        <p:spPr>
          <a:xfrm>
            <a:off x="381000" y="274638"/>
            <a:ext cx="8382000" cy="1143000"/>
          </a:xfrm>
        </p:spPr>
        <p:txBody>
          <a:bodyPr>
            <a:normAutofit/>
          </a:bodyPr>
          <a:lstStyle/>
          <a:p>
            <a:r>
              <a:rPr lang="en-US" sz="2400" dirty="0"/>
              <a:t>Summary of </a:t>
            </a:r>
            <a:r>
              <a:rPr lang="en-US" sz="2400" dirty="0" smtClean="0"/>
              <a:t>WTO </a:t>
            </a:r>
            <a:r>
              <a:rPr lang="en-US" sz="2400" dirty="0"/>
              <a:t>Dispute Regarding EU Anti-Dumping Measures on Biodiesel from </a:t>
            </a:r>
            <a:r>
              <a:rPr lang="en-US" sz="2400" dirty="0" smtClean="0"/>
              <a:t>Argentina (cont’d)</a:t>
            </a:r>
            <a:endParaRPr lang="en-US" sz="2400" dirty="0"/>
          </a:p>
        </p:txBody>
      </p:sp>
    </p:spTree>
    <p:extLst>
      <p:ext uri="{BB962C8B-B14F-4D97-AF65-F5344CB8AC3E}">
        <p14:creationId xmlns:p14="http://schemas.microsoft.com/office/powerpoint/2010/main" val="38798097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spcAft>
                <a:spcPts val="400"/>
              </a:spcAft>
            </a:pPr>
            <a:r>
              <a:rPr lang="en-US" dirty="0" smtClean="0"/>
              <a:t>Ensure that the US Government - as a “Third Party” to the pending WTO dispute settlement case between the EU and Argentina/Indonesia – makes a strong declaration that due to the trade distorting effects of DET tax systems, as demonstrated in this trade case, DETs should after three decades be classified as an agriculture export subsidy within the definitions of the WTO.</a:t>
            </a:r>
          </a:p>
          <a:p>
            <a:r>
              <a:rPr lang="en-US" dirty="0" smtClean="0"/>
              <a:t>Agriculture DETs are employed by numerous WTO Members, including Argentina, Indonesia, Malaysia, Russia and the Ukraine &amp; growing!</a:t>
            </a:r>
            <a:endParaRPr lang="en-US" dirty="0"/>
          </a:p>
        </p:txBody>
      </p:sp>
      <p:sp>
        <p:nvSpPr>
          <p:cNvPr id="3" name="Title 2"/>
          <p:cNvSpPr>
            <a:spLocks noGrp="1"/>
          </p:cNvSpPr>
          <p:nvPr>
            <p:ph type="title"/>
          </p:nvPr>
        </p:nvSpPr>
        <p:spPr/>
        <p:txBody>
          <a:bodyPr/>
          <a:lstStyle/>
          <a:p>
            <a:r>
              <a:rPr lang="en-US" dirty="0" smtClean="0"/>
              <a:t>Desired Action by USTR</a:t>
            </a:r>
            <a:endParaRPr lang="en-US" dirty="0"/>
          </a:p>
        </p:txBody>
      </p:sp>
    </p:spTree>
    <p:extLst>
      <p:ext uri="{BB962C8B-B14F-4D97-AF65-F5344CB8AC3E}">
        <p14:creationId xmlns:p14="http://schemas.microsoft.com/office/powerpoint/2010/main" val="363626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382000" cy="4648200"/>
          </a:xfrm>
        </p:spPr>
        <p:txBody>
          <a:bodyPr>
            <a:noAutofit/>
          </a:bodyPr>
          <a:lstStyle/>
          <a:p>
            <a:pPr marL="342900" indent="-342900">
              <a:spcAft>
                <a:spcPts val="400"/>
              </a:spcAft>
              <a:buSzPct val="75000"/>
              <a:buFont typeface="Arial" pitchFamily="34" charset="0"/>
              <a:buChar char="•"/>
            </a:pPr>
            <a:r>
              <a:rPr lang="en-US" sz="1900" dirty="0"/>
              <a:t>In order to encourage the development and growth of its domestic </a:t>
            </a:r>
            <a:r>
              <a:rPr lang="en-US" sz="1900" dirty="0" smtClean="0"/>
              <a:t>soybean </a:t>
            </a:r>
            <a:r>
              <a:rPr lang="en-US" sz="1900" dirty="0"/>
              <a:t>processing sector and the export of processed </a:t>
            </a:r>
            <a:r>
              <a:rPr lang="en-US" sz="1900" dirty="0" smtClean="0"/>
              <a:t>soybean products, </a:t>
            </a:r>
            <a:r>
              <a:rPr lang="en-US" sz="1900" dirty="0"/>
              <a:t>Argentina has for many years maintained a differential export tax </a:t>
            </a:r>
            <a:r>
              <a:rPr lang="en-US" sz="1900" dirty="0" smtClean="0"/>
              <a:t>(DET) scheme </a:t>
            </a:r>
            <a:r>
              <a:rPr lang="en-US" sz="1900" dirty="0"/>
              <a:t>on oilseeds and oil products.</a:t>
            </a:r>
          </a:p>
          <a:p>
            <a:pPr marL="342900" indent="-342900">
              <a:spcAft>
                <a:spcPts val="400"/>
              </a:spcAft>
              <a:buFont typeface="Arial" pitchFamily="34" charset="0"/>
              <a:buChar char="•"/>
            </a:pPr>
            <a:r>
              <a:rPr lang="en-US" sz="1900" dirty="0"/>
              <a:t>The current scheme maintains an export tax of 35% on soybeans and 32% on soybean meal and soybean oil. </a:t>
            </a:r>
            <a:r>
              <a:rPr lang="en-US" sz="1900" dirty="0" smtClean="0"/>
              <a:t>The nominal export </a:t>
            </a:r>
            <a:r>
              <a:rPr lang="en-US" sz="1900" dirty="0"/>
              <a:t>tax rate on biodiesel is </a:t>
            </a:r>
            <a:r>
              <a:rPr lang="en-US" sz="1900" dirty="0" smtClean="0"/>
              <a:t>20% with an effective rate of </a:t>
            </a:r>
            <a:r>
              <a:rPr lang="en-US" sz="1900" smtClean="0"/>
              <a:t>14.58% - </a:t>
            </a:r>
            <a:r>
              <a:rPr lang="en-US" sz="1900" dirty="0" smtClean="0"/>
              <a:t>taking into account a tax rebate. </a:t>
            </a:r>
            <a:endParaRPr lang="en-US" sz="1900" dirty="0"/>
          </a:p>
          <a:p>
            <a:pPr marL="342900" indent="-342900">
              <a:spcAft>
                <a:spcPts val="400"/>
              </a:spcAft>
              <a:buFont typeface="Arial" pitchFamily="34" charset="0"/>
              <a:buChar char="•"/>
            </a:pPr>
            <a:r>
              <a:rPr lang="en-US" sz="1900" dirty="0" smtClean="0"/>
              <a:t>The </a:t>
            </a:r>
            <a:r>
              <a:rPr lang="en-US" sz="1900" dirty="0"/>
              <a:t>net effect of the system is to allow Argentina’s soybean processors to purchase soybeans in the internal market for about 65% of world prices and earn as much as 68% of the world price for soybean products when exported.</a:t>
            </a:r>
          </a:p>
          <a:p>
            <a:pPr marL="342900" indent="-342900">
              <a:buFont typeface="Arial" pitchFamily="34" charset="0"/>
              <a:buChar char="•"/>
            </a:pPr>
            <a:r>
              <a:rPr lang="en-US" sz="1900" dirty="0"/>
              <a:t>When soybeans are worth $500/MT in the world </a:t>
            </a:r>
            <a:r>
              <a:rPr lang="en-US" sz="1900" dirty="0" smtClean="0"/>
              <a:t>market, </a:t>
            </a:r>
            <a:r>
              <a:rPr lang="en-US" sz="1900" dirty="0"/>
              <a:t>this translates into a </a:t>
            </a:r>
            <a:r>
              <a:rPr lang="en-US" sz="1900" i="1" dirty="0"/>
              <a:t>de facto </a:t>
            </a:r>
            <a:r>
              <a:rPr lang="en-US" sz="1900" dirty="0"/>
              <a:t>subsidy to Argentina’s soybean processors of about $15/MT</a:t>
            </a:r>
            <a:r>
              <a:rPr lang="en-US" sz="1900" dirty="0" smtClean="0"/>
              <a:t>.</a:t>
            </a:r>
            <a:endParaRPr lang="en-US" sz="1900" dirty="0"/>
          </a:p>
        </p:txBody>
      </p:sp>
      <p:sp>
        <p:nvSpPr>
          <p:cNvPr id="3" name="Title 2"/>
          <p:cNvSpPr>
            <a:spLocks noGrp="1"/>
          </p:cNvSpPr>
          <p:nvPr>
            <p:ph type="title"/>
          </p:nvPr>
        </p:nvSpPr>
        <p:spPr/>
        <p:txBody>
          <a:bodyPr>
            <a:normAutofit/>
          </a:bodyPr>
          <a:lstStyle/>
          <a:p>
            <a:r>
              <a:rPr lang="en-US" sz="3200" dirty="0"/>
              <a:t>Argentina’s Differential Export </a:t>
            </a:r>
            <a:r>
              <a:rPr lang="en-US" sz="3200" dirty="0" smtClean="0"/>
              <a:t>Taxes</a:t>
            </a:r>
            <a:r>
              <a:rPr lang="en-US" sz="3200" dirty="0"/>
              <a:t/>
            </a:r>
            <a:br>
              <a:rPr lang="en-US" sz="3200" dirty="0"/>
            </a:br>
            <a:r>
              <a:rPr lang="en-US" sz="3200" dirty="0" smtClean="0"/>
              <a:t>- Benefits </a:t>
            </a:r>
            <a:r>
              <a:rPr lang="en-US" sz="3200" dirty="0"/>
              <a:t>to Argentina’s Processors</a:t>
            </a:r>
          </a:p>
        </p:txBody>
      </p:sp>
    </p:spTree>
    <p:extLst>
      <p:ext uri="{BB962C8B-B14F-4D97-AF65-F5344CB8AC3E}">
        <p14:creationId xmlns:p14="http://schemas.microsoft.com/office/powerpoint/2010/main" val="96944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342900" indent="-342900">
              <a:spcAft>
                <a:spcPts val="400"/>
              </a:spcAft>
              <a:buFont typeface="Arial" pitchFamily="34" charset="0"/>
              <a:buChar char="•"/>
            </a:pPr>
            <a:r>
              <a:rPr lang="en-US" sz="2100" dirty="0"/>
              <a:t>Because of the advantage Argentina’s processors receive from </a:t>
            </a:r>
            <a:r>
              <a:rPr lang="en-US" sz="2100" dirty="0" smtClean="0"/>
              <a:t>DETs, </a:t>
            </a:r>
            <a:r>
              <a:rPr lang="en-US" sz="2100" dirty="0"/>
              <a:t>they are able to discount the export price of their </a:t>
            </a:r>
            <a:r>
              <a:rPr lang="en-US" sz="2100" dirty="0" smtClean="0"/>
              <a:t>soymeal, soy oil and biodiesel exports </a:t>
            </a:r>
            <a:r>
              <a:rPr lang="en-US" sz="2100" dirty="0"/>
              <a:t>to gain market advantage and still make good margins. </a:t>
            </a:r>
          </a:p>
          <a:p>
            <a:pPr marL="342900" indent="-342900">
              <a:spcAft>
                <a:spcPts val="400"/>
              </a:spcAft>
              <a:buFont typeface="Arial" pitchFamily="34" charset="0"/>
              <a:buChar char="•"/>
            </a:pPr>
            <a:r>
              <a:rPr lang="en-US" sz="2100" dirty="0"/>
              <a:t>This increases competitive pressure on </a:t>
            </a:r>
            <a:r>
              <a:rPr lang="en-US" sz="2100" dirty="0" smtClean="0"/>
              <a:t>oilseed processors </a:t>
            </a:r>
            <a:r>
              <a:rPr lang="en-US" sz="2100" dirty="0"/>
              <a:t>and biodiesel manufacturers in importing countries.</a:t>
            </a:r>
          </a:p>
          <a:p>
            <a:pPr marL="342900" indent="-342900">
              <a:spcAft>
                <a:spcPts val="400"/>
              </a:spcAft>
              <a:buFont typeface="Arial" pitchFamily="34" charset="0"/>
              <a:buChar char="•"/>
            </a:pPr>
            <a:r>
              <a:rPr lang="en-US" sz="2100" dirty="0"/>
              <a:t>By restricting exports of whole soybeans from </a:t>
            </a:r>
            <a:r>
              <a:rPr lang="en-US" sz="2100" dirty="0" smtClean="0"/>
              <a:t>Argentina, </a:t>
            </a:r>
            <a:r>
              <a:rPr lang="en-US" sz="2100" dirty="0"/>
              <a:t>the DETs reduce the supply and raise the price of soybeans available to soybean processors in importing countries.</a:t>
            </a:r>
          </a:p>
          <a:p>
            <a:pPr marL="342900" indent="-342900">
              <a:buFont typeface="Arial" pitchFamily="34" charset="0"/>
              <a:buChar char="•"/>
            </a:pPr>
            <a:r>
              <a:rPr lang="en-US" sz="2100" dirty="0"/>
              <a:t>Without </a:t>
            </a:r>
            <a:r>
              <a:rPr lang="en-US" sz="2100" dirty="0" smtClean="0"/>
              <a:t>DETs, </a:t>
            </a:r>
            <a:r>
              <a:rPr lang="en-US" sz="2100" dirty="0"/>
              <a:t>soybean processors in importing countries would have access to more soybeans and face reduced competition from imported soybean meal and soybean oil.</a:t>
            </a:r>
          </a:p>
        </p:txBody>
      </p:sp>
      <p:sp>
        <p:nvSpPr>
          <p:cNvPr id="3" name="Title 2"/>
          <p:cNvSpPr>
            <a:spLocks noGrp="1"/>
          </p:cNvSpPr>
          <p:nvPr>
            <p:ph type="title"/>
          </p:nvPr>
        </p:nvSpPr>
        <p:spPr/>
        <p:txBody>
          <a:bodyPr>
            <a:normAutofit/>
          </a:bodyPr>
          <a:lstStyle/>
          <a:p>
            <a:r>
              <a:rPr lang="en-US" sz="2800" dirty="0"/>
              <a:t>Argentina’s Differential Export Taxes</a:t>
            </a:r>
            <a:br>
              <a:rPr lang="en-US" sz="2800" dirty="0"/>
            </a:br>
            <a:r>
              <a:rPr lang="en-US" sz="2800" dirty="0"/>
              <a:t>Impact on Processors in Importing Countries</a:t>
            </a:r>
          </a:p>
        </p:txBody>
      </p:sp>
    </p:spTree>
    <p:extLst>
      <p:ext uri="{BB962C8B-B14F-4D97-AF65-F5344CB8AC3E}">
        <p14:creationId xmlns:p14="http://schemas.microsoft.com/office/powerpoint/2010/main" val="4256318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254691"/>
          </a:xfrm>
        </p:spPr>
        <p:txBody>
          <a:bodyPr>
            <a:normAutofit fontScale="92500" lnSpcReduction="20000"/>
          </a:bodyPr>
          <a:lstStyle/>
          <a:p>
            <a:pPr marL="342900" indent="-342900">
              <a:spcAft>
                <a:spcPts val="400"/>
              </a:spcAft>
              <a:buFont typeface="Arial" pitchFamily="34" charset="0"/>
              <a:buChar char="•"/>
            </a:pPr>
            <a:r>
              <a:rPr lang="en-US" dirty="0" smtClean="0"/>
              <a:t>World </a:t>
            </a:r>
            <a:r>
              <a:rPr lang="en-US" dirty="0"/>
              <a:t>Trade Organization (WTO) </a:t>
            </a:r>
            <a:r>
              <a:rPr lang="en-US" dirty="0" smtClean="0"/>
              <a:t>rules restrict </a:t>
            </a:r>
            <a:r>
              <a:rPr lang="en-US" dirty="0"/>
              <a:t>direct export subsidies by member countries.</a:t>
            </a:r>
          </a:p>
          <a:p>
            <a:pPr marL="342900" indent="-342900">
              <a:spcAft>
                <a:spcPts val="400"/>
              </a:spcAft>
              <a:buFont typeface="Arial" pitchFamily="34" charset="0"/>
              <a:buChar char="•"/>
            </a:pPr>
            <a:r>
              <a:rPr lang="en-US" dirty="0"/>
              <a:t>However, there is currently nothing in WTO rules that specifically address DETs because there is no direct subsidy payments to processors and exporters – the benefits are </a:t>
            </a:r>
            <a:r>
              <a:rPr lang="en-US" dirty="0" smtClean="0"/>
              <a:t>the result of “differentials” </a:t>
            </a:r>
            <a:r>
              <a:rPr lang="en-US" dirty="0"/>
              <a:t>in taxes rather than payments.</a:t>
            </a:r>
          </a:p>
          <a:p>
            <a:pPr marL="342900" indent="-342900">
              <a:spcAft>
                <a:spcPts val="400"/>
              </a:spcAft>
              <a:buFont typeface="Arial" pitchFamily="34" charset="0"/>
              <a:buChar char="•"/>
            </a:pPr>
            <a:r>
              <a:rPr lang="en-US" dirty="0"/>
              <a:t>Yet, the effects of DETs </a:t>
            </a:r>
            <a:r>
              <a:rPr lang="en-US" dirty="0" smtClean="0"/>
              <a:t>are </a:t>
            </a:r>
            <a:r>
              <a:rPr lang="en-US" dirty="0"/>
              <a:t>the same as if direct payments were made to processors and exporters.</a:t>
            </a:r>
          </a:p>
          <a:p>
            <a:pPr marL="342900" indent="-342900">
              <a:buFont typeface="Arial" pitchFamily="34" charset="0"/>
              <a:buChar char="•"/>
            </a:pPr>
            <a:r>
              <a:rPr lang="en-US" dirty="0">
                <a:effectLst>
                  <a:outerShdw blurRad="38100" dist="38100" dir="2700000" algn="tl">
                    <a:srgbClr val="000000">
                      <a:alpha val="43137"/>
                    </a:srgbClr>
                  </a:outerShdw>
                </a:effectLst>
              </a:rPr>
              <a:t>It is important that DETs be classified as export subsidies under the WTO.</a:t>
            </a:r>
          </a:p>
          <a:p>
            <a:endParaRPr lang="en-US" dirty="0"/>
          </a:p>
        </p:txBody>
      </p:sp>
      <p:sp>
        <p:nvSpPr>
          <p:cNvPr id="3" name="Title 2"/>
          <p:cNvSpPr>
            <a:spLocks noGrp="1"/>
          </p:cNvSpPr>
          <p:nvPr>
            <p:ph type="title"/>
          </p:nvPr>
        </p:nvSpPr>
        <p:spPr>
          <a:xfrm>
            <a:off x="457200" y="533400"/>
            <a:ext cx="8229600" cy="990600"/>
          </a:xfrm>
        </p:spPr>
        <p:txBody>
          <a:bodyPr>
            <a:normAutofit/>
          </a:bodyPr>
          <a:lstStyle/>
          <a:p>
            <a:r>
              <a:rPr lang="en-US" sz="3000" dirty="0"/>
              <a:t>DETs Currently are Not Illegal Under WTO</a:t>
            </a:r>
          </a:p>
        </p:txBody>
      </p:sp>
    </p:spTree>
    <p:extLst>
      <p:ext uri="{BB962C8B-B14F-4D97-AF65-F5344CB8AC3E}">
        <p14:creationId xmlns:p14="http://schemas.microsoft.com/office/powerpoint/2010/main" val="4176899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sz="2400" dirty="0"/>
              <a:t>Argentina’s Crush Margins With and Without DETs </a:t>
            </a:r>
            <a:br>
              <a:rPr lang="en-GB" sz="2400" dirty="0"/>
            </a:br>
            <a:r>
              <a:rPr lang="en-GB" sz="2400" dirty="0" smtClean="0"/>
              <a:t>(Average </a:t>
            </a:r>
            <a:r>
              <a:rPr lang="en-GB" sz="2400" dirty="0"/>
              <a:t>Benefit of $</a:t>
            </a:r>
            <a:r>
              <a:rPr lang="en-GB" sz="2400" dirty="0" smtClean="0"/>
              <a:t>8.40/MT from </a:t>
            </a:r>
            <a:r>
              <a:rPr lang="en-GB" sz="2400" dirty="0"/>
              <a:t>1995 – </a:t>
            </a:r>
            <a:r>
              <a:rPr lang="en-GB" sz="2400" dirty="0" smtClean="0"/>
              <a:t>2011)</a:t>
            </a:r>
            <a:endParaRPr lang="en-US" sz="2400" dirty="0"/>
          </a:p>
        </p:txBody>
      </p:sp>
      <p:pic>
        <p:nvPicPr>
          <p:cNvPr id="4" name="Content Placeholder 3"/>
          <p:cNvPicPr>
            <a:picLocks noGrp="1"/>
          </p:cNvPicPr>
          <p:nvPr>
            <p:ph idx="1"/>
            <p:extLst>
              <p:ext uri="{D42A27DB-BD31-4B8C-83A1-F6EECF244321}">
                <p14:modId xmlns:p14="http://schemas.microsoft.com/office/powerpoint/2010/main" val="1503687617"/>
              </p:ext>
            </p:extLst>
          </p:nvPr>
        </p:nvPicPr>
        <p:blipFill>
          <a:blip r:embed="rId2"/>
          <a:stretch>
            <a:fillRect/>
          </a:stretch>
        </p:blipFill>
        <p:spPr>
          <a:xfrm>
            <a:off x="533400" y="1676400"/>
            <a:ext cx="8153400" cy="4330700"/>
          </a:xfrm>
          <a:prstGeom prst="rect">
            <a:avLst/>
          </a:prstGeom>
        </p:spPr>
      </p:pic>
    </p:spTree>
    <p:extLst>
      <p:ext uri="{BB962C8B-B14F-4D97-AF65-F5344CB8AC3E}">
        <p14:creationId xmlns:p14="http://schemas.microsoft.com/office/powerpoint/2010/main" val="1219295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944562"/>
          </a:xfrm>
        </p:spPr>
        <p:txBody>
          <a:bodyPr>
            <a:noAutofit/>
          </a:bodyPr>
          <a:lstStyle/>
          <a:p>
            <a:r>
              <a:rPr lang="en-US" sz="2400" dirty="0" smtClean="0"/>
              <a:t/>
            </a:r>
            <a:br>
              <a:rPr lang="en-US" sz="2400" dirty="0" smtClean="0"/>
            </a:br>
            <a:r>
              <a:rPr lang="en-US" sz="2400" dirty="0"/>
              <a:t>Argentina’s Exports of Soybeans and Soybean </a:t>
            </a:r>
            <a:r>
              <a:rPr lang="en-US" sz="2400" dirty="0" smtClean="0"/>
              <a:t>Products from 1991 - 2013</a:t>
            </a:r>
            <a:r>
              <a:rPr lang="en-US" sz="2400" dirty="0"/>
              <a:t/>
            </a:r>
            <a:br>
              <a:rPr lang="en-US" sz="2400" dirty="0"/>
            </a:br>
            <a:endParaRPr lang="en-US" sz="2400"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966641584"/>
              </p:ext>
            </p:extLst>
          </p:nvPr>
        </p:nvGraphicFramePr>
        <p:xfrm>
          <a:off x="381000" y="1524000"/>
          <a:ext cx="82296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3780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a:t>Share of Argentina </a:t>
            </a:r>
            <a:r>
              <a:rPr lang="en-US" sz="2400" dirty="0" smtClean="0"/>
              <a:t>Whole </a:t>
            </a:r>
            <a:r>
              <a:rPr lang="en-US" sz="2400" dirty="0"/>
              <a:t>Soybeans </a:t>
            </a:r>
            <a:r>
              <a:rPr lang="en-US" sz="2400" dirty="0" smtClean="0"/>
              <a:t>versus Soybean Products from 1991 - 2013</a:t>
            </a:r>
            <a:endParaRPr lang="en-US" sz="2400"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592673339"/>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9672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04800"/>
            <a:ext cx="8001000" cy="1143000"/>
          </a:xfrm>
        </p:spPr>
        <p:txBody>
          <a:bodyPr>
            <a:normAutofit/>
          </a:bodyPr>
          <a:lstStyle/>
          <a:p>
            <a:r>
              <a:rPr lang="en-GB" sz="2400" dirty="0"/>
              <a:t>Distribution of Soybean Crushing Capacities by Size in Argentina, Brazil, U.S. and Other Countries</a:t>
            </a:r>
            <a:endParaRPr lang="en-US" sz="2400" dirty="0"/>
          </a:p>
        </p:txBody>
      </p:sp>
      <p:pic>
        <p:nvPicPr>
          <p:cNvPr id="4" name="Content Placeholder 3"/>
          <p:cNvPicPr>
            <a:picLocks noGrp="1"/>
          </p:cNvPicPr>
          <p:nvPr>
            <p:ph idx="1"/>
            <p:extLst>
              <p:ext uri="{D42A27DB-BD31-4B8C-83A1-F6EECF244321}">
                <p14:modId xmlns:p14="http://schemas.microsoft.com/office/powerpoint/2010/main" val="3437532"/>
              </p:ext>
            </p:extLst>
          </p:nvPr>
        </p:nvPicPr>
        <p:blipFill>
          <a:blip r:embed="rId2"/>
          <a:stretch>
            <a:fillRect/>
          </a:stretch>
        </p:blipFill>
        <p:spPr>
          <a:xfrm>
            <a:off x="533400" y="1676400"/>
            <a:ext cx="8077200" cy="4495800"/>
          </a:xfrm>
          <a:prstGeom prst="rect">
            <a:avLst/>
          </a:prstGeom>
        </p:spPr>
      </p:pic>
    </p:spTree>
    <p:extLst>
      <p:ext uri="{BB962C8B-B14F-4D97-AF65-F5344CB8AC3E}">
        <p14:creationId xmlns:p14="http://schemas.microsoft.com/office/powerpoint/2010/main" val="2868859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3200" dirty="0"/>
              <a:t>Total Oilseed Crushing Capacity of Key </a:t>
            </a:r>
            <a:r>
              <a:rPr lang="en-GB" sz="3200" dirty="0" smtClean="0"/>
              <a:t>Countries (MMT/per year)</a:t>
            </a:r>
            <a:endParaRPr lang="en-US" sz="3200" dirty="0"/>
          </a:p>
        </p:txBody>
      </p:sp>
      <p:pic>
        <p:nvPicPr>
          <p:cNvPr id="4" name="Content Placeholder 3"/>
          <p:cNvPicPr>
            <a:picLocks noGrp="1"/>
          </p:cNvPicPr>
          <p:nvPr>
            <p:ph idx="1"/>
            <p:extLst>
              <p:ext uri="{D42A27DB-BD31-4B8C-83A1-F6EECF244321}">
                <p14:modId xmlns:p14="http://schemas.microsoft.com/office/powerpoint/2010/main" val="3632427000"/>
              </p:ext>
            </p:extLst>
          </p:nvPr>
        </p:nvPicPr>
        <p:blipFill>
          <a:blip r:embed="rId2"/>
          <a:stretch>
            <a:fillRect/>
          </a:stretch>
        </p:blipFill>
        <p:spPr>
          <a:xfrm>
            <a:off x="457200" y="1524000"/>
            <a:ext cx="8001000" cy="4559300"/>
          </a:xfrm>
          <a:prstGeom prst="rect">
            <a:avLst/>
          </a:prstGeom>
        </p:spPr>
      </p:pic>
    </p:spTree>
    <p:extLst>
      <p:ext uri="{BB962C8B-B14F-4D97-AF65-F5344CB8AC3E}">
        <p14:creationId xmlns:p14="http://schemas.microsoft.com/office/powerpoint/2010/main" val="5753257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281</TotalTime>
  <Words>1508</Words>
  <Application>Microsoft Office PowerPoint</Application>
  <PresentationFormat>On-screen Show (4:3)</PresentationFormat>
  <Paragraphs>72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DETs (101): Implications of EU/Argentine WTO Dispute</vt:lpstr>
      <vt:lpstr>Argentina’s Differential Export Taxes - Benefits to Argentina’s Processors</vt:lpstr>
      <vt:lpstr>Argentina’s Differential Export Taxes Impact on Processors in Importing Countries</vt:lpstr>
      <vt:lpstr>DETs Currently are Not Illegal Under WTO</vt:lpstr>
      <vt:lpstr>Argentina’s Crush Margins With and Without DETs  (Average Benefit of $8.40/MT from 1995 – 2011)</vt:lpstr>
      <vt:lpstr> Argentina’s Exports of Soybeans and Soybean Products from 1991 - 2013 </vt:lpstr>
      <vt:lpstr>Share of Argentina Whole Soybeans versus Soybean Products from 1991 - 2013</vt:lpstr>
      <vt:lpstr>Distribution of Soybean Crushing Capacities by Size in Argentina, Brazil, U.S. and Other Countries</vt:lpstr>
      <vt:lpstr>Total Oilseed Crushing Capacity of Key Countries (MMT/per year)</vt:lpstr>
      <vt:lpstr>Impact of Brazil Eliminating its DETs in 1996</vt:lpstr>
      <vt:lpstr>Brazil’s Exports of Soybeans and Soybean Products from 1991 – 2013 (MMT)</vt:lpstr>
      <vt:lpstr> Composition of Brazil’s Soy Exports  from 1991- 2013 </vt:lpstr>
      <vt:lpstr>EU Imposes Duties on Biodiesel Imports due to DETs</vt:lpstr>
      <vt:lpstr>Main Findings of EU Antidumping Case against Argentina &amp; Indonesia</vt:lpstr>
      <vt:lpstr>The WTO &amp; DETs</vt:lpstr>
      <vt:lpstr>Dispute Settlement is the Central Pillar of the Multilateral Trading System</vt:lpstr>
      <vt:lpstr>Summary of WTO Dispute Regarding EU Anti-Dumping Measures on Biodiesel from Argentina</vt:lpstr>
      <vt:lpstr>Summary of WTO Dispute Regarding EU Anti-Dumping Measures on Biodiesel from Argentina (cont’d)</vt:lpstr>
      <vt:lpstr>Desired Action by USTR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Export Taxes</dc:title>
  <dc:creator>Thomas Hammer</dc:creator>
  <cp:lastModifiedBy>Thomas Hammer</cp:lastModifiedBy>
  <cp:revision>37</cp:revision>
  <cp:lastPrinted>2014-06-17T10:56:46Z</cp:lastPrinted>
  <dcterms:created xsi:type="dcterms:W3CDTF">2014-06-16T11:12:25Z</dcterms:created>
  <dcterms:modified xsi:type="dcterms:W3CDTF">2015-09-21T12:06:11Z</dcterms:modified>
</cp:coreProperties>
</file>