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handoutMasterIdLst>
    <p:handoutMasterId r:id="rId22"/>
  </p:handoutMasterIdLst>
  <p:sldIdLst>
    <p:sldId id="326" r:id="rId2"/>
    <p:sldId id="259" r:id="rId3"/>
    <p:sldId id="277" r:id="rId4"/>
    <p:sldId id="335" r:id="rId5"/>
    <p:sldId id="349" r:id="rId6"/>
    <p:sldId id="350" r:id="rId7"/>
    <p:sldId id="358" r:id="rId8"/>
    <p:sldId id="354" r:id="rId9"/>
    <p:sldId id="359" r:id="rId10"/>
    <p:sldId id="364" r:id="rId11"/>
    <p:sldId id="363" r:id="rId12"/>
    <p:sldId id="261" r:id="rId13"/>
    <p:sldId id="360" r:id="rId14"/>
    <p:sldId id="351" r:id="rId15"/>
    <p:sldId id="302" r:id="rId16"/>
    <p:sldId id="348" r:id="rId17"/>
    <p:sldId id="337" r:id="rId18"/>
    <p:sldId id="361" r:id="rId19"/>
    <p:sldId id="317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hy Pennington" initials="K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2" autoAdjust="0"/>
  </p:normalViewPr>
  <p:slideViewPr>
    <p:cSldViewPr>
      <p:cViewPr>
        <p:scale>
          <a:sx n="88" d="100"/>
          <a:sy n="88" d="100"/>
        </p:scale>
        <p:origin x="-128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615740740740741"/>
          <c:y val="4.4419506836336671E-2"/>
          <c:w val="0.71032407407407405"/>
          <c:h val="0.7817045304401583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marker>
            <c:spPr>
              <a:solidFill>
                <a:srgbClr val="002060"/>
              </a:solidFill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144635</c:v>
                </c:pt>
                <c:pt idx="1">
                  <c:v>124884</c:v>
                </c:pt>
                <c:pt idx="2">
                  <c:v>134391</c:v>
                </c:pt>
                <c:pt idx="3">
                  <c:v>121330</c:v>
                </c:pt>
                <c:pt idx="4">
                  <c:v>120319</c:v>
                </c:pt>
                <c:pt idx="5">
                  <c:v>117718</c:v>
                </c:pt>
                <c:pt idx="6">
                  <c:v>122952</c:v>
                </c:pt>
                <c:pt idx="7">
                  <c:v>118767</c:v>
                </c:pt>
                <c:pt idx="8">
                  <c:v>110313</c:v>
                </c:pt>
                <c:pt idx="9">
                  <c:v>141179</c:v>
                </c:pt>
                <c:pt idx="10">
                  <c:v>141277</c:v>
                </c:pt>
                <c:pt idx="11">
                  <c:v>145420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142813</c:v>
                </c:pt>
                <c:pt idx="1">
                  <c:v>136350</c:v>
                </c:pt>
                <c:pt idx="2">
                  <c:v>140534</c:v>
                </c:pt>
                <c:pt idx="3">
                  <c:v>131708</c:v>
                </c:pt>
                <c:pt idx="4">
                  <c:v>138266</c:v>
                </c:pt>
                <c:pt idx="5">
                  <c:v>134156</c:v>
                </c:pt>
                <c:pt idx="6">
                  <c:v>137380</c:v>
                </c:pt>
                <c:pt idx="7">
                  <c:v>124773</c:v>
                </c:pt>
                <c:pt idx="8">
                  <c:v>119732</c:v>
                </c:pt>
                <c:pt idx="9">
                  <c:v>153536</c:v>
                </c:pt>
                <c:pt idx="10">
                  <c:v>157308</c:v>
                </c:pt>
                <c:pt idx="11">
                  <c:v>159899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158195</c:v>
                </c:pt>
                <c:pt idx="1">
                  <c:v>136322</c:v>
                </c:pt>
                <c:pt idx="2">
                  <c:v>137080</c:v>
                </c:pt>
                <c:pt idx="3">
                  <c:v>120113</c:v>
                </c:pt>
                <c:pt idx="4">
                  <c:v>122631</c:v>
                </c:pt>
                <c:pt idx="5">
                  <c:v>119051</c:v>
                </c:pt>
                <c:pt idx="6">
                  <c:v>116338</c:v>
                </c:pt>
                <c:pt idx="7">
                  <c:v>110502</c:v>
                </c:pt>
                <c:pt idx="8">
                  <c:v>108680</c:v>
                </c:pt>
                <c:pt idx="9">
                  <c:v>157063</c:v>
                </c:pt>
                <c:pt idx="10">
                  <c:v>160145</c:v>
                </c:pt>
                <c:pt idx="11">
                  <c:v>165384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2014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</c:spPr>
          </c:marker>
          <c:dPt>
            <c:idx val="10"/>
            <c:marker>
              <c:symbol val="x"/>
              <c:size val="9"/>
            </c:marker>
            <c:bubble3D val="0"/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156943</c:v>
                </c:pt>
                <c:pt idx="1">
                  <c:v>141612</c:v>
                </c:pt>
                <c:pt idx="2">
                  <c:v>153840</c:v>
                </c:pt>
                <c:pt idx="3">
                  <c:v>132667</c:v>
                </c:pt>
                <c:pt idx="4">
                  <c:v>128824</c:v>
                </c:pt>
                <c:pt idx="5">
                  <c:v>118718</c:v>
                </c:pt>
                <c:pt idx="6">
                  <c:v>119620</c:v>
                </c:pt>
                <c:pt idx="7">
                  <c:v>110633</c:v>
                </c:pt>
                <c:pt idx="8">
                  <c:v>99970</c:v>
                </c:pt>
                <c:pt idx="9">
                  <c:v>157960</c:v>
                </c:pt>
                <c:pt idx="10">
                  <c:v>161211</c:v>
                </c:pt>
                <c:pt idx="11">
                  <c:v>165383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224192"/>
        <c:axId val="127607168"/>
      </c:lineChart>
      <c:catAx>
        <c:axId val="119224192"/>
        <c:scaling>
          <c:orientation val="minMax"/>
        </c:scaling>
        <c:delete val="0"/>
        <c:axPos val="b"/>
        <c:majorTickMark val="out"/>
        <c:minorTickMark val="none"/>
        <c:tickLblPos val="nextTo"/>
        <c:crossAx val="127607168"/>
        <c:crosses val="autoZero"/>
        <c:auto val="1"/>
        <c:lblAlgn val="ctr"/>
        <c:lblOffset val="100"/>
        <c:noMultiLvlLbl val="0"/>
      </c:catAx>
      <c:valAx>
        <c:axId val="127607168"/>
        <c:scaling>
          <c:orientation val="minMax"/>
          <c:min val="9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2241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00308641975309"/>
          <c:y val="4.4419506836336664E-2"/>
          <c:w val="0.69276234567901229"/>
          <c:h val="0.7817045304401583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marker>
            <c:spPr>
              <a:solidFill>
                <a:srgbClr val="0070C0"/>
              </a:solidFill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834420</c:v>
                </c:pt>
                <c:pt idx="1">
                  <c:v>663586</c:v>
                </c:pt>
                <c:pt idx="2">
                  <c:v>518861</c:v>
                </c:pt>
                <c:pt idx="3">
                  <c:v>580010</c:v>
                </c:pt>
                <c:pt idx="4">
                  <c:v>334211</c:v>
                </c:pt>
                <c:pt idx="5">
                  <c:v>372819</c:v>
                </c:pt>
                <c:pt idx="6">
                  <c:v>386812</c:v>
                </c:pt>
                <c:pt idx="7">
                  <c:v>473279</c:v>
                </c:pt>
                <c:pt idx="8">
                  <c:v>300347</c:v>
                </c:pt>
                <c:pt idx="9">
                  <c:v>578146</c:v>
                </c:pt>
                <c:pt idx="10">
                  <c:v>673304</c:v>
                </c:pt>
                <c:pt idx="11">
                  <c:v>608159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585623</c:v>
                </c:pt>
                <c:pt idx="1">
                  <c:v>658542</c:v>
                </c:pt>
                <c:pt idx="2">
                  <c:v>681533</c:v>
                </c:pt>
                <c:pt idx="3">
                  <c:v>607598</c:v>
                </c:pt>
                <c:pt idx="4">
                  <c:v>723132</c:v>
                </c:pt>
                <c:pt idx="5">
                  <c:v>585504</c:v>
                </c:pt>
                <c:pt idx="6">
                  <c:v>653260</c:v>
                </c:pt>
                <c:pt idx="7">
                  <c:v>613196</c:v>
                </c:pt>
                <c:pt idx="8">
                  <c:v>379720</c:v>
                </c:pt>
                <c:pt idx="9">
                  <c:v>819786</c:v>
                </c:pt>
                <c:pt idx="10">
                  <c:v>1039965</c:v>
                </c:pt>
                <c:pt idx="11">
                  <c:v>801245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1117561</c:v>
                </c:pt>
                <c:pt idx="1">
                  <c:v>765659</c:v>
                </c:pt>
                <c:pt idx="2">
                  <c:v>638327</c:v>
                </c:pt>
                <c:pt idx="3">
                  <c:v>506429</c:v>
                </c:pt>
                <c:pt idx="4">
                  <c:v>425742</c:v>
                </c:pt>
                <c:pt idx="5">
                  <c:v>415331</c:v>
                </c:pt>
                <c:pt idx="6">
                  <c:v>351536</c:v>
                </c:pt>
                <c:pt idx="7">
                  <c:v>306684</c:v>
                </c:pt>
                <c:pt idx="8">
                  <c:v>306226</c:v>
                </c:pt>
                <c:pt idx="9">
                  <c:v>701802</c:v>
                </c:pt>
                <c:pt idx="10">
                  <c:v>813323</c:v>
                </c:pt>
                <c:pt idx="11">
                  <c:v>1005302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2014</c:v>
                </c:pt>
              </c:strCache>
            </c:strRef>
          </c:tx>
          <c:spPr>
            <a:ln w="28575">
              <a:solidFill>
                <a:schemeClr val="accent3"/>
              </a:solidFill>
            </a:ln>
          </c:spPr>
          <c:marker>
            <c:symbol val="x"/>
            <c:size val="7"/>
            <c:spPr>
              <a:solidFill>
                <a:schemeClr val="tx1"/>
              </a:solidFill>
              <a:ln w="28575">
                <a:solidFill>
                  <a:schemeClr val="tx1"/>
                </a:solidFill>
              </a:ln>
            </c:spPr>
          </c:marker>
          <c:dPt>
            <c:idx val="10"/>
            <c:bubble3D val="0"/>
            <c:spPr>
              <a:ln w="31750">
                <a:solidFill>
                  <a:schemeClr val="accent3"/>
                </a:solidFill>
              </a:ln>
            </c:spPr>
          </c:dPt>
          <c:dPt>
            <c:idx val="11"/>
            <c:marker>
              <c:spPr>
                <a:solidFill>
                  <a:srgbClr val="FFC000"/>
                </a:solidFill>
                <a:ln w="28575">
                  <a:solidFill>
                    <a:schemeClr val="tx1"/>
                  </a:solidFill>
                </a:ln>
              </c:spPr>
            </c:marker>
            <c:bubble3D val="0"/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787961</c:v>
                </c:pt>
                <c:pt idx="1">
                  <c:v>714231</c:v>
                </c:pt>
                <c:pt idx="2">
                  <c:v>798883</c:v>
                </c:pt>
                <c:pt idx="3">
                  <c:v>670455</c:v>
                </c:pt>
                <c:pt idx="4">
                  <c:v>465301</c:v>
                </c:pt>
                <c:pt idx="5">
                  <c:v>388112</c:v>
                </c:pt>
                <c:pt idx="6">
                  <c:v>391781</c:v>
                </c:pt>
                <c:pt idx="7">
                  <c:v>263440</c:v>
                </c:pt>
                <c:pt idx="8">
                  <c:v>308515</c:v>
                </c:pt>
                <c:pt idx="9">
                  <c:v>707934</c:v>
                </c:pt>
                <c:pt idx="10">
                  <c:v>834987</c:v>
                </c:pt>
                <c:pt idx="11">
                  <c:v>1004564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132800"/>
        <c:axId val="129142784"/>
      </c:lineChart>
      <c:catAx>
        <c:axId val="129132800"/>
        <c:scaling>
          <c:orientation val="minMax"/>
        </c:scaling>
        <c:delete val="0"/>
        <c:axPos val="b"/>
        <c:majorTickMark val="out"/>
        <c:minorTickMark val="none"/>
        <c:tickLblPos val="nextTo"/>
        <c:crossAx val="129142784"/>
        <c:crosses val="autoZero"/>
        <c:auto val="1"/>
        <c:lblAlgn val="ctr"/>
        <c:lblOffset val="100"/>
        <c:noMultiLvlLbl val="0"/>
      </c:catAx>
      <c:valAx>
        <c:axId val="129142784"/>
        <c:scaling>
          <c:orientation val="minMax"/>
          <c:max val="1200000"/>
          <c:min val="20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132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Sheet1!$B$1:$P$1</c:f>
              <c:strCache>
                <c:ptCount val="15"/>
                <c:pt idx="0">
                  <c:v>2000/01</c:v>
                </c:pt>
                <c:pt idx="1">
                  <c:v>2001/02</c:v>
                </c:pt>
                <c:pt idx="2">
                  <c:v>2002/03</c:v>
                </c:pt>
                <c:pt idx="3">
                  <c:v>2003/04</c:v>
                </c:pt>
                <c:pt idx="4">
                  <c:v>2004/05</c:v>
                </c:pt>
                <c:pt idx="5">
                  <c:v>2005/06</c:v>
                </c:pt>
                <c:pt idx="6">
                  <c:v>2006/07</c:v>
                </c:pt>
                <c:pt idx="7">
                  <c:v>2007/08</c:v>
                </c:pt>
                <c:pt idx="8">
                  <c:v>2008/09</c:v>
                </c:pt>
                <c:pt idx="9">
                  <c:v>2009/10</c:v>
                </c:pt>
                <c:pt idx="10">
                  <c:v>2010/11</c:v>
                </c:pt>
                <c:pt idx="11">
                  <c:v>2011/12</c:v>
                </c:pt>
                <c:pt idx="12">
                  <c:v>2012/13</c:v>
                </c:pt>
                <c:pt idx="13">
                  <c:v>2013/14</c:v>
                </c:pt>
                <c:pt idx="14">
                  <c:v>2014/15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0.20528967300000001</c:v>
                </c:pt>
                <c:pt idx="1">
                  <c:v>0.198922084</c:v>
                </c:pt>
                <c:pt idx="2">
                  <c:v>0.16531501600000001</c:v>
                </c:pt>
                <c:pt idx="3">
                  <c:v>0.14232391599999999</c:v>
                </c:pt>
                <c:pt idx="4">
                  <c:v>0.18028481700000001</c:v>
                </c:pt>
                <c:pt idx="5">
                  <c:v>0.195130425</c:v>
                </c:pt>
                <c:pt idx="6">
                  <c:v>0.20460076299999999</c:v>
                </c:pt>
                <c:pt idx="7">
                  <c:v>0.218566699</c:v>
                </c:pt>
                <c:pt idx="8">
                  <c:v>0.217292025</c:v>
                </c:pt>
                <c:pt idx="9">
                  <c:v>0.26760228400000002</c:v>
                </c:pt>
                <c:pt idx="10">
                  <c:v>0.23135250500000001</c:v>
                </c:pt>
                <c:pt idx="11">
                  <c:v>0.23766020900000001</c:v>
                </c:pt>
                <c:pt idx="12">
                  <c:v>0.28028418199999999</c:v>
                </c:pt>
                <c:pt idx="13">
                  <c:v>0.28388739899999998</c:v>
                </c:pt>
                <c:pt idx="14">
                  <c:v>0.29906253199999999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980032"/>
        <c:axId val="39937152"/>
      </c:barChart>
      <c:catAx>
        <c:axId val="125980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9937152"/>
        <c:crosses val="autoZero"/>
        <c:auto val="1"/>
        <c:lblAlgn val="ctr"/>
        <c:lblOffset val="100"/>
        <c:noMultiLvlLbl val="0"/>
      </c:catAx>
      <c:valAx>
        <c:axId val="3993715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25980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Sheet1!$B$1:$P$1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0.1628110632708166</c:v>
                </c:pt>
                <c:pt idx="1">
                  <c:v>0.17957671203591535</c:v>
                </c:pt>
                <c:pt idx="2">
                  <c:v>0.15075689500241929</c:v>
                </c:pt>
                <c:pt idx="3">
                  <c:v>0.15187806205770277</c:v>
                </c:pt>
                <c:pt idx="4">
                  <c:v>0.14195996336517075</c:v>
                </c:pt>
                <c:pt idx="5">
                  <c:v>0.148708254568368</c:v>
                </c:pt>
                <c:pt idx="6">
                  <c:v>0.14821092278719397</c:v>
                </c:pt>
                <c:pt idx="7">
                  <c:v>0.16504375693331691</c:v>
                </c:pt>
                <c:pt idx="8">
                  <c:v>0.1906285852303605</c:v>
                </c:pt>
                <c:pt idx="9">
                  <c:v>0.1941010354565422</c:v>
                </c:pt>
                <c:pt idx="10">
                  <c:v>0.18517176839944455</c:v>
                </c:pt>
                <c:pt idx="11">
                  <c:v>0.18958907391877322</c:v>
                </c:pt>
                <c:pt idx="12">
                  <c:v>0.19854401058901389</c:v>
                </c:pt>
                <c:pt idx="13">
                  <c:v>0.19627709707822807</c:v>
                </c:pt>
                <c:pt idx="14">
                  <c:v>0.19108612495653182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858752"/>
        <c:axId val="45396352"/>
      </c:barChart>
      <c:catAx>
        <c:axId val="42858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5396352"/>
        <c:crosses val="autoZero"/>
        <c:auto val="1"/>
        <c:lblAlgn val="ctr"/>
        <c:lblOffset val="100"/>
        <c:noMultiLvlLbl val="0"/>
      </c:catAx>
      <c:valAx>
        <c:axId val="4539635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2858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Sheet1!$B$1:$P$1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6.7938576081898558E-2</c:v>
                </c:pt>
                <c:pt idx="1">
                  <c:v>8.0312967437579111E-2</c:v>
                </c:pt>
                <c:pt idx="2">
                  <c:v>8.1868070332624041E-2</c:v>
                </c:pt>
                <c:pt idx="3">
                  <c:v>8.6020318021201414E-2</c:v>
                </c:pt>
                <c:pt idx="4">
                  <c:v>0.10619564050252335</c:v>
                </c:pt>
                <c:pt idx="5">
                  <c:v>0.12872657580919933</c:v>
                </c:pt>
                <c:pt idx="6">
                  <c:v>0.14216968302123653</c:v>
                </c:pt>
                <c:pt idx="7">
                  <c:v>0.14304356554908654</c:v>
                </c:pt>
                <c:pt idx="8">
                  <c:v>0.19907538447023304</c:v>
                </c:pt>
                <c:pt idx="9">
                  <c:v>0.17783949434974142</c:v>
                </c:pt>
                <c:pt idx="10">
                  <c:v>0.18800314156685646</c:v>
                </c:pt>
                <c:pt idx="11">
                  <c:v>0.22805149549898365</c:v>
                </c:pt>
                <c:pt idx="12">
                  <c:v>0.23119196513170362</c:v>
                </c:pt>
                <c:pt idx="13">
                  <c:v>0.21512732801216267</c:v>
                </c:pt>
                <c:pt idx="14">
                  <c:v>0.22470713525026625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611264"/>
        <c:axId val="59870592"/>
      </c:barChart>
      <c:catAx>
        <c:axId val="45611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9870592"/>
        <c:crosses val="autoZero"/>
        <c:auto val="1"/>
        <c:lblAlgn val="ctr"/>
        <c:lblOffset val="100"/>
        <c:noMultiLvlLbl val="0"/>
      </c:catAx>
      <c:valAx>
        <c:axId val="5987059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5611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0.18519</cdr:x>
      <cdr:y>0.73343</cdr:y>
    </cdr:from>
    <cdr:to>
      <cdr:x>0.50926</cdr:x>
      <cdr:y>0.78394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0" y="3319462"/>
          <a:ext cx="2667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AE59F-48D9-4B64-A207-5C59475989C4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3AABE-1853-4C8F-8A73-B2D7F1414A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92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B178A-252E-4A4F-AB2F-5930F65DB454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BD5E8-D699-4FB2-B935-68CF5F3FB3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59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FF16E1-478E-4C7A-8904-5A7E1C6DB2FD}" type="datetime1">
              <a:rPr lang="en-US" smtClean="0"/>
              <a:t>5/20/2015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FB4CA-848B-4B27-B4E0-D8D1516A2015}" type="datetime1">
              <a:rPr lang="en-US" smtClean="0">
                <a:solidFill>
                  <a:prstClr val="black"/>
                </a:solidFill>
              </a:rPr>
              <a:t>5/20/2015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22607-818A-43CB-8C50-72242035A536}" type="datetime1">
              <a:rPr lang="en-US" smtClean="0">
                <a:solidFill>
                  <a:prstClr val="black"/>
                </a:solidFill>
              </a:rPr>
              <a:t>5/20/2015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E15581-FEBD-4840-9F82-DAC046A567FF}" type="datetime1">
              <a:rPr lang="en-US" smtClean="0">
                <a:solidFill>
                  <a:prstClr val="black"/>
                </a:solidFill>
              </a:rPr>
              <a:t>5/20/2015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F6E6E-FDC7-4842-83A9-B28597F30D22}" type="datetime1">
              <a:rPr lang="en-US" smtClean="0">
                <a:solidFill>
                  <a:prstClr val="white"/>
                </a:solidFill>
              </a:rPr>
              <a:t>5/20/2015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924555-EAFD-4B2F-96F4-A60706EF213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7C252E-62DD-46B8-90A0-C95FC405FA90}" type="datetime1">
              <a:rPr lang="en-US" smtClean="0">
                <a:solidFill>
                  <a:prstClr val="white"/>
                </a:solidFill>
              </a:rPr>
              <a:t>5/20/2015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924555-EAFD-4B2F-96F4-A60706EF213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77163-F4CE-4737-B4A0-32A37C3A2C06}" type="datetime1">
              <a:rPr lang="en-US" smtClean="0">
                <a:solidFill>
                  <a:prstClr val="black"/>
                </a:solidFill>
              </a:rPr>
              <a:t>5/20/2015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BFCA8-6AFD-49B8-8A10-ADF4D1CAECE2}" type="datetime1">
              <a:rPr lang="en-US" smtClean="0">
                <a:solidFill>
                  <a:prstClr val="white"/>
                </a:solidFill>
              </a:rPr>
              <a:t>5/20/2015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924555-EAFD-4B2F-96F4-A60706EF213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C3388-1C85-4817-A6EA-C1FB148338F3}" type="datetime1">
              <a:rPr lang="en-US" smtClean="0">
                <a:solidFill>
                  <a:prstClr val="black"/>
                </a:solidFill>
              </a:rPr>
              <a:t>5/20/2015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CCEAF9-D064-4B66-8CC0-B17FBCED8F05}" type="datetime1">
              <a:rPr lang="en-US" smtClean="0">
                <a:solidFill>
                  <a:prstClr val="black"/>
                </a:solidFill>
              </a:rPr>
              <a:t>5/20/2015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79915B-6324-461C-A7FB-F9D10A9986A9}" type="datetime1">
              <a:rPr lang="en-US" smtClean="0">
                <a:solidFill>
                  <a:prstClr val="white"/>
                </a:solidFill>
              </a:rPr>
              <a:t>5/20/2015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924555-EAFD-4B2F-96F4-A60706EF213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2B003-BC74-4799-96CB-F9EBA75997C5}" type="datetime1">
              <a:rPr lang="en-US" smtClean="0">
                <a:solidFill>
                  <a:prstClr val="black"/>
                </a:solidFill>
              </a:rPr>
              <a:t>5/20/2015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mailto:thammer@nopa.org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80772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3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USSEC Global Strategy Session</a:t>
            </a:r>
            <a:b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24200"/>
            <a:ext cx="7772400" cy="1752600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Thomas Hammer, President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Oilseed Processors Association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San Antonio, Texas 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January 21, 2015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3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U.S. Broiler Meat Exports As Share of Broiler Meat Production (2000 – 2014)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483763"/>
              </p:ext>
            </p:extLst>
          </p:nvPr>
        </p:nvGraphicFramePr>
        <p:xfrm>
          <a:off x="685800" y="1524000"/>
          <a:ext cx="78867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24400" y="6248399"/>
            <a:ext cx="381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Source: John C. Baize Associates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01988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U.S. Pork Exports As Share of Pork Production</a:t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400" dirty="0" smtClean="0"/>
              <a:t>2000 – 2014)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468495"/>
              </p:ext>
            </p:extLst>
          </p:nvPr>
        </p:nvGraphicFramePr>
        <p:xfrm>
          <a:off x="609600" y="1752600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19600" y="6248400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Source: John C. Baize Associates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18032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373563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400" dirty="0" smtClean="0"/>
              <a:t>Continuing need for greater supply of domestic soybeans</a:t>
            </a:r>
          </a:p>
          <a:p>
            <a:pPr>
              <a:defRPr/>
            </a:pPr>
            <a:r>
              <a:rPr lang="en-US" sz="2400" dirty="0" smtClean="0"/>
              <a:t>Improving protein levels for domestic soybeans</a:t>
            </a:r>
          </a:p>
          <a:p>
            <a:pPr>
              <a:defRPr/>
            </a:pPr>
            <a:r>
              <a:rPr lang="en-US" sz="2400" dirty="0" smtClean="0"/>
              <a:t>Increasing struggle for acres between soybeans &amp; corn</a:t>
            </a:r>
          </a:p>
          <a:p>
            <a:pPr>
              <a:defRPr/>
            </a:pPr>
            <a:r>
              <a:rPr lang="en-US" sz="2400" dirty="0" smtClean="0"/>
              <a:t>Making critical investments in U.S. transportation systems</a:t>
            </a:r>
          </a:p>
          <a:p>
            <a:pPr>
              <a:defRPr/>
            </a:pPr>
            <a:r>
              <a:rPr lang="en-US" sz="2400" dirty="0" smtClean="0"/>
              <a:t>Terminating work stoppages at U.S. port facilities</a:t>
            </a:r>
          </a:p>
          <a:p>
            <a:pPr>
              <a:defRPr/>
            </a:pPr>
            <a:r>
              <a:rPr lang="en-US" sz="2400" dirty="0" smtClean="0"/>
              <a:t>Ending unnecessary/costly Federal &amp; State </a:t>
            </a:r>
            <a:r>
              <a:rPr lang="en-US" sz="2400" dirty="0"/>
              <a:t>environmental &amp; safety/health </a:t>
            </a:r>
            <a:r>
              <a:rPr lang="en-US" sz="2400" dirty="0" smtClean="0"/>
              <a:t>regulations on U.S. processors and farmers</a:t>
            </a:r>
          </a:p>
          <a:p>
            <a:pPr>
              <a:defRPr/>
            </a:pPr>
            <a:r>
              <a:rPr lang="en-US" sz="2400" dirty="0" smtClean="0"/>
              <a:t>Combating anti-GMO Federal &amp; State legislation</a:t>
            </a:r>
          </a:p>
          <a:p>
            <a:pPr>
              <a:defRPr/>
            </a:pPr>
            <a:r>
              <a:rPr lang="en-US" sz="2400" dirty="0" smtClean="0"/>
              <a:t>Maintaining market-oriented farm programs</a:t>
            </a:r>
          </a:p>
          <a:p>
            <a:pPr>
              <a:defRPr/>
            </a:pPr>
            <a:r>
              <a:rPr lang="en-US" sz="2400" dirty="0" smtClean="0"/>
              <a:t>Overcoming anti-trade sentiment from far Left &amp; Right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Domestic Constraints to Exporting more U.S. Soybean Meal?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1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25963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2400" dirty="0" smtClean="0"/>
              <a:t>Increased competition/production – </a:t>
            </a:r>
            <a:r>
              <a:rPr lang="en-US" sz="2400" dirty="0"/>
              <a:t>South America, India, etc</a:t>
            </a:r>
            <a:r>
              <a:rPr lang="en-US" sz="2400" dirty="0" smtClean="0"/>
              <a:t>.</a:t>
            </a:r>
          </a:p>
          <a:p>
            <a:pPr>
              <a:defRPr/>
            </a:pPr>
            <a:r>
              <a:rPr lang="en-US" sz="2400" dirty="0" smtClean="0"/>
              <a:t>Increased competition from mid-level proteins: DDGs, canola, etc.</a:t>
            </a:r>
          </a:p>
          <a:p>
            <a:pPr>
              <a:defRPr/>
            </a:pPr>
            <a:r>
              <a:rPr lang="en-US" sz="2400" dirty="0" smtClean="0"/>
              <a:t>Negative </a:t>
            </a:r>
            <a:r>
              <a:rPr lang="en-US" sz="2400" dirty="0"/>
              <a:t>effect of the </a:t>
            </a:r>
            <a:r>
              <a:rPr lang="en-US" sz="2400" dirty="0" smtClean="0"/>
              <a:t>stronger U.S. dollar on exports</a:t>
            </a:r>
          </a:p>
          <a:p>
            <a:pPr>
              <a:defRPr/>
            </a:pPr>
            <a:r>
              <a:rPr lang="en-US" sz="2400" dirty="0" smtClean="0"/>
              <a:t>Slowdown in economic growth rates in key markets</a:t>
            </a:r>
          </a:p>
          <a:p>
            <a:pPr>
              <a:defRPr/>
            </a:pPr>
            <a:r>
              <a:rPr lang="en-US" sz="2400" dirty="0" smtClean="0"/>
              <a:t>Anti-competitive </a:t>
            </a:r>
            <a:r>
              <a:rPr lang="en-US" sz="2400" dirty="0"/>
              <a:t>trade </a:t>
            </a:r>
            <a:r>
              <a:rPr lang="en-US" sz="2400" dirty="0" smtClean="0"/>
              <a:t>policies: DETs, GMO-labeling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Lack of </a:t>
            </a:r>
            <a:r>
              <a:rPr lang="en-US" sz="2400" dirty="0" smtClean="0"/>
              <a:t>synchronous </a:t>
            </a:r>
            <a:r>
              <a:rPr lang="en-US" sz="2400" dirty="0"/>
              <a:t>approvals </a:t>
            </a:r>
            <a:r>
              <a:rPr lang="en-US" sz="2400" dirty="0" smtClean="0"/>
              <a:t>and </a:t>
            </a:r>
            <a:r>
              <a:rPr lang="en-US" sz="2400" dirty="0"/>
              <a:t>low level presence (LLP) policy for biotech crops in major foreign </a:t>
            </a:r>
            <a:r>
              <a:rPr lang="en-US" sz="2400" dirty="0" smtClean="0"/>
              <a:t>markets</a:t>
            </a:r>
          </a:p>
          <a:p>
            <a:pPr>
              <a:defRPr/>
            </a:pPr>
            <a:r>
              <a:rPr lang="en-US" sz="2400" dirty="0" smtClean="0"/>
              <a:t>Not concluding regional free trade agreements</a:t>
            </a:r>
            <a:r>
              <a:rPr lang="en-US" dirty="0" smtClean="0"/>
              <a:t>: </a:t>
            </a:r>
            <a:r>
              <a:rPr lang="en-US" sz="2400" dirty="0" smtClean="0"/>
              <a:t>TTP, TTIP</a:t>
            </a:r>
          </a:p>
          <a:p>
            <a:pPr>
              <a:defRPr/>
            </a:pPr>
            <a:r>
              <a:rPr lang="en-US" sz="2400" dirty="0" smtClean="0"/>
              <a:t>Breakdown of World Trade Organization (WT0): Doha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Global Constraints </a:t>
            </a:r>
            <a:r>
              <a:rPr lang="en-US" dirty="0"/>
              <a:t>to Exporting more U.S. Soybean Meal?</a:t>
            </a:r>
          </a:p>
        </p:txBody>
      </p:sp>
    </p:spTree>
    <p:extLst>
      <p:ext uri="{BB962C8B-B14F-4D97-AF65-F5344CB8AC3E}">
        <p14:creationId xmlns:p14="http://schemas.microsoft.com/office/powerpoint/2010/main" val="29798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U.S. Soymeal is Very Competitive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724400" y="5257800"/>
            <a:ext cx="4041775" cy="9144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Adding Value for our Global Customers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381000" y="1524000"/>
            <a:ext cx="4038600" cy="4194506"/>
          </a:xfrm>
        </p:spPr>
        <p:txBody>
          <a:bodyPr>
            <a:normAutofit lnSpcReduction="10000"/>
          </a:bodyPr>
          <a:lstStyle/>
          <a:p>
            <a:r>
              <a:rPr lang="en-US" sz="2500" dirty="0" smtClean="0"/>
              <a:t>Best farm-to-market system in world</a:t>
            </a:r>
          </a:p>
          <a:p>
            <a:r>
              <a:rPr lang="en-US" sz="2500" dirty="0" smtClean="0"/>
              <a:t>Best farm crop management</a:t>
            </a:r>
          </a:p>
          <a:p>
            <a:r>
              <a:rPr lang="en-US" sz="2500" dirty="0" smtClean="0"/>
              <a:t>Best delivery system</a:t>
            </a:r>
          </a:p>
          <a:p>
            <a:r>
              <a:rPr lang="en-US" sz="2500" dirty="0" smtClean="0"/>
              <a:t>Best risk management programs</a:t>
            </a:r>
          </a:p>
          <a:p>
            <a:r>
              <a:rPr lang="en-US" sz="2500" dirty="0" smtClean="0"/>
              <a:t>Diverse growing areas</a:t>
            </a:r>
          </a:p>
          <a:p>
            <a:r>
              <a:rPr lang="en-US" sz="2500" dirty="0" smtClean="0"/>
              <a:t>Overall quality of the soybean is world-class</a:t>
            </a:r>
            <a:endParaRPr lang="en-US" sz="2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676401"/>
            <a:ext cx="3886200" cy="3276600"/>
          </a:xfrm>
        </p:spPr>
      </p:pic>
    </p:spTree>
    <p:extLst>
      <p:ext uri="{BB962C8B-B14F-4D97-AF65-F5344CB8AC3E}">
        <p14:creationId xmlns:p14="http://schemas.microsoft.com/office/powerpoint/2010/main" val="243548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419600" cy="4602163"/>
          </a:xfrm>
        </p:spPr>
        <p:txBody>
          <a:bodyPr>
            <a:normAutofit fontScale="92500"/>
          </a:bodyPr>
          <a:lstStyle/>
          <a:p>
            <a:r>
              <a:rPr lang="en-US" sz="2700" dirty="0" smtClean="0"/>
              <a:t>U.S. soybeans are the </a:t>
            </a:r>
            <a:r>
              <a:rPr lang="en-US" sz="3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</a:t>
            </a:r>
            <a:r>
              <a:rPr lang="en-US" sz="2700" dirty="0" smtClean="0"/>
              <a:t> sustainable in the world.</a:t>
            </a:r>
          </a:p>
          <a:p>
            <a:r>
              <a:rPr lang="en-US" sz="2700" dirty="0" smtClean="0"/>
              <a:t>U.S. laws &amp; regulations governing farmers, grain handlers, processors &amp; exporters are the </a:t>
            </a:r>
            <a:r>
              <a:rPr lang="en-US" sz="3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</a:t>
            </a:r>
            <a:r>
              <a:rPr lang="en-US" sz="3000" dirty="0" smtClean="0"/>
              <a:t> </a:t>
            </a:r>
            <a:r>
              <a:rPr lang="en-US" sz="2700" dirty="0" smtClean="0"/>
              <a:t>rigorous in the world.</a:t>
            </a:r>
          </a:p>
          <a:p>
            <a:r>
              <a:rPr lang="en-US" sz="2700" dirty="0" smtClean="0"/>
              <a:t>U.S. soybean meal is the </a:t>
            </a:r>
            <a:r>
              <a:rPr lang="en-US" sz="3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smtClean="0"/>
              <a:t>overall value in the world.</a:t>
            </a:r>
            <a:endParaRPr lang="en-US" sz="27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U.S. Soybeans are Unequaled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white"/>
                </a:solidFill>
              </a:rPr>
              <a:pPr/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057400"/>
            <a:ext cx="3200400" cy="3048000"/>
          </a:xfrm>
        </p:spPr>
      </p:pic>
    </p:spTree>
    <p:extLst>
      <p:ext uri="{BB962C8B-B14F-4D97-AF65-F5344CB8AC3E}">
        <p14:creationId xmlns:p14="http://schemas.microsoft.com/office/powerpoint/2010/main" val="205939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267200" cy="4525963"/>
          </a:xfrm>
        </p:spPr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Nutritional Advantages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Availability of Supply</a:t>
            </a:r>
            <a:endParaRPr lang="en-US" sz="2000" dirty="0" smtClean="0"/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Reliability of Product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b="1" dirty="0"/>
              <a:t>Consistency of </a:t>
            </a:r>
            <a:r>
              <a:rPr lang="en-US" sz="2000" b="1" dirty="0" smtClean="0"/>
              <a:t>Product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Quality/Claims Process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b="1" dirty="0"/>
              <a:t>Quality Adjustments for Feed Ingredient </a:t>
            </a:r>
            <a:r>
              <a:rPr lang="en-US" sz="2000" b="1" dirty="0" smtClean="0"/>
              <a:t>Buyer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b="1" dirty="0"/>
              <a:t>Transportation </a:t>
            </a:r>
            <a:r>
              <a:rPr lang="en-US" sz="2000" b="1" dirty="0" smtClean="0"/>
              <a:t>Diversity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Sustainable Production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/>
              <a:t>Market-Driven Policies</a:t>
            </a:r>
            <a:endParaRPr lang="en-US" sz="2000" b="1" dirty="0"/>
          </a:p>
          <a:p>
            <a:pPr marL="566928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USSEC Real-Time Support to Foreign Buyers with “Boots on the Ground”</a:t>
            </a:r>
          </a:p>
          <a:p>
            <a:pPr marL="566928" indent="-457200">
              <a:buFont typeface="+mj-lt"/>
              <a:buAutoNum type="arabicPeriod"/>
            </a:pPr>
            <a:endParaRPr lang="en-US" sz="2000" b="1" dirty="0" smtClean="0"/>
          </a:p>
          <a:p>
            <a:pPr marL="566928" indent="-457200">
              <a:buFont typeface="+mj-lt"/>
              <a:buAutoNum type="arabicPeriod"/>
            </a:pPr>
            <a:endParaRPr lang="en-US" sz="2000" b="1" dirty="0" smtClean="0"/>
          </a:p>
          <a:p>
            <a:pPr marL="566928" indent="-457200">
              <a:buFont typeface="+mj-lt"/>
              <a:buAutoNum type="arabicPeriod"/>
            </a:pPr>
            <a:endParaRPr lang="en-US" sz="2000" b="1" dirty="0" smtClean="0"/>
          </a:p>
          <a:p>
            <a:pPr marL="566928" indent="-457200">
              <a:buFont typeface="+mj-lt"/>
              <a:buAutoNum type="arabicPeriod"/>
            </a:pPr>
            <a:endParaRPr lang="en-US" sz="2000" b="1" dirty="0" smtClean="0"/>
          </a:p>
          <a:p>
            <a:pPr marL="566928" indent="-457200">
              <a:buFont typeface="+mj-lt"/>
              <a:buAutoNum type="arabicPeriod"/>
            </a:pPr>
            <a:endParaRPr lang="en-US" sz="2000" b="1" dirty="0" smtClean="0"/>
          </a:p>
          <a:p>
            <a:pPr marL="566928" indent="-457200">
              <a:buFont typeface="+mj-lt"/>
              <a:buAutoNum type="arabicPeriod"/>
            </a:pPr>
            <a:endParaRPr lang="en-US" sz="2000" dirty="0" smtClean="0"/>
          </a:p>
          <a:p>
            <a:pPr marL="566928" indent="-457200">
              <a:buFont typeface="+mj-lt"/>
              <a:buAutoNum type="arabicPeriod"/>
            </a:pPr>
            <a:endParaRPr lang="en-US" sz="2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371601"/>
            <a:ext cx="3429000" cy="44196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Top Ten Reasons to Buy </a:t>
            </a:r>
            <a:r>
              <a:rPr lang="en-US" sz="3600" dirty="0" smtClean="0"/>
              <a:t>U.S. Soy Meal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172200"/>
            <a:ext cx="365760" cy="365125"/>
          </a:xfrm>
        </p:spPr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17171717</a:t>
            </a:r>
            <a:fld id="{BE924555-EAFD-4B2F-96F4-A60706EF2138}" type="slidenum">
              <a:rPr lang="en-US" smtClean="0">
                <a:solidFill>
                  <a:prstClr val="white"/>
                </a:solidFill>
              </a:rPr>
              <a:pPr/>
              <a:t>16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92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524001"/>
            <a:ext cx="4267200" cy="44958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 smtClean="0"/>
              <a:t>Thanks for </a:t>
            </a:r>
            <a:r>
              <a:rPr lang="en-US" sz="2400" dirty="0"/>
              <a:t>allowing me to be a part of this important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Global Strategy Session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On behalf of NOPA’s soybean processing members, </a:t>
            </a:r>
            <a:r>
              <a:rPr lang="en-US" sz="2400" dirty="0" smtClean="0"/>
              <a:t>we value your ongoing efforts to promote the global use of U.S. soymeal.</a:t>
            </a:r>
          </a:p>
          <a:p>
            <a:pPr>
              <a:defRPr/>
            </a:pPr>
            <a:r>
              <a:rPr lang="en-US" sz="2400" dirty="0" smtClean="0"/>
              <a:t>We look forward to an even closer partnership in the future.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NOPA Values its Partnership with USSEC</a:t>
            </a:r>
            <a:endParaRPr lang="en-US" sz="3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359282"/>
            <a:ext cx="3276600" cy="4127118"/>
          </a:xfrm>
        </p:spPr>
      </p:pic>
    </p:spTree>
    <p:extLst>
      <p:ext uri="{BB962C8B-B14F-4D97-AF65-F5344CB8AC3E}">
        <p14:creationId xmlns:p14="http://schemas.microsoft.com/office/powerpoint/2010/main" val="110177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white"/>
                </a:solidFill>
              </a:rPr>
              <a:pPr/>
              <a:t>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8030" y="3505200"/>
            <a:ext cx="6096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QUESTIONS &amp; DISCUSSION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1219200"/>
            <a:ext cx="8610601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7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4495800" cy="3700272"/>
          </a:xfrm>
        </p:spPr>
        <p:txBody>
          <a:bodyPr/>
          <a:lstStyle/>
          <a:p>
            <a:pPr marL="109728" indent="0">
              <a:buNone/>
            </a:pPr>
            <a:r>
              <a:rPr lang="en-US" sz="2000" dirty="0" smtClean="0"/>
              <a:t>Thomas A. Hammer, President</a:t>
            </a:r>
          </a:p>
          <a:p>
            <a:pPr marL="109728" indent="0">
              <a:buNone/>
            </a:pPr>
            <a:r>
              <a:rPr lang="en-US" sz="2000" dirty="0" smtClean="0"/>
              <a:t>National Oilseed Processors Ass’n</a:t>
            </a:r>
          </a:p>
          <a:p>
            <a:pPr marL="109728" indent="0">
              <a:buNone/>
            </a:pPr>
            <a:r>
              <a:rPr lang="en-US" sz="2000" dirty="0" smtClean="0"/>
              <a:t>1300 L Street, NW, Suite 1020</a:t>
            </a:r>
          </a:p>
          <a:p>
            <a:pPr marL="109728" indent="0">
              <a:buNone/>
            </a:pPr>
            <a:r>
              <a:rPr lang="en-US" sz="2000" dirty="0" smtClean="0"/>
              <a:t>Washington, DC 20005</a:t>
            </a:r>
          </a:p>
          <a:p>
            <a:pPr marL="109728" indent="0">
              <a:buNone/>
            </a:pPr>
            <a:r>
              <a:rPr lang="en-US" sz="2000" dirty="0" smtClean="0"/>
              <a:t>USA</a:t>
            </a:r>
          </a:p>
          <a:p>
            <a:pPr marL="109728" indent="0">
              <a:buNone/>
            </a:pPr>
            <a:r>
              <a:rPr lang="en-US" sz="2000" dirty="0" smtClean="0"/>
              <a:t>Phone: 202.842.0463 ext.1</a:t>
            </a:r>
            <a:endParaRPr lang="en-US" sz="2000" dirty="0"/>
          </a:p>
          <a:p>
            <a:pPr marL="109728" indent="0">
              <a:buNone/>
            </a:pPr>
            <a:r>
              <a:rPr lang="en-US" sz="2000" dirty="0" smtClean="0"/>
              <a:t>Email:	  </a:t>
            </a:r>
            <a:r>
              <a:rPr lang="en-US" sz="2000" dirty="0" smtClean="0">
                <a:solidFill>
                  <a:srgbClr val="0070C0"/>
                </a:solidFill>
                <a:hlinkClick r:id="rId2"/>
              </a:rPr>
              <a:t>thammer@nopa.org</a:t>
            </a:r>
            <a:endParaRPr lang="en-US" sz="2000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en-US" sz="2000" dirty="0" smtClean="0"/>
              <a:t>Fax:	 202.842.9126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4900" dirty="0" smtClean="0"/>
              <a:t>Contact </a:t>
            </a:r>
            <a:r>
              <a:rPr lang="en-US" sz="4900" dirty="0"/>
              <a:t>Information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white"/>
                </a:solidFill>
              </a:rPr>
              <a:pPr/>
              <a:t>19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752600"/>
            <a:ext cx="3352800" cy="2971800"/>
          </a:xfrm>
        </p:spPr>
      </p:pic>
    </p:spTree>
    <p:extLst>
      <p:ext uri="{BB962C8B-B14F-4D97-AF65-F5344CB8AC3E}">
        <p14:creationId xmlns:p14="http://schemas.microsoft.com/office/powerpoint/2010/main" val="66795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6021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13 </a:t>
            </a:r>
            <a:r>
              <a:rPr lang="en-US" dirty="0"/>
              <a:t>NOPA member companies</a:t>
            </a:r>
          </a:p>
          <a:p>
            <a:pPr>
              <a:lnSpc>
                <a:spcPct val="90000"/>
              </a:lnSpc>
            </a:pPr>
            <a:r>
              <a:rPr lang="en-US" dirty="0"/>
              <a:t>Account for 95% of </a:t>
            </a:r>
            <a:r>
              <a:rPr lang="en-US" dirty="0" smtClean="0"/>
              <a:t>U.S. </a:t>
            </a:r>
            <a:r>
              <a:rPr lang="en-US" dirty="0"/>
              <a:t>soybean crush</a:t>
            </a:r>
          </a:p>
          <a:p>
            <a:pPr>
              <a:lnSpc>
                <a:spcPct val="90000"/>
              </a:lnSpc>
            </a:pPr>
            <a:r>
              <a:rPr lang="en-US" dirty="0"/>
              <a:t>Operate </a:t>
            </a:r>
            <a:r>
              <a:rPr lang="en-US" dirty="0" smtClean="0"/>
              <a:t>63 </a:t>
            </a:r>
            <a:r>
              <a:rPr lang="en-US" dirty="0"/>
              <a:t>processing plants in 19 states, including 57 that process soybeans</a:t>
            </a:r>
          </a:p>
          <a:p>
            <a:pPr>
              <a:lnSpc>
                <a:spcPct val="90000"/>
              </a:lnSpc>
            </a:pPr>
            <a:r>
              <a:rPr lang="en-US" dirty="0"/>
              <a:t>Crush </a:t>
            </a:r>
            <a:r>
              <a:rPr lang="en-US" dirty="0" smtClean="0"/>
              <a:t>1.645 </a:t>
            </a:r>
            <a:r>
              <a:rPr lang="en-US" dirty="0"/>
              <a:t>billion bushels, comprising </a:t>
            </a:r>
            <a:r>
              <a:rPr lang="en-US" dirty="0" smtClean="0"/>
              <a:t>almost 52% </a:t>
            </a:r>
            <a:r>
              <a:rPr lang="en-US" dirty="0"/>
              <a:t>of U.S. soybean farmers’ production in </a:t>
            </a:r>
            <a:r>
              <a:rPr lang="en-US" dirty="0" smtClean="0"/>
              <a:t>2013/14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/>
          <a:lstStyle/>
          <a:p>
            <a:r>
              <a:rPr lang="en-US" dirty="0"/>
              <a:t>NOPA Members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209800"/>
            <a:ext cx="3733800" cy="2895600"/>
          </a:xfrm>
        </p:spPr>
      </p:pic>
    </p:spTree>
    <p:extLst>
      <p:ext uri="{BB962C8B-B14F-4D97-AF65-F5344CB8AC3E}">
        <p14:creationId xmlns:p14="http://schemas.microsoft.com/office/powerpoint/2010/main" val="34648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1"/>
            <a:ext cx="3657600" cy="4419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Ag Processing Inc.</a:t>
            </a:r>
          </a:p>
          <a:p>
            <a:r>
              <a:rPr lang="en-US" sz="2400" dirty="0" smtClean="0"/>
              <a:t>Archer Daniels Midland Company</a:t>
            </a:r>
          </a:p>
          <a:p>
            <a:r>
              <a:rPr lang="en-US" sz="2400" dirty="0" smtClean="0"/>
              <a:t>Bunge North America</a:t>
            </a:r>
          </a:p>
          <a:p>
            <a:r>
              <a:rPr lang="en-US" sz="2400" dirty="0" smtClean="0"/>
              <a:t>Cargill, Incorporated</a:t>
            </a:r>
          </a:p>
          <a:p>
            <a:r>
              <a:rPr lang="en-US" sz="2400" dirty="0" smtClean="0"/>
              <a:t>CHS</a:t>
            </a:r>
          </a:p>
          <a:p>
            <a:r>
              <a:rPr lang="en-US" sz="2400" dirty="0" smtClean="0"/>
              <a:t>Consolidated Grain and Barge Company</a:t>
            </a:r>
          </a:p>
          <a:p>
            <a:r>
              <a:rPr lang="en-US" sz="2400" dirty="0"/>
              <a:t>Incobrasa Industries, Ltd.</a:t>
            </a:r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4958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Louis Dreyfus Commodities</a:t>
            </a:r>
          </a:p>
          <a:p>
            <a:r>
              <a:rPr lang="en-US" sz="2400" dirty="0" smtClean="0"/>
              <a:t>Northstar Agri Industries</a:t>
            </a:r>
          </a:p>
          <a:p>
            <a:r>
              <a:rPr lang="en-US" sz="2400" dirty="0" smtClean="0"/>
              <a:t>Owensboro Grain Company</a:t>
            </a:r>
          </a:p>
          <a:p>
            <a:r>
              <a:rPr lang="en-US" sz="2400" dirty="0" smtClean="0"/>
              <a:t>Perdue Grain &amp; Oilseed, LLC</a:t>
            </a:r>
          </a:p>
          <a:p>
            <a:r>
              <a:rPr lang="en-US" sz="2400" dirty="0" smtClean="0"/>
              <a:t>Riceland Foods, Inc.</a:t>
            </a:r>
          </a:p>
          <a:p>
            <a:r>
              <a:rPr lang="en-US" sz="2400" dirty="0" smtClean="0"/>
              <a:t>Zeeland Farm Soya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NOPA Membership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61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U.S. processors investing in their crush plants to increase efficiency and capacity</a:t>
            </a:r>
            <a:r>
              <a:rPr lang="en-US" sz="2600" dirty="0"/>
              <a:t> </a:t>
            </a:r>
            <a:endParaRPr lang="en-US" sz="2600" dirty="0" smtClean="0"/>
          </a:p>
          <a:p>
            <a:r>
              <a:rPr lang="en-US" sz="2600" dirty="0" smtClean="0"/>
              <a:t>NOPA monthly crush &amp; export numbers are at record levels</a:t>
            </a:r>
          </a:p>
          <a:p>
            <a:r>
              <a:rPr lang="en-US" sz="2600" dirty="0" smtClean="0"/>
              <a:t>Volume of U.S. soymeal exports is now 30% of total production – up steadily over the past decade</a:t>
            </a:r>
          </a:p>
          <a:p>
            <a:r>
              <a:rPr lang="en-US" sz="2600" dirty="0" smtClean="0"/>
              <a:t>Steady growth in U.S. meat &amp; poultry exports provides steady growth of soymeal disappearance</a:t>
            </a:r>
          </a:p>
          <a:p>
            <a:r>
              <a:rPr lang="en-US" sz="2600" dirty="0" smtClean="0"/>
              <a:t>With this year’s larger soybean production (and other crops) - the transport system is functioning</a:t>
            </a:r>
          </a:p>
          <a:p>
            <a:r>
              <a:rPr lang="en-US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U.S</a:t>
            </a:r>
            <a:r>
              <a:rPr lang="en-US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soybean </a:t>
            </a:r>
            <a:r>
              <a:rPr lang="en-US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crushers </a:t>
            </a:r>
            <a:r>
              <a:rPr lang="en-US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&amp; will export more </a:t>
            </a:r>
            <a:r>
              <a:rPr lang="en-US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soymeal – as long as </a:t>
            </a:r>
            <a:r>
              <a:rPr lang="en-US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domestic soybean </a:t>
            </a:r>
            <a:r>
              <a:rPr lang="en-US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crop continues </a:t>
            </a:r>
            <a:r>
              <a:rPr lang="en-US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expand </a:t>
            </a:r>
            <a:r>
              <a:rPr lang="en-US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</a:t>
            </a:r>
            <a:r>
              <a:rPr lang="en-US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use </a:t>
            </a:r>
            <a:r>
              <a:rPr lang="en-US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enhanced technology and improved farming practices &amp; protein levels remain competitive!</a:t>
            </a:r>
            <a:endParaRPr lang="en-US" sz="2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3400" dirty="0" smtClean="0"/>
              <a:t>Can U.S. Crushers Export more Soybean Meal?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83446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58112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NOPA </a:t>
            </a:r>
            <a:r>
              <a:rPr lang="en-US" sz="4000" dirty="0"/>
              <a:t>Soybean </a:t>
            </a:r>
            <a:r>
              <a:rPr lang="en-US" sz="4000" dirty="0" smtClean="0"/>
              <a:t>Crush</a:t>
            </a:r>
            <a:br>
              <a:rPr lang="en-US" sz="4000" dirty="0" smtClean="0"/>
            </a:br>
            <a:r>
              <a:rPr lang="en-US" sz="4000" dirty="0" smtClean="0"/>
              <a:t>CY2011-2014 (000Bu.)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5885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44027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NOPA </a:t>
            </a:r>
            <a:r>
              <a:rPr lang="en-US" sz="4400" dirty="0"/>
              <a:t>Soybean Meal </a:t>
            </a:r>
            <a:r>
              <a:rPr lang="en-US" sz="4400" dirty="0" smtClean="0"/>
              <a:t>Exports</a:t>
            </a:r>
            <a:br>
              <a:rPr lang="en-US" sz="4400" dirty="0" smtClean="0"/>
            </a:br>
            <a:r>
              <a:rPr lang="en-US" sz="4400" dirty="0" smtClean="0"/>
              <a:t>CY2011- 2014 (tons)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8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U.S. Soymeal Exports As Share of Soymeal </a:t>
            </a:r>
            <a:r>
              <a:rPr lang="en-US" sz="3200" dirty="0" smtClean="0"/>
              <a:t>Production </a:t>
            </a:r>
            <a:r>
              <a:rPr lang="en-US" sz="2400" dirty="0" smtClean="0"/>
              <a:t>[2000/01 </a:t>
            </a:r>
            <a:r>
              <a:rPr lang="en-US" sz="2400" dirty="0"/>
              <a:t>– </a:t>
            </a:r>
            <a:r>
              <a:rPr lang="en-US" sz="2400" dirty="0" smtClean="0"/>
              <a:t>2014/15]</a:t>
            </a:r>
            <a:endParaRPr lang="en-US" sz="24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05872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2400" y="6172200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Source: John C. Baize &amp; Associates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61194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186787"/>
              </p:ext>
            </p:extLst>
          </p:nvPr>
        </p:nvGraphicFramePr>
        <p:xfrm>
          <a:off x="457200" y="1444059"/>
          <a:ext cx="8229600" cy="47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990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 ($)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Quantity (M/T)</a:t>
                      </a:r>
                      <a:endParaRPr lang="en-US" dirty="0"/>
                    </a:p>
                  </a:txBody>
                  <a:tcPr marL="186257" marR="186257"/>
                </a:tc>
              </a:tr>
              <a:tr h="357822">
                <a:tc>
                  <a:txBody>
                    <a:bodyPr/>
                    <a:lstStyle/>
                    <a:p>
                      <a:r>
                        <a:rPr lang="en-US" dirty="0" smtClean="0"/>
                        <a:t>Mexico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$ 672,494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1,269,452</a:t>
                      </a:r>
                    </a:p>
                  </a:txBody>
                  <a:tcPr marL="186257" marR="1862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Philippines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605,118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1,120,642</a:t>
                      </a:r>
                      <a:endParaRPr lang="en-US" dirty="0"/>
                    </a:p>
                  </a:txBody>
                  <a:tcPr marL="186257" marR="1862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450,645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  895,096</a:t>
                      </a:r>
                      <a:endParaRPr lang="en-US" dirty="0"/>
                    </a:p>
                  </a:txBody>
                  <a:tcPr marL="186257" marR="1862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Venezuela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395,482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  755,097</a:t>
                      </a:r>
                      <a:endParaRPr lang="en-US" dirty="0"/>
                    </a:p>
                  </a:txBody>
                  <a:tcPr marL="186257" marR="1862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Turkey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218,243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397,787      </a:t>
                      </a:r>
                      <a:endParaRPr lang="en-US" dirty="0"/>
                    </a:p>
                  </a:txBody>
                  <a:tcPr marL="186257" marR="1862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Poland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211,594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  408,512</a:t>
                      </a:r>
                      <a:endParaRPr lang="en-US" dirty="0"/>
                    </a:p>
                  </a:txBody>
                  <a:tcPr marL="186257" marR="1862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Vietnam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201,226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  377,450</a:t>
                      </a:r>
                      <a:endParaRPr lang="en-US" dirty="0"/>
                    </a:p>
                  </a:txBody>
                  <a:tcPr marL="186257" marR="1862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Ecuador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183,807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  366,468</a:t>
                      </a:r>
                      <a:endParaRPr lang="en-US" dirty="0"/>
                    </a:p>
                  </a:txBody>
                  <a:tcPr marL="186257" marR="1862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Egypt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178,781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  328,499</a:t>
                      </a:r>
                      <a:endParaRPr lang="en-US" dirty="0"/>
                    </a:p>
                  </a:txBody>
                  <a:tcPr marL="186257" marR="1862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Dominican Republic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174,236</a:t>
                      </a:r>
                      <a:endParaRPr lang="en-US" dirty="0"/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    331,602</a:t>
                      </a:r>
                      <a:endParaRPr lang="en-US" dirty="0"/>
                    </a:p>
                  </a:txBody>
                  <a:tcPr marL="186257" marR="1862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Grand </a:t>
                      </a:r>
                      <a:r>
                        <a:rPr lang="en-US" b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 </a:t>
                      </a:r>
                    </a:p>
                    <a:p>
                      <a:r>
                        <a:rPr lang="en-US" sz="1800" b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 countries) </a:t>
                      </a:r>
                      <a:endParaRPr lang="en-US" sz="1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$5,423,942</a:t>
                      </a:r>
                      <a:endParaRPr lang="en-US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86257" marR="186257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10,160,713</a:t>
                      </a:r>
                      <a:endParaRPr lang="en-US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86257" marR="186257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800" dirty="0" smtClean="0"/>
              <a:t>Top 10 Destinations for US Soy Meal</a:t>
            </a:r>
            <a:br>
              <a:rPr lang="en-US" sz="3800" dirty="0" smtClean="0"/>
            </a:br>
            <a:r>
              <a:rPr lang="en-US" sz="2700" dirty="0" smtClean="0"/>
              <a:t>JAN –DEC 2013 (Value/Quantities in thousands)</a:t>
            </a:r>
            <a:br>
              <a:rPr lang="en-US" sz="2700" dirty="0" smtClean="0"/>
            </a:br>
            <a:endParaRPr lang="en-US" sz="2700" dirty="0"/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5257800" y="6296799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Source: USDA/FAS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7624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lide4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1676400"/>
            <a:ext cx="5334000" cy="449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819400"/>
            <a:ext cx="2514600" cy="1981200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U.S. Red Meat &amp; Poultry Exports = Steady Growth for Soymeal Usage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5486399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Source: USDA Long-term Projections, February 2014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37625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2190</TotalTime>
  <Words>700</Words>
  <Application>Microsoft Office PowerPoint</Application>
  <PresentationFormat>On-screen Show (4:3)</PresentationFormat>
  <Paragraphs>169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 USSEC Global Strategy Session </vt:lpstr>
      <vt:lpstr>NOPA Members</vt:lpstr>
      <vt:lpstr>NOPA Membership</vt:lpstr>
      <vt:lpstr>Can U.S. Crushers Export more Soybean Meal? </vt:lpstr>
      <vt:lpstr> NOPA Soybean Crush CY2011-2014 (000Bu.) </vt:lpstr>
      <vt:lpstr>  NOPA Soybean Meal Exports CY2011- 2014 (tons)  </vt:lpstr>
      <vt:lpstr>U.S. Soymeal Exports As Share of Soymeal Production [2000/01 – 2014/15]</vt:lpstr>
      <vt:lpstr> Top 10 Destinations for US Soy Meal JAN –DEC 2013 (Value/Quantities in thousands) </vt:lpstr>
      <vt:lpstr>U.S. Red Meat &amp; Poultry Exports = Steady Growth for Soymeal Usage</vt:lpstr>
      <vt:lpstr>U.S. Broiler Meat Exports As Share of Broiler Meat Production (2000 – 2014)</vt:lpstr>
      <vt:lpstr>U.S. Pork Exports As Share of Pork Production (2000 – 2014)</vt:lpstr>
      <vt:lpstr>Domestic Constraints to Exporting more U.S. Soybean Meal?</vt:lpstr>
      <vt:lpstr>Global Constraints to Exporting more U.S. Soybean Meal?</vt:lpstr>
      <vt:lpstr>U.S. Soymeal is Very Competitive</vt:lpstr>
      <vt:lpstr>U.S. Soybeans are Unequaled</vt:lpstr>
      <vt:lpstr>Top Ten Reasons to Buy U.S. Soy Meal</vt:lpstr>
      <vt:lpstr>NOPA Values its Partnership with USSEC</vt:lpstr>
      <vt:lpstr>PowerPoint Presentation</vt:lpstr>
      <vt:lpstr> Contact Information: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U.S Crush Industry</dc:title>
  <dc:creator>Thomas Hammer</dc:creator>
  <cp:lastModifiedBy>Jeanne Seibert</cp:lastModifiedBy>
  <cp:revision>281</cp:revision>
  <cp:lastPrinted>2014-08-11T18:18:38Z</cp:lastPrinted>
  <dcterms:created xsi:type="dcterms:W3CDTF">2011-08-27T14:23:48Z</dcterms:created>
  <dcterms:modified xsi:type="dcterms:W3CDTF">2015-05-20T20:09:46Z</dcterms:modified>
</cp:coreProperties>
</file>