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7.xml" ContentType="application/vnd.openxmlformats-officedocument.presentationml.notesSlide+xml"/>
  <Override PartName="/ppt/charts/chart4.xml" ContentType="application/vnd.openxmlformats-officedocument.drawingml.chart+xml"/>
  <Override PartName="/ppt/theme/themeOverride4.xml" ContentType="application/vnd.openxmlformats-officedocument.themeOverride+xml"/>
  <Override PartName="/ppt/notesSlides/notesSlide8.xml" ContentType="application/vnd.openxmlformats-officedocument.presentationml.notesSlide+xml"/>
  <Override PartName="/ppt/charts/chart5.xml" ContentType="application/vnd.openxmlformats-officedocument.drawingml.chart+xml"/>
  <Override PartName="/ppt/theme/themeOverride5.xml" ContentType="application/vnd.openxmlformats-officedocument.themeOverride+xml"/>
  <Override PartName="/ppt/drawings/drawing1.xml" ContentType="application/vnd.openxmlformats-officedocument.drawingml.chartshapes+xml"/>
  <Override PartName="/ppt/notesSlides/notesSlide9.xml" ContentType="application/vnd.openxmlformats-officedocument.presentationml.notesSlide+xml"/>
  <Override PartName="/ppt/charts/chart6.xml" ContentType="application/vnd.openxmlformats-officedocument.drawingml.chart+xml"/>
  <Override PartName="/ppt/theme/themeOverride6.xml" ContentType="application/vnd.openxmlformats-officedocument.themeOverride+xml"/>
  <Override PartName="/ppt/notesSlides/notesSlide10.xml" ContentType="application/vnd.openxmlformats-officedocument.presentationml.notesSlide+xml"/>
  <Override PartName="/ppt/charts/chart7.xml" ContentType="application/vnd.openxmlformats-officedocument.drawingml.chart+xml"/>
  <Override PartName="/ppt/theme/themeOverride7.xml" ContentType="application/vnd.openxmlformats-officedocument.themeOverride+xml"/>
  <Override PartName="/ppt/notesSlides/notesSlide11.xml" ContentType="application/vnd.openxmlformats-officedocument.presentationml.notesSlide+xml"/>
  <Override PartName="/ppt/charts/chart8.xml" ContentType="application/vnd.openxmlformats-officedocument.drawingml.chart+xml"/>
  <Override PartName="/ppt/theme/themeOverride8.xml" ContentType="application/vnd.openxmlformats-officedocument.themeOverride+xml"/>
  <Override PartName="/ppt/drawings/drawing2.xml" ContentType="application/vnd.openxmlformats-officedocument.drawingml.chartshapes+xml"/>
  <Override PartName="/ppt/notesSlides/notesSlide12.xml" ContentType="application/vnd.openxmlformats-officedocument.presentationml.notesSlide+xml"/>
  <Override PartName="/ppt/charts/chart9.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9.xml" ContentType="application/vnd.openxmlformats-officedocument.themeOverride+xml"/>
  <Override PartName="/ppt/drawings/drawing3.xml" ContentType="application/vnd.openxmlformats-officedocument.drawingml.chartshapes+xml"/>
  <Override PartName="/ppt/charts/chart10.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10.xml" ContentType="application/vnd.openxmlformats-officedocument.themeOverride+xml"/>
  <Override PartName="/ppt/drawings/drawing4.xml" ContentType="application/vnd.openxmlformats-officedocument.drawingml.chartshapes+xml"/>
  <Override PartName="/ppt/charts/chart11.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1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2" r:id="rId1"/>
  </p:sldMasterIdLst>
  <p:notesMasterIdLst>
    <p:notesMasterId r:id="rId25"/>
  </p:notesMasterIdLst>
  <p:handoutMasterIdLst>
    <p:handoutMasterId r:id="rId26"/>
  </p:handoutMasterIdLst>
  <p:sldIdLst>
    <p:sldId id="623" r:id="rId2"/>
    <p:sldId id="624" r:id="rId3"/>
    <p:sldId id="625" r:id="rId4"/>
    <p:sldId id="626" r:id="rId5"/>
    <p:sldId id="627" r:id="rId6"/>
    <p:sldId id="630" r:id="rId7"/>
    <p:sldId id="628" r:id="rId8"/>
    <p:sldId id="629" r:id="rId9"/>
    <p:sldId id="622" r:id="rId10"/>
    <p:sldId id="609" r:id="rId11"/>
    <p:sldId id="633" r:id="rId12"/>
    <p:sldId id="610" r:id="rId13"/>
    <p:sldId id="607" r:id="rId14"/>
    <p:sldId id="634" r:id="rId15"/>
    <p:sldId id="615" r:id="rId16"/>
    <p:sldId id="638" r:id="rId17"/>
    <p:sldId id="635" r:id="rId18"/>
    <p:sldId id="636" r:id="rId19"/>
    <p:sldId id="637" r:id="rId20"/>
    <p:sldId id="631" r:id="rId21"/>
    <p:sldId id="632" r:id="rId22"/>
    <p:sldId id="620" r:id="rId23"/>
    <p:sldId id="529" r:id="rId24"/>
  </p:sldIdLst>
  <p:sldSz cx="9144000" cy="6858000" type="screen4x3"/>
  <p:notesSz cx="7315200" cy="9601200"/>
  <p:custDataLst>
    <p:tags r:id="rId2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Slides" id="{570ED823-F352-964D-A3FB-453C638739A7}">
          <p14:sldIdLst>
            <p14:sldId id="623"/>
            <p14:sldId id="624"/>
            <p14:sldId id="625"/>
            <p14:sldId id="626"/>
            <p14:sldId id="627"/>
            <p14:sldId id="630"/>
            <p14:sldId id="628"/>
            <p14:sldId id="629"/>
            <p14:sldId id="622"/>
            <p14:sldId id="609"/>
            <p14:sldId id="633"/>
            <p14:sldId id="610"/>
            <p14:sldId id="607"/>
            <p14:sldId id="634"/>
            <p14:sldId id="615"/>
            <p14:sldId id="638"/>
            <p14:sldId id="635"/>
            <p14:sldId id="636"/>
            <p14:sldId id="637"/>
            <p14:sldId id="631"/>
            <p14:sldId id="632"/>
            <p14:sldId id="620"/>
            <p14:sldId id="529"/>
          </p14:sldIdLst>
        </p14:section>
        <p14:section name="Section Break Slides" id="{D0BF5E69-F87C-B243-85C4-7C713E31A329}">
          <p14:sldIdLst/>
        </p14:section>
        <p14:section name="Content Slides" id="{49E2674A-2E97-D04B-9608-F9CD29563F81}">
          <p14:sldIdLst/>
        </p14:section>
        <p14:section name="Lists" id="{CD04C3BE-F5A4-DA47-9AAD-1605270A4389}">
          <p14:sldIdLst/>
        </p14:section>
        <p14:section name="Table Slides" id="{130B3486-0ECA-B045-AF3E-042AF470BF52}">
          <p14:sldIdLst/>
        </p14:section>
        <p14:section name="Graphs/Diagrams" id="{FEC2DE91-08F0-454A-8633-777D47343A89}">
          <p14:sldIdLst/>
        </p14:section>
        <p14:section name="Mosaics" id="{796394BE-D864-1F47-8283-DCF679EA6B37}">
          <p14:sldIdLst/>
        </p14:section>
        <p14:section name="Logo" id="{F7340731-273B-BD40-8312-EEB146CF6A92}">
          <p14:sldIdLst/>
        </p14:section>
      </p14:sectionLst>
    </p:ext>
    <p:ext uri="{EFAFB233-063F-42B5-8137-9DF3F51BA10A}">
      <p15:sldGuideLst xmlns:p15="http://schemas.microsoft.com/office/powerpoint/2012/main">
        <p15:guide id="1" orient="horz" pos="3742">
          <p15:clr>
            <a:srgbClr val="A4A3A4"/>
          </p15:clr>
        </p15:guide>
        <p15:guide id="2" orient="horz" pos="4200" userDrawn="1">
          <p15:clr>
            <a:srgbClr val="A4A3A4"/>
          </p15:clr>
        </p15:guide>
        <p15:guide id="3" orient="horz" pos="576" userDrawn="1">
          <p15:clr>
            <a:srgbClr val="A4A3A4"/>
          </p15:clr>
        </p15:guide>
        <p15:guide id="4" orient="horz" pos="2928" userDrawn="1">
          <p15:clr>
            <a:srgbClr val="A4A3A4"/>
          </p15:clr>
        </p15:guide>
        <p15:guide id="5" orient="horz" pos="144">
          <p15:clr>
            <a:srgbClr val="A4A3A4"/>
          </p15:clr>
        </p15:guide>
        <p15:guide id="6" orient="horz" pos="1176" userDrawn="1">
          <p15:clr>
            <a:srgbClr val="A4A3A4"/>
          </p15:clr>
        </p15:guide>
        <p15:guide id="7" orient="horz" pos="888" userDrawn="1">
          <p15:clr>
            <a:srgbClr val="A4A3A4"/>
          </p15:clr>
        </p15:guide>
        <p15:guide id="8" orient="horz" pos="1416" userDrawn="1">
          <p15:clr>
            <a:srgbClr val="A4A3A4"/>
          </p15:clr>
        </p15:guide>
        <p15:guide id="9" orient="horz" pos="2256" userDrawn="1">
          <p15:clr>
            <a:srgbClr val="A4A3A4"/>
          </p15:clr>
        </p15:guide>
        <p15:guide id="10" pos="5616">
          <p15:clr>
            <a:srgbClr val="A4A3A4"/>
          </p15:clr>
        </p15:guide>
        <p15:guide id="11" pos="144">
          <p15:clr>
            <a:srgbClr val="A4A3A4"/>
          </p15:clr>
        </p15:guide>
        <p15:guide id="12" pos="5240">
          <p15:clr>
            <a:srgbClr val="A4A3A4"/>
          </p15:clr>
        </p15:guide>
        <p15:guide id="13" pos="473">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9D8B"/>
    <a:srgbClr val="DFA7A6"/>
    <a:srgbClr val="5B8F22"/>
    <a:srgbClr val="9A9C9C"/>
    <a:srgbClr val="005C84"/>
    <a:srgbClr val="007A87"/>
    <a:srgbClr val="D5D6D2"/>
    <a:srgbClr val="616365"/>
    <a:srgbClr val="D7A900"/>
    <a:srgbClr val="ABAD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67" autoAdjust="0"/>
    <p:restoredTop sz="89704" autoAdjust="0"/>
  </p:normalViewPr>
  <p:slideViewPr>
    <p:cSldViewPr snapToGrid="0" showGuides="1">
      <p:cViewPr varScale="1">
        <p:scale>
          <a:sx n="50" d="100"/>
          <a:sy n="50" d="100"/>
        </p:scale>
        <p:origin x="1373" y="29"/>
      </p:cViewPr>
      <p:guideLst>
        <p:guide orient="horz" pos="3742"/>
        <p:guide orient="horz" pos="4200"/>
        <p:guide orient="horz" pos="576"/>
        <p:guide orient="horz" pos="2928"/>
        <p:guide orient="horz" pos="144"/>
        <p:guide orient="horz" pos="1176"/>
        <p:guide orient="horz" pos="888"/>
        <p:guide orient="horz" pos="1416"/>
        <p:guide orient="horz" pos="2256"/>
        <p:guide pos="5616"/>
        <p:guide pos="144"/>
        <p:guide pos="5240"/>
        <p:guide pos="47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howGuides="1">
      <p:cViewPr varScale="1">
        <p:scale>
          <a:sx n="81" d="100"/>
          <a:sy n="81" d="100"/>
        </p:scale>
        <p:origin x="-1998" y="-96"/>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XLWICHF01M\SHARED\Procurement\Analysis\BHighfill\Forecasting%20Proc\Cattle%20Inventory-Herd%20Cycle\CattleInventory-Highfill.xlsm" TargetMode="Externa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5.xml"/><Relationship Id="rId1" Type="http://schemas.microsoft.com/office/2011/relationships/chartStyle" Target="style5.xml"/><Relationship Id="rId5" Type="http://schemas.openxmlformats.org/officeDocument/2006/relationships/chartUserShapes" Target="../drawings/drawing4.xml"/><Relationship Id="rId4" Type="http://schemas.openxmlformats.org/officeDocument/2006/relationships/oleObject" Target="file:///\\XLWICHF01M\SHARED\Procurement\Analysis\BHighfill\Outlook\WASDE-Charts.xlsm" TargetMode="External"/></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oleObject" Target="Book2"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file:///\\XLWICHF01M\SHARED\Procurement\Analysis\BHighfill\Forecasting%20Proc\Prices\Cattle\Futures\FC-LC-Forward-Curve.xlsm" TargetMode="Externa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file:///\\XLWICHF01M\SHARED\Procurement\Analysis\BHighfill\Outlook\WASDE-Charts.xlsm" TargetMode="External"/></Relationships>
</file>

<file path=ppt/charts/_rels/chart4.xml.rels><?xml version="1.0" encoding="UTF-8" standalone="yes"?>
<Relationships xmlns="http://schemas.openxmlformats.org/package/2006/relationships"><Relationship Id="rId2" Type="http://schemas.openxmlformats.org/officeDocument/2006/relationships/oleObject" Target="file:///\\XLWICHF01M\SHARED\Procurement\Analysis\BHighfill\Forecasting%20Proc\Placements-FeederSupply\FeederSupply.xlsm" TargetMode="External"/><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XLWICHF01M\SHARED\Procurement\Analysis\BHighfill\Forecasting%20Proc\Prices\Beef\BeefCutout.xlsm" TargetMode="External"/><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oleObject" Target="file:///\\XLWICHF01M\SHARED\Procurement\Analysis\BHighfill\Forecasting%20Proc\Slaughter-Weights-BeefProd\FedSlaughter-Highfill.xlsm" TargetMode="External"/><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oleObject" Target="file:///\\XLWICHF01M\SHARED\Procurement\Analysis\BHighfill\Forecasting%20Proc\Slaughter-Weights-BeefProd\BeefProd-BJH.xlsm" TargetMode="External"/><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oleObject" Target="file:///\\XLWICHF01M\SHARED\Procurement\Analysis\BHighfill\Forecasting%20Proc\Prices\Beef\BeefCutout.xlsm" TargetMode="External"/><Relationship Id="rId1" Type="http://schemas.openxmlformats.org/officeDocument/2006/relationships/themeOverride" Target="../theme/themeOverride8.xml"/></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4.xml"/><Relationship Id="rId1" Type="http://schemas.microsoft.com/office/2011/relationships/chartStyle" Target="style4.xml"/><Relationship Id="rId5" Type="http://schemas.openxmlformats.org/officeDocument/2006/relationships/chartUserShapes" Target="../drawings/drawing3.xml"/><Relationship Id="rId4" Type="http://schemas.openxmlformats.org/officeDocument/2006/relationships/oleObject" Target="file:///\\XLWICHF01M\SHARED\Procurement\Analysis\BHighfill\Outlook\WASDE-Charts.xlsm"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tx>
            <c:strRef>
              <c:f>'CattleInventory-Jan 1'!$E$9</c:f>
              <c:strCache>
                <c:ptCount val="1"/>
                <c:pt idx="0">
                  <c:v> Beef Cows that Have Calved </c:v>
                </c:pt>
              </c:strCache>
            </c:strRef>
          </c:tx>
          <c:spPr>
            <a:solidFill>
              <a:schemeClr val="accent1"/>
            </a:solidFill>
            <a:ln>
              <a:noFill/>
            </a:ln>
            <a:effectLst/>
          </c:spPr>
          <c:invertIfNegative val="0"/>
          <c:cat>
            <c:numRef>
              <c:f>'CattleInventory-Jan 1'!$B$80:$B$118</c:f>
              <c:numCache>
                <c:formatCode>General_)</c:formatCode>
                <c:ptCount val="39"/>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pt idx="38">
                  <c:v>2018</c:v>
                </c:pt>
              </c:numCache>
            </c:numRef>
          </c:cat>
          <c:val>
            <c:numRef>
              <c:f>'CattleInventory-Jan 1'!$E$80:$E$118</c:f>
              <c:numCache>
                <c:formatCode>_(* #,##0_);_(* \(#,##0\);_(* "-"_);_(@_)</c:formatCode>
                <c:ptCount val="39"/>
                <c:pt idx="0">
                  <c:v>37107.4</c:v>
                </c:pt>
                <c:pt idx="1">
                  <c:v>38773.1</c:v>
                </c:pt>
                <c:pt idx="2">
                  <c:v>39229.599999999999</c:v>
                </c:pt>
                <c:pt idx="3">
                  <c:v>37939.599999999999</c:v>
                </c:pt>
                <c:pt idx="4">
                  <c:v>37483.9</c:v>
                </c:pt>
                <c:pt idx="5">
                  <c:v>35405.5</c:v>
                </c:pt>
                <c:pt idx="6">
                  <c:v>33753.300000000003</c:v>
                </c:pt>
                <c:pt idx="7">
                  <c:v>33945.4</c:v>
                </c:pt>
                <c:pt idx="8">
                  <c:v>33182.6</c:v>
                </c:pt>
                <c:pt idx="9">
                  <c:v>32487.599999999999</c:v>
                </c:pt>
                <c:pt idx="10">
                  <c:v>32454.7</c:v>
                </c:pt>
                <c:pt idx="11">
                  <c:v>32519.8</c:v>
                </c:pt>
                <c:pt idx="12">
                  <c:v>33006.800000000003</c:v>
                </c:pt>
                <c:pt idx="13">
                  <c:v>33364.9</c:v>
                </c:pt>
                <c:pt idx="14">
                  <c:v>34602.9</c:v>
                </c:pt>
                <c:pt idx="15">
                  <c:v>35190.300000000003</c:v>
                </c:pt>
                <c:pt idx="16">
                  <c:v>35318.699999999997</c:v>
                </c:pt>
                <c:pt idx="17">
                  <c:v>34457.9</c:v>
                </c:pt>
                <c:pt idx="18">
                  <c:v>33885</c:v>
                </c:pt>
                <c:pt idx="19">
                  <c:v>33750.400000000001</c:v>
                </c:pt>
                <c:pt idx="20">
                  <c:v>33575</c:v>
                </c:pt>
                <c:pt idx="21">
                  <c:v>33398.199999999997</c:v>
                </c:pt>
                <c:pt idx="22">
                  <c:v>33133.699999999997</c:v>
                </c:pt>
                <c:pt idx="23">
                  <c:v>32983.300000000003</c:v>
                </c:pt>
                <c:pt idx="24">
                  <c:v>32531.3</c:v>
                </c:pt>
                <c:pt idx="25">
                  <c:v>32674.400000000001</c:v>
                </c:pt>
                <c:pt idx="26">
                  <c:v>32702.5</c:v>
                </c:pt>
                <c:pt idx="27">
                  <c:v>32644.2</c:v>
                </c:pt>
                <c:pt idx="28">
                  <c:v>32434.5</c:v>
                </c:pt>
                <c:pt idx="29">
                  <c:v>31793.8</c:v>
                </c:pt>
                <c:pt idx="30">
                  <c:v>31439.9</c:v>
                </c:pt>
                <c:pt idx="31">
                  <c:v>30912.6</c:v>
                </c:pt>
                <c:pt idx="32">
                  <c:v>30281.9</c:v>
                </c:pt>
                <c:pt idx="33">
                  <c:v>29631.3</c:v>
                </c:pt>
                <c:pt idx="34">
                  <c:v>29085.4</c:v>
                </c:pt>
                <c:pt idx="35">
                  <c:v>29302.1</c:v>
                </c:pt>
                <c:pt idx="36">
                  <c:v>30165.8</c:v>
                </c:pt>
                <c:pt idx="37">
                  <c:v>31213.200000000001</c:v>
                </c:pt>
                <c:pt idx="38">
                  <c:v>31723</c:v>
                </c:pt>
              </c:numCache>
            </c:numRef>
          </c:val>
          <c:extLst>
            <c:ext xmlns:c16="http://schemas.microsoft.com/office/drawing/2014/chart" uri="{C3380CC4-5D6E-409C-BE32-E72D297353CC}">
              <c16:uniqueId val="{00000000-C548-4717-AABC-AA2865FFE22F}"/>
            </c:ext>
          </c:extLst>
        </c:ser>
        <c:ser>
          <c:idx val="1"/>
          <c:order val="1"/>
          <c:tx>
            <c:strRef>
              <c:f>'CattleInventory-Jan 1'!$F$9</c:f>
              <c:strCache>
                <c:ptCount val="1"/>
                <c:pt idx="0">
                  <c:v> Dairy Cows that Have Calved </c:v>
                </c:pt>
              </c:strCache>
            </c:strRef>
          </c:tx>
          <c:spPr>
            <a:solidFill>
              <a:schemeClr val="accent6"/>
            </a:solidFill>
            <a:ln>
              <a:noFill/>
            </a:ln>
            <a:effectLst/>
          </c:spPr>
          <c:invertIfNegative val="0"/>
          <c:cat>
            <c:numRef>
              <c:f>'CattleInventory-Jan 1'!$B$80:$B$118</c:f>
              <c:numCache>
                <c:formatCode>General_)</c:formatCode>
                <c:ptCount val="39"/>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pt idx="38">
                  <c:v>2018</c:v>
                </c:pt>
              </c:numCache>
            </c:numRef>
          </c:cat>
          <c:val>
            <c:numRef>
              <c:f>'CattleInventory-Jan 1'!$F$80:$F$118</c:f>
              <c:numCache>
                <c:formatCode>_(* #,##0_);_(* \(#,##0\);_(* "-"_);_(@_)</c:formatCode>
                <c:ptCount val="39"/>
                <c:pt idx="0">
                  <c:v>10758.2</c:v>
                </c:pt>
                <c:pt idx="1">
                  <c:v>10849</c:v>
                </c:pt>
                <c:pt idx="2">
                  <c:v>10985.9</c:v>
                </c:pt>
                <c:pt idx="3">
                  <c:v>11046.8</c:v>
                </c:pt>
                <c:pt idx="4">
                  <c:v>11058.7</c:v>
                </c:pt>
                <c:pt idx="5">
                  <c:v>10776.9</c:v>
                </c:pt>
                <c:pt idx="6">
                  <c:v>11115.5</c:v>
                </c:pt>
                <c:pt idx="7">
                  <c:v>10466.4</c:v>
                </c:pt>
                <c:pt idx="8">
                  <c:v>10311.200000000001</c:v>
                </c:pt>
                <c:pt idx="9">
                  <c:v>10137.5</c:v>
                </c:pt>
                <c:pt idx="10">
                  <c:v>10014.799999999999</c:v>
                </c:pt>
                <c:pt idx="11">
                  <c:v>9965.6</c:v>
                </c:pt>
                <c:pt idx="12">
                  <c:v>9728.2000000000007</c:v>
                </c:pt>
                <c:pt idx="13">
                  <c:v>9658.1</c:v>
                </c:pt>
                <c:pt idx="14">
                  <c:v>9507</c:v>
                </c:pt>
                <c:pt idx="15">
                  <c:v>9481.7999999999993</c:v>
                </c:pt>
                <c:pt idx="16">
                  <c:v>9419.9</c:v>
                </c:pt>
                <c:pt idx="17">
                  <c:v>9317.9</c:v>
                </c:pt>
                <c:pt idx="18">
                  <c:v>9199</c:v>
                </c:pt>
                <c:pt idx="19">
                  <c:v>9128</c:v>
                </c:pt>
                <c:pt idx="20">
                  <c:v>9182.7999999999993</c:v>
                </c:pt>
                <c:pt idx="21">
                  <c:v>9171.7000000000007</c:v>
                </c:pt>
                <c:pt idx="22">
                  <c:v>9105.6</c:v>
                </c:pt>
                <c:pt idx="23">
                  <c:v>9141.7000000000007</c:v>
                </c:pt>
                <c:pt idx="24">
                  <c:v>8987.5</c:v>
                </c:pt>
                <c:pt idx="25">
                  <c:v>9003.5</c:v>
                </c:pt>
                <c:pt idx="26">
                  <c:v>9103.9</c:v>
                </c:pt>
                <c:pt idx="27">
                  <c:v>9144.5</c:v>
                </c:pt>
                <c:pt idx="28">
                  <c:v>9257</c:v>
                </c:pt>
                <c:pt idx="29">
                  <c:v>9332.7999999999993</c:v>
                </c:pt>
                <c:pt idx="30">
                  <c:v>9086.5</c:v>
                </c:pt>
                <c:pt idx="31">
                  <c:v>9155.6</c:v>
                </c:pt>
                <c:pt idx="32">
                  <c:v>9235.5</c:v>
                </c:pt>
                <c:pt idx="33">
                  <c:v>9221.2000000000007</c:v>
                </c:pt>
                <c:pt idx="34">
                  <c:v>9207.6</c:v>
                </c:pt>
                <c:pt idx="35">
                  <c:v>9306.9</c:v>
                </c:pt>
                <c:pt idx="36">
                  <c:v>9310.4</c:v>
                </c:pt>
                <c:pt idx="37">
                  <c:v>9346</c:v>
                </c:pt>
                <c:pt idx="38">
                  <c:v>9399.6</c:v>
                </c:pt>
              </c:numCache>
            </c:numRef>
          </c:val>
          <c:extLst>
            <c:ext xmlns:c16="http://schemas.microsoft.com/office/drawing/2014/chart" uri="{C3380CC4-5D6E-409C-BE32-E72D297353CC}">
              <c16:uniqueId val="{00000001-C548-4717-AABC-AA2865FFE22F}"/>
            </c:ext>
          </c:extLst>
        </c:ser>
        <c:dLbls>
          <c:showLegendKey val="0"/>
          <c:showVal val="0"/>
          <c:showCatName val="0"/>
          <c:showSerName val="0"/>
          <c:showPercent val="0"/>
          <c:showBubbleSize val="0"/>
        </c:dLbls>
        <c:gapWidth val="150"/>
        <c:overlap val="100"/>
        <c:axId val="2075564528"/>
        <c:axId val="2075566496"/>
      </c:barChart>
      <c:catAx>
        <c:axId val="2075564528"/>
        <c:scaling>
          <c:orientation val="minMax"/>
        </c:scaling>
        <c:delete val="0"/>
        <c:axPos val="b"/>
        <c:numFmt formatCode="General_)"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75566496"/>
        <c:crosses val="autoZero"/>
        <c:auto val="1"/>
        <c:lblAlgn val="ctr"/>
        <c:lblOffset val="100"/>
        <c:noMultiLvlLbl val="0"/>
      </c:catAx>
      <c:valAx>
        <c:axId val="207556649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000" b="1" i="0" u="none" strike="noStrike" baseline="0">
                    <a:effectLst/>
                  </a:rPr>
                  <a:t>'000 Head</a:t>
                </a:r>
                <a:endParaRPr lang="en-US" b="1"/>
              </a:p>
            </c:rich>
          </c:tx>
          <c:layout>
            <c:manualLayout>
              <c:xMode val="edge"/>
              <c:yMode val="edge"/>
              <c:x val="1.6095727292984405E-2"/>
              <c:y val="0.40228175287896611"/>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755645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chemeClr val="accent1"/>
            </a:solidFill>
            <a:ln>
              <a:noFill/>
            </a:ln>
            <a:effectLst/>
          </c:spPr>
          <c:invertIfNegative val="0"/>
          <c:dPt>
            <c:idx val="17"/>
            <c:invertIfNegative val="0"/>
            <c:bubble3D val="0"/>
            <c:spPr>
              <a:solidFill>
                <a:schemeClr val="accent1"/>
              </a:solidFill>
              <a:ln>
                <a:noFill/>
              </a:ln>
              <a:effectLst/>
            </c:spPr>
            <c:extLst>
              <c:ext xmlns:c16="http://schemas.microsoft.com/office/drawing/2014/chart" uri="{C3380CC4-5D6E-409C-BE32-E72D297353CC}">
                <c16:uniqueId val="{00000001-8DED-4969-B7D1-9484F49AF18D}"/>
              </c:ext>
            </c:extLst>
          </c:dPt>
          <c:dPt>
            <c:idx val="18"/>
            <c:invertIfNegative val="0"/>
            <c:bubble3D val="0"/>
            <c:spPr>
              <a:solidFill>
                <a:srgbClr val="FF0000"/>
              </a:solidFill>
              <a:ln>
                <a:noFill/>
              </a:ln>
              <a:effectLst/>
            </c:spPr>
            <c:extLst>
              <c:ext xmlns:c16="http://schemas.microsoft.com/office/drawing/2014/chart" uri="{C3380CC4-5D6E-409C-BE32-E72D297353CC}">
                <c16:uniqueId val="{00000003-8DED-4969-B7D1-9484F49AF18D}"/>
              </c:ext>
            </c:extLst>
          </c:dPt>
          <c:cat>
            <c:numRef>
              <c:f>Intl!$F$3:$F$21</c:f>
              <c:numCache>
                <c:formatCode>General</c:formatCod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numCache>
            </c:numRef>
          </c:cat>
          <c:val>
            <c:numRef>
              <c:f>Intl!$H$3:$H$21</c:f>
              <c:numCache>
                <c:formatCode>_(* #,##0_);_(* \(#,##0\);_(* "-"??_);_(@_)</c:formatCode>
                <c:ptCount val="19"/>
                <c:pt idx="0">
                  <c:v>2468.3996753800002</c:v>
                </c:pt>
                <c:pt idx="1">
                  <c:v>2269.2828673600002</c:v>
                </c:pt>
                <c:pt idx="2">
                  <c:v>2447.7041792599998</c:v>
                </c:pt>
                <c:pt idx="3">
                  <c:v>2518.2486330900001</c:v>
                </c:pt>
                <c:pt idx="4">
                  <c:v>460.31440153999995</c:v>
                </c:pt>
                <c:pt idx="5">
                  <c:v>697.15793882999992</c:v>
                </c:pt>
                <c:pt idx="6">
                  <c:v>1144.87500929</c:v>
                </c:pt>
                <c:pt idx="7">
                  <c:v>1433.9641593399999</c:v>
                </c:pt>
                <c:pt idx="8">
                  <c:v>1996.2992994200001</c:v>
                </c:pt>
                <c:pt idx="9">
                  <c:v>1934.7588533800001</c:v>
                </c:pt>
                <c:pt idx="10">
                  <c:v>2299.6071775300002</c:v>
                </c:pt>
                <c:pt idx="11">
                  <c:v>2785.0591225900002</c:v>
                </c:pt>
                <c:pt idx="12">
                  <c:v>2452.4987832600004</c:v>
                </c:pt>
                <c:pt idx="13">
                  <c:v>2588.3787072100004</c:v>
                </c:pt>
                <c:pt idx="14">
                  <c:v>2573.75411115</c:v>
                </c:pt>
                <c:pt idx="15">
                  <c:v>2267.22318154</c:v>
                </c:pt>
                <c:pt idx="16">
                  <c:v>2555.6980962100001</c:v>
                </c:pt>
                <c:pt idx="17">
                  <c:v>2861.5570633399998</c:v>
                </c:pt>
                <c:pt idx="18">
                  <c:v>2999.3546596672004</c:v>
                </c:pt>
              </c:numCache>
            </c:numRef>
          </c:val>
          <c:extLst>
            <c:ext xmlns:c16="http://schemas.microsoft.com/office/drawing/2014/chart" uri="{C3380CC4-5D6E-409C-BE32-E72D297353CC}">
              <c16:uniqueId val="{00000004-8DED-4969-B7D1-9484F49AF18D}"/>
            </c:ext>
          </c:extLst>
        </c:ser>
        <c:dLbls>
          <c:showLegendKey val="0"/>
          <c:showVal val="0"/>
          <c:showCatName val="0"/>
          <c:showSerName val="0"/>
          <c:showPercent val="0"/>
          <c:showBubbleSize val="0"/>
        </c:dLbls>
        <c:gapWidth val="219"/>
        <c:overlap val="-27"/>
        <c:axId val="554767392"/>
        <c:axId val="554767784"/>
      </c:barChart>
      <c:catAx>
        <c:axId val="5547673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54767784"/>
        <c:crosses val="autoZero"/>
        <c:auto val="1"/>
        <c:lblAlgn val="ctr"/>
        <c:lblOffset val="100"/>
        <c:noMultiLvlLbl val="0"/>
      </c:catAx>
      <c:valAx>
        <c:axId val="554767784"/>
        <c:scaling>
          <c:orientation val="minMax"/>
          <c:max val="3500"/>
          <c:min val="0"/>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5476739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userShapes r:id="rId5"/>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spPr>
            <a:ln w="28575" cap="rnd">
              <a:solidFill>
                <a:sysClr val="window" lastClr="FFFFFF">
                  <a:lumMod val="65000"/>
                  <a:alpha val="60000"/>
                </a:sysClr>
              </a:solidFill>
              <a:round/>
            </a:ln>
            <a:effectLst/>
          </c:spPr>
          <c:marker>
            <c:symbol val="none"/>
          </c:marker>
          <c:cat>
            <c:numRef>
              <c:f>Sheet1!$F$214:$F$790</c:f>
              <c:numCache>
                <c:formatCode>m/d/yyyy</c:formatCode>
                <c:ptCount val="577"/>
                <c:pt idx="0">
                  <c:v>42310</c:v>
                </c:pt>
                <c:pt idx="1">
                  <c:v>42311</c:v>
                </c:pt>
                <c:pt idx="2">
                  <c:v>42312</c:v>
                </c:pt>
                <c:pt idx="3">
                  <c:v>42313</c:v>
                </c:pt>
                <c:pt idx="4">
                  <c:v>42314</c:v>
                </c:pt>
                <c:pt idx="5">
                  <c:v>42317</c:v>
                </c:pt>
                <c:pt idx="6">
                  <c:v>42318</c:v>
                </c:pt>
                <c:pt idx="7">
                  <c:v>42319</c:v>
                </c:pt>
                <c:pt idx="8">
                  <c:v>42320</c:v>
                </c:pt>
                <c:pt idx="9">
                  <c:v>42321</c:v>
                </c:pt>
                <c:pt idx="10">
                  <c:v>42324</c:v>
                </c:pt>
                <c:pt idx="11">
                  <c:v>42325</c:v>
                </c:pt>
                <c:pt idx="12">
                  <c:v>42326</c:v>
                </c:pt>
                <c:pt idx="13">
                  <c:v>42327</c:v>
                </c:pt>
                <c:pt idx="14">
                  <c:v>42328</c:v>
                </c:pt>
                <c:pt idx="15">
                  <c:v>42331</c:v>
                </c:pt>
                <c:pt idx="16">
                  <c:v>42332</c:v>
                </c:pt>
                <c:pt idx="17">
                  <c:v>42333</c:v>
                </c:pt>
                <c:pt idx="18">
                  <c:v>42335</c:v>
                </c:pt>
                <c:pt idx="19">
                  <c:v>42338</c:v>
                </c:pt>
                <c:pt idx="20">
                  <c:v>42339</c:v>
                </c:pt>
                <c:pt idx="21">
                  <c:v>42340</c:v>
                </c:pt>
                <c:pt idx="22">
                  <c:v>42341</c:v>
                </c:pt>
                <c:pt idx="23">
                  <c:v>42342</c:v>
                </c:pt>
                <c:pt idx="24">
                  <c:v>42345</c:v>
                </c:pt>
                <c:pt idx="25">
                  <c:v>42346</c:v>
                </c:pt>
                <c:pt idx="26">
                  <c:v>42347</c:v>
                </c:pt>
                <c:pt idx="27">
                  <c:v>42348</c:v>
                </c:pt>
                <c:pt idx="28">
                  <c:v>42349</c:v>
                </c:pt>
                <c:pt idx="29">
                  <c:v>42352</c:v>
                </c:pt>
                <c:pt idx="30">
                  <c:v>42353</c:v>
                </c:pt>
                <c:pt idx="31">
                  <c:v>42354</c:v>
                </c:pt>
                <c:pt idx="32">
                  <c:v>42355</c:v>
                </c:pt>
                <c:pt idx="33">
                  <c:v>42356</c:v>
                </c:pt>
                <c:pt idx="34">
                  <c:v>42359</c:v>
                </c:pt>
                <c:pt idx="35">
                  <c:v>42360</c:v>
                </c:pt>
                <c:pt idx="36">
                  <c:v>42361</c:v>
                </c:pt>
                <c:pt idx="37">
                  <c:v>42362</c:v>
                </c:pt>
                <c:pt idx="38">
                  <c:v>42366</c:v>
                </c:pt>
                <c:pt idx="39">
                  <c:v>42367</c:v>
                </c:pt>
                <c:pt idx="40">
                  <c:v>42368</c:v>
                </c:pt>
                <c:pt idx="41">
                  <c:v>42369</c:v>
                </c:pt>
                <c:pt idx="42">
                  <c:v>42373</c:v>
                </c:pt>
                <c:pt idx="43">
                  <c:v>42374</c:v>
                </c:pt>
                <c:pt idx="44">
                  <c:v>42375</c:v>
                </c:pt>
                <c:pt idx="45">
                  <c:v>42376</c:v>
                </c:pt>
                <c:pt idx="46">
                  <c:v>42377</c:v>
                </c:pt>
                <c:pt idx="47">
                  <c:v>42380</c:v>
                </c:pt>
                <c:pt idx="48">
                  <c:v>42381</c:v>
                </c:pt>
                <c:pt idx="49">
                  <c:v>42382</c:v>
                </c:pt>
                <c:pt idx="50">
                  <c:v>42383</c:v>
                </c:pt>
                <c:pt idx="51">
                  <c:v>42384</c:v>
                </c:pt>
                <c:pt idx="52">
                  <c:v>42388</c:v>
                </c:pt>
                <c:pt idx="53">
                  <c:v>42389</c:v>
                </c:pt>
                <c:pt idx="54">
                  <c:v>42390</c:v>
                </c:pt>
                <c:pt idx="55">
                  <c:v>42391</c:v>
                </c:pt>
                <c:pt idx="56">
                  <c:v>42394</c:v>
                </c:pt>
                <c:pt idx="57">
                  <c:v>42395</c:v>
                </c:pt>
                <c:pt idx="58">
                  <c:v>42396</c:v>
                </c:pt>
                <c:pt idx="59">
                  <c:v>42397</c:v>
                </c:pt>
                <c:pt idx="60">
                  <c:v>42398</c:v>
                </c:pt>
                <c:pt idx="61">
                  <c:v>42401</c:v>
                </c:pt>
                <c:pt idx="62">
                  <c:v>42402</c:v>
                </c:pt>
                <c:pt idx="63">
                  <c:v>42403</c:v>
                </c:pt>
                <c:pt idx="64">
                  <c:v>42404</c:v>
                </c:pt>
                <c:pt idx="65">
                  <c:v>42405</c:v>
                </c:pt>
                <c:pt idx="66">
                  <c:v>42408</c:v>
                </c:pt>
                <c:pt idx="67">
                  <c:v>42409</c:v>
                </c:pt>
                <c:pt idx="68">
                  <c:v>42410</c:v>
                </c:pt>
                <c:pt idx="69">
                  <c:v>42411</c:v>
                </c:pt>
                <c:pt idx="70">
                  <c:v>42412</c:v>
                </c:pt>
                <c:pt idx="71">
                  <c:v>42416</c:v>
                </c:pt>
                <c:pt idx="72">
                  <c:v>42417</c:v>
                </c:pt>
                <c:pt idx="73">
                  <c:v>42418</c:v>
                </c:pt>
                <c:pt idx="74">
                  <c:v>42419</c:v>
                </c:pt>
                <c:pt idx="75">
                  <c:v>42422</c:v>
                </c:pt>
                <c:pt idx="76">
                  <c:v>42423</c:v>
                </c:pt>
                <c:pt idx="77">
                  <c:v>42424</c:v>
                </c:pt>
                <c:pt idx="78">
                  <c:v>42425</c:v>
                </c:pt>
                <c:pt idx="79">
                  <c:v>42426</c:v>
                </c:pt>
                <c:pt idx="80">
                  <c:v>42429</c:v>
                </c:pt>
                <c:pt idx="81">
                  <c:v>42430</c:v>
                </c:pt>
                <c:pt idx="82">
                  <c:v>42431</c:v>
                </c:pt>
                <c:pt idx="83">
                  <c:v>42432</c:v>
                </c:pt>
                <c:pt idx="84">
                  <c:v>42433</c:v>
                </c:pt>
                <c:pt idx="85">
                  <c:v>42436</c:v>
                </c:pt>
                <c:pt idx="86">
                  <c:v>42437</c:v>
                </c:pt>
                <c:pt idx="87">
                  <c:v>42438</c:v>
                </c:pt>
                <c:pt idx="88">
                  <c:v>42439</c:v>
                </c:pt>
                <c:pt idx="89">
                  <c:v>42440</c:v>
                </c:pt>
                <c:pt idx="90">
                  <c:v>42443</c:v>
                </c:pt>
                <c:pt idx="91">
                  <c:v>42444</c:v>
                </c:pt>
                <c:pt idx="92">
                  <c:v>42445</c:v>
                </c:pt>
                <c:pt idx="93">
                  <c:v>42446</c:v>
                </c:pt>
                <c:pt idx="94">
                  <c:v>42447</c:v>
                </c:pt>
                <c:pt idx="95">
                  <c:v>42450</c:v>
                </c:pt>
                <c:pt idx="96">
                  <c:v>42451</c:v>
                </c:pt>
                <c:pt idx="97">
                  <c:v>42452</c:v>
                </c:pt>
                <c:pt idx="98">
                  <c:v>42453</c:v>
                </c:pt>
                <c:pt idx="99">
                  <c:v>42457</c:v>
                </c:pt>
                <c:pt idx="100">
                  <c:v>42458</c:v>
                </c:pt>
                <c:pt idx="101">
                  <c:v>42459</c:v>
                </c:pt>
                <c:pt idx="102">
                  <c:v>42460</c:v>
                </c:pt>
                <c:pt idx="103">
                  <c:v>42461</c:v>
                </c:pt>
                <c:pt idx="104">
                  <c:v>42464</c:v>
                </c:pt>
                <c:pt idx="105">
                  <c:v>42465</c:v>
                </c:pt>
                <c:pt idx="106">
                  <c:v>42466</c:v>
                </c:pt>
                <c:pt idx="107">
                  <c:v>42467</c:v>
                </c:pt>
                <c:pt idx="108">
                  <c:v>42468</c:v>
                </c:pt>
                <c:pt idx="109">
                  <c:v>42471</c:v>
                </c:pt>
                <c:pt idx="110">
                  <c:v>42472</c:v>
                </c:pt>
                <c:pt idx="111">
                  <c:v>42473</c:v>
                </c:pt>
                <c:pt idx="112">
                  <c:v>42474</c:v>
                </c:pt>
                <c:pt idx="113">
                  <c:v>42475</c:v>
                </c:pt>
                <c:pt idx="114">
                  <c:v>42478</c:v>
                </c:pt>
                <c:pt idx="115">
                  <c:v>42479</c:v>
                </c:pt>
                <c:pt idx="116">
                  <c:v>42480</c:v>
                </c:pt>
                <c:pt idx="117">
                  <c:v>42481</c:v>
                </c:pt>
                <c:pt idx="118">
                  <c:v>42482</c:v>
                </c:pt>
                <c:pt idx="119">
                  <c:v>42485</c:v>
                </c:pt>
                <c:pt idx="120">
                  <c:v>42486</c:v>
                </c:pt>
                <c:pt idx="121">
                  <c:v>42487</c:v>
                </c:pt>
                <c:pt idx="122">
                  <c:v>42488</c:v>
                </c:pt>
                <c:pt idx="123">
                  <c:v>42489</c:v>
                </c:pt>
                <c:pt idx="124">
                  <c:v>42492</c:v>
                </c:pt>
                <c:pt idx="125">
                  <c:v>42493</c:v>
                </c:pt>
                <c:pt idx="126">
                  <c:v>42494</c:v>
                </c:pt>
                <c:pt idx="127">
                  <c:v>42495</c:v>
                </c:pt>
                <c:pt idx="128">
                  <c:v>42496</c:v>
                </c:pt>
                <c:pt idx="129">
                  <c:v>42499</c:v>
                </c:pt>
                <c:pt idx="130">
                  <c:v>42500</c:v>
                </c:pt>
                <c:pt idx="131">
                  <c:v>42501</c:v>
                </c:pt>
                <c:pt idx="132">
                  <c:v>42502</c:v>
                </c:pt>
                <c:pt idx="133">
                  <c:v>42503</c:v>
                </c:pt>
                <c:pt idx="134">
                  <c:v>42506</c:v>
                </c:pt>
                <c:pt idx="135">
                  <c:v>42507</c:v>
                </c:pt>
                <c:pt idx="136">
                  <c:v>42508</c:v>
                </c:pt>
                <c:pt idx="137">
                  <c:v>42509</c:v>
                </c:pt>
                <c:pt idx="138">
                  <c:v>42510</c:v>
                </c:pt>
                <c:pt idx="139">
                  <c:v>42513</c:v>
                </c:pt>
                <c:pt idx="140">
                  <c:v>42514</c:v>
                </c:pt>
                <c:pt idx="141">
                  <c:v>42515</c:v>
                </c:pt>
                <c:pt idx="142">
                  <c:v>42516</c:v>
                </c:pt>
                <c:pt idx="143">
                  <c:v>42517</c:v>
                </c:pt>
                <c:pt idx="144">
                  <c:v>42521</c:v>
                </c:pt>
                <c:pt idx="145">
                  <c:v>42522</c:v>
                </c:pt>
                <c:pt idx="146">
                  <c:v>42523</c:v>
                </c:pt>
                <c:pt idx="147">
                  <c:v>42524</c:v>
                </c:pt>
                <c:pt idx="148">
                  <c:v>42527</c:v>
                </c:pt>
                <c:pt idx="149">
                  <c:v>42528</c:v>
                </c:pt>
                <c:pt idx="150">
                  <c:v>42529</c:v>
                </c:pt>
                <c:pt idx="151">
                  <c:v>42530</c:v>
                </c:pt>
                <c:pt idx="152">
                  <c:v>42531</c:v>
                </c:pt>
                <c:pt idx="153">
                  <c:v>42534</c:v>
                </c:pt>
                <c:pt idx="154">
                  <c:v>42535</c:v>
                </c:pt>
                <c:pt idx="155">
                  <c:v>42536</c:v>
                </c:pt>
                <c:pt idx="156">
                  <c:v>42537</c:v>
                </c:pt>
                <c:pt idx="157">
                  <c:v>42538</c:v>
                </c:pt>
                <c:pt idx="158">
                  <c:v>42541</c:v>
                </c:pt>
                <c:pt idx="159">
                  <c:v>42542</c:v>
                </c:pt>
                <c:pt idx="160">
                  <c:v>42543</c:v>
                </c:pt>
                <c:pt idx="161">
                  <c:v>42544</c:v>
                </c:pt>
                <c:pt idx="162">
                  <c:v>42545</c:v>
                </c:pt>
                <c:pt idx="163">
                  <c:v>42548</c:v>
                </c:pt>
                <c:pt idx="164">
                  <c:v>42549</c:v>
                </c:pt>
                <c:pt idx="165">
                  <c:v>42550</c:v>
                </c:pt>
                <c:pt idx="166">
                  <c:v>42551</c:v>
                </c:pt>
                <c:pt idx="167">
                  <c:v>42552</c:v>
                </c:pt>
                <c:pt idx="168">
                  <c:v>42556</c:v>
                </c:pt>
                <c:pt idx="169">
                  <c:v>42557</c:v>
                </c:pt>
                <c:pt idx="170">
                  <c:v>42558</c:v>
                </c:pt>
                <c:pt idx="171">
                  <c:v>42559</c:v>
                </c:pt>
                <c:pt idx="172">
                  <c:v>42562</c:v>
                </c:pt>
                <c:pt idx="173">
                  <c:v>42563</c:v>
                </c:pt>
                <c:pt idx="174">
                  <c:v>42564</c:v>
                </c:pt>
                <c:pt idx="175">
                  <c:v>42565</c:v>
                </c:pt>
                <c:pt idx="176">
                  <c:v>42566</c:v>
                </c:pt>
                <c:pt idx="177">
                  <c:v>42569</c:v>
                </c:pt>
                <c:pt idx="178">
                  <c:v>42570</c:v>
                </c:pt>
                <c:pt idx="179">
                  <c:v>42571</c:v>
                </c:pt>
                <c:pt idx="180">
                  <c:v>42572</c:v>
                </c:pt>
                <c:pt idx="181">
                  <c:v>42573</c:v>
                </c:pt>
                <c:pt idx="182">
                  <c:v>42576</c:v>
                </c:pt>
                <c:pt idx="183">
                  <c:v>42577</c:v>
                </c:pt>
                <c:pt idx="184">
                  <c:v>42578</c:v>
                </c:pt>
                <c:pt idx="185">
                  <c:v>42579</c:v>
                </c:pt>
                <c:pt idx="186">
                  <c:v>42580</c:v>
                </c:pt>
                <c:pt idx="187">
                  <c:v>42583</c:v>
                </c:pt>
                <c:pt idx="188">
                  <c:v>42584</c:v>
                </c:pt>
                <c:pt idx="189">
                  <c:v>42585</c:v>
                </c:pt>
                <c:pt idx="190">
                  <c:v>42586</c:v>
                </c:pt>
                <c:pt idx="191">
                  <c:v>42587</c:v>
                </c:pt>
                <c:pt idx="192">
                  <c:v>42590</c:v>
                </c:pt>
                <c:pt idx="193">
                  <c:v>42591</c:v>
                </c:pt>
                <c:pt idx="194">
                  <c:v>42592</c:v>
                </c:pt>
                <c:pt idx="195">
                  <c:v>42593</c:v>
                </c:pt>
                <c:pt idx="196">
                  <c:v>42594</c:v>
                </c:pt>
                <c:pt idx="197">
                  <c:v>42597</c:v>
                </c:pt>
                <c:pt idx="198">
                  <c:v>42598</c:v>
                </c:pt>
                <c:pt idx="199">
                  <c:v>42599</c:v>
                </c:pt>
                <c:pt idx="200">
                  <c:v>42600</c:v>
                </c:pt>
                <c:pt idx="201">
                  <c:v>42601</c:v>
                </c:pt>
                <c:pt idx="202">
                  <c:v>42604</c:v>
                </c:pt>
                <c:pt idx="203">
                  <c:v>42605</c:v>
                </c:pt>
                <c:pt idx="204">
                  <c:v>42606</c:v>
                </c:pt>
                <c:pt idx="205">
                  <c:v>42607</c:v>
                </c:pt>
                <c:pt idx="206">
                  <c:v>42608</c:v>
                </c:pt>
                <c:pt idx="207">
                  <c:v>42611</c:v>
                </c:pt>
                <c:pt idx="208">
                  <c:v>42612</c:v>
                </c:pt>
                <c:pt idx="209">
                  <c:v>42613</c:v>
                </c:pt>
                <c:pt idx="210">
                  <c:v>42614</c:v>
                </c:pt>
                <c:pt idx="211">
                  <c:v>42615</c:v>
                </c:pt>
                <c:pt idx="212">
                  <c:v>42619</c:v>
                </c:pt>
                <c:pt idx="213">
                  <c:v>42620</c:v>
                </c:pt>
                <c:pt idx="214">
                  <c:v>42621</c:v>
                </c:pt>
                <c:pt idx="215">
                  <c:v>42622</c:v>
                </c:pt>
                <c:pt idx="216">
                  <c:v>42625</c:v>
                </c:pt>
                <c:pt idx="217">
                  <c:v>42626</c:v>
                </c:pt>
                <c:pt idx="218">
                  <c:v>42627</c:v>
                </c:pt>
                <c:pt idx="219">
                  <c:v>42628</c:v>
                </c:pt>
                <c:pt idx="220">
                  <c:v>42629</c:v>
                </c:pt>
                <c:pt idx="221">
                  <c:v>42632</c:v>
                </c:pt>
                <c:pt idx="222">
                  <c:v>42633</c:v>
                </c:pt>
                <c:pt idx="223">
                  <c:v>42634</c:v>
                </c:pt>
                <c:pt idx="224">
                  <c:v>42635</c:v>
                </c:pt>
                <c:pt idx="225">
                  <c:v>42636</c:v>
                </c:pt>
                <c:pt idx="226">
                  <c:v>42639</c:v>
                </c:pt>
                <c:pt idx="227">
                  <c:v>42640</c:v>
                </c:pt>
                <c:pt idx="228">
                  <c:v>42641</c:v>
                </c:pt>
                <c:pt idx="229">
                  <c:v>42642</c:v>
                </c:pt>
                <c:pt idx="230">
                  <c:v>42643</c:v>
                </c:pt>
                <c:pt idx="231">
                  <c:v>42646</c:v>
                </c:pt>
                <c:pt idx="232">
                  <c:v>42647</c:v>
                </c:pt>
                <c:pt idx="233">
                  <c:v>42648</c:v>
                </c:pt>
                <c:pt idx="234">
                  <c:v>42649</c:v>
                </c:pt>
                <c:pt idx="235">
                  <c:v>42650</c:v>
                </c:pt>
                <c:pt idx="236">
                  <c:v>42653</c:v>
                </c:pt>
                <c:pt idx="237">
                  <c:v>42654</c:v>
                </c:pt>
                <c:pt idx="238">
                  <c:v>42655</c:v>
                </c:pt>
                <c:pt idx="239">
                  <c:v>42656</c:v>
                </c:pt>
                <c:pt idx="240">
                  <c:v>42657</c:v>
                </c:pt>
                <c:pt idx="241">
                  <c:v>42660</c:v>
                </c:pt>
                <c:pt idx="242">
                  <c:v>42661</c:v>
                </c:pt>
                <c:pt idx="243">
                  <c:v>42662</c:v>
                </c:pt>
                <c:pt idx="244">
                  <c:v>42663</c:v>
                </c:pt>
                <c:pt idx="245">
                  <c:v>42664</c:v>
                </c:pt>
                <c:pt idx="246">
                  <c:v>42667</c:v>
                </c:pt>
                <c:pt idx="247">
                  <c:v>42668</c:v>
                </c:pt>
                <c:pt idx="248">
                  <c:v>42669</c:v>
                </c:pt>
                <c:pt idx="249">
                  <c:v>42670</c:v>
                </c:pt>
                <c:pt idx="250">
                  <c:v>42671</c:v>
                </c:pt>
                <c:pt idx="251">
                  <c:v>42674</c:v>
                </c:pt>
                <c:pt idx="252">
                  <c:v>42675</c:v>
                </c:pt>
                <c:pt idx="253">
                  <c:v>42676</c:v>
                </c:pt>
                <c:pt idx="254">
                  <c:v>42677</c:v>
                </c:pt>
                <c:pt idx="255">
                  <c:v>42678</c:v>
                </c:pt>
                <c:pt idx="256">
                  <c:v>42681</c:v>
                </c:pt>
                <c:pt idx="257">
                  <c:v>42682</c:v>
                </c:pt>
                <c:pt idx="258">
                  <c:v>42683</c:v>
                </c:pt>
                <c:pt idx="259">
                  <c:v>42684</c:v>
                </c:pt>
                <c:pt idx="260">
                  <c:v>42685</c:v>
                </c:pt>
                <c:pt idx="261">
                  <c:v>42688</c:v>
                </c:pt>
                <c:pt idx="262">
                  <c:v>42689</c:v>
                </c:pt>
                <c:pt idx="263">
                  <c:v>42690</c:v>
                </c:pt>
                <c:pt idx="264">
                  <c:v>42691</c:v>
                </c:pt>
                <c:pt idx="265">
                  <c:v>42692</c:v>
                </c:pt>
                <c:pt idx="266">
                  <c:v>42695</c:v>
                </c:pt>
                <c:pt idx="267">
                  <c:v>42696</c:v>
                </c:pt>
                <c:pt idx="268">
                  <c:v>42697</c:v>
                </c:pt>
                <c:pt idx="269">
                  <c:v>42699</c:v>
                </c:pt>
                <c:pt idx="270">
                  <c:v>42702</c:v>
                </c:pt>
                <c:pt idx="271">
                  <c:v>42703</c:v>
                </c:pt>
                <c:pt idx="272">
                  <c:v>42704</c:v>
                </c:pt>
                <c:pt idx="273">
                  <c:v>42705</c:v>
                </c:pt>
                <c:pt idx="274">
                  <c:v>42706</c:v>
                </c:pt>
                <c:pt idx="275">
                  <c:v>42709</c:v>
                </c:pt>
                <c:pt idx="276">
                  <c:v>42710</c:v>
                </c:pt>
                <c:pt idx="277">
                  <c:v>42711</c:v>
                </c:pt>
                <c:pt idx="278">
                  <c:v>42712</c:v>
                </c:pt>
                <c:pt idx="279">
                  <c:v>42713</c:v>
                </c:pt>
                <c:pt idx="280">
                  <c:v>42716</c:v>
                </c:pt>
                <c:pt idx="281">
                  <c:v>42717</c:v>
                </c:pt>
                <c:pt idx="282">
                  <c:v>42718</c:v>
                </c:pt>
                <c:pt idx="283">
                  <c:v>42719</c:v>
                </c:pt>
                <c:pt idx="284">
                  <c:v>42720</c:v>
                </c:pt>
                <c:pt idx="285">
                  <c:v>42723</c:v>
                </c:pt>
                <c:pt idx="286">
                  <c:v>42724</c:v>
                </c:pt>
                <c:pt idx="287">
                  <c:v>42725</c:v>
                </c:pt>
                <c:pt idx="288">
                  <c:v>42726</c:v>
                </c:pt>
                <c:pt idx="289">
                  <c:v>42727</c:v>
                </c:pt>
                <c:pt idx="290">
                  <c:v>42731</c:v>
                </c:pt>
                <c:pt idx="291">
                  <c:v>42732</c:v>
                </c:pt>
                <c:pt idx="292">
                  <c:v>42733</c:v>
                </c:pt>
                <c:pt idx="293">
                  <c:v>42734</c:v>
                </c:pt>
                <c:pt idx="294">
                  <c:v>42738</c:v>
                </c:pt>
                <c:pt idx="295">
                  <c:v>42739</c:v>
                </c:pt>
                <c:pt idx="296">
                  <c:v>42740</c:v>
                </c:pt>
                <c:pt idx="297">
                  <c:v>42741</c:v>
                </c:pt>
                <c:pt idx="298">
                  <c:v>42744</c:v>
                </c:pt>
                <c:pt idx="299">
                  <c:v>42745</c:v>
                </c:pt>
                <c:pt idx="300">
                  <c:v>42746</c:v>
                </c:pt>
                <c:pt idx="301">
                  <c:v>42747</c:v>
                </c:pt>
                <c:pt idx="302">
                  <c:v>42748</c:v>
                </c:pt>
                <c:pt idx="303">
                  <c:v>42752</c:v>
                </c:pt>
                <c:pt idx="304">
                  <c:v>42753</c:v>
                </c:pt>
                <c:pt idx="305">
                  <c:v>42754</c:v>
                </c:pt>
                <c:pt idx="306">
                  <c:v>42755</c:v>
                </c:pt>
                <c:pt idx="307">
                  <c:v>42758</c:v>
                </c:pt>
                <c:pt idx="308">
                  <c:v>42759</c:v>
                </c:pt>
                <c:pt idx="309">
                  <c:v>42760</c:v>
                </c:pt>
                <c:pt idx="310">
                  <c:v>42761</c:v>
                </c:pt>
                <c:pt idx="311">
                  <c:v>42762</c:v>
                </c:pt>
                <c:pt idx="312">
                  <c:v>42765</c:v>
                </c:pt>
                <c:pt idx="313">
                  <c:v>42766</c:v>
                </c:pt>
                <c:pt idx="314">
                  <c:v>42767</c:v>
                </c:pt>
                <c:pt idx="315">
                  <c:v>42768</c:v>
                </c:pt>
                <c:pt idx="316">
                  <c:v>42769</c:v>
                </c:pt>
                <c:pt idx="317">
                  <c:v>42772</c:v>
                </c:pt>
                <c:pt idx="318">
                  <c:v>42773</c:v>
                </c:pt>
                <c:pt idx="319">
                  <c:v>42774</c:v>
                </c:pt>
                <c:pt idx="320">
                  <c:v>42775</c:v>
                </c:pt>
                <c:pt idx="321">
                  <c:v>42776</c:v>
                </c:pt>
                <c:pt idx="322">
                  <c:v>42779</c:v>
                </c:pt>
                <c:pt idx="323">
                  <c:v>42780</c:v>
                </c:pt>
                <c:pt idx="324">
                  <c:v>42781</c:v>
                </c:pt>
                <c:pt idx="325">
                  <c:v>42782</c:v>
                </c:pt>
                <c:pt idx="326">
                  <c:v>42783</c:v>
                </c:pt>
                <c:pt idx="327">
                  <c:v>42787</c:v>
                </c:pt>
                <c:pt idx="328">
                  <c:v>42788</c:v>
                </c:pt>
                <c:pt idx="329">
                  <c:v>42789</c:v>
                </c:pt>
                <c:pt idx="330">
                  <c:v>42790</c:v>
                </c:pt>
                <c:pt idx="331">
                  <c:v>42793</c:v>
                </c:pt>
                <c:pt idx="332">
                  <c:v>42794</c:v>
                </c:pt>
                <c:pt idx="333">
                  <c:v>42795</c:v>
                </c:pt>
                <c:pt idx="334">
                  <c:v>42796</c:v>
                </c:pt>
                <c:pt idx="335">
                  <c:v>42797</c:v>
                </c:pt>
                <c:pt idx="336">
                  <c:v>42800</c:v>
                </c:pt>
                <c:pt idx="337">
                  <c:v>42801</c:v>
                </c:pt>
                <c:pt idx="338">
                  <c:v>42802</c:v>
                </c:pt>
                <c:pt idx="339">
                  <c:v>42803</c:v>
                </c:pt>
                <c:pt idx="340">
                  <c:v>42804</c:v>
                </c:pt>
                <c:pt idx="341">
                  <c:v>42807</c:v>
                </c:pt>
                <c:pt idx="342">
                  <c:v>42808</c:v>
                </c:pt>
                <c:pt idx="343">
                  <c:v>42809</c:v>
                </c:pt>
                <c:pt idx="344">
                  <c:v>42810</c:v>
                </c:pt>
                <c:pt idx="345">
                  <c:v>42811</c:v>
                </c:pt>
                <c:pt idx="346">
                  <c:v>42814</c:v>
                </c:pt>
                <c:pt idx="347">
                  <c:v>42815</c:v>
                </c:pt>
                <c:pt idx="348">
                  <c:v>42816</c:v>
                </c:pt>
                <c:pt idx="349">
                  <c:v>42817</c:v>
                </c:pt>
                <c:pt idx="350">
                  <c:v>42818</c:v>
                </c:pt>
                <c:pt idx="351">
                  <c:v>42821</c:v>
                </c:pt>
                <c:pt idx="352">
                  <c:v>42822</c:v>
                </c:pt>
                <c:pt idx="353">
                  <c:v>42823</c:v>
                </c:pt>
                <c:pt idx="354">
                  <c:v>42824</c:v>
                </c:pt>
                <c:pt idx="355">
                  <c:v>42825</c:v>
                </c:pt>
                <c:pt idx="356">
                  <c:v>42828</c:v>
                </c:pt>
                <c:pt idx="357">
                  <c:v>42829</c:v>
                </c:pt>
                <c:pt idx="358">
                  <c:v>42830</c:v>
                </c:pt>
                <c:pt idx="359">
                  <c:v>42831</c:v>
                </c:pt>
                <c:pt idx="360">
                  <c:v>42832</c:v>
                </c:pt>
                <c:pt idx="361">
                  <c:v>42835</c:v>
                </c:pt>
                <c:pt idx="362">
                  <c:v>42836</c:v>
                </c:pt>
                <c:pt idx="363">
                  <c:v>42837</c:v>
                </c:pt>
                <c:pt idx="364">
                  <c:v>42838</c:v>
                </c:pt>
                <c:pt idx="365">
                  <c:v>42842</c:v>
                </c:pt>
                <c:pt idx="366">
                  <c:v>42843</c:v>
                </c:pt>
                <c:pt idx="367">
                  <c:v>42844</c:v>
                </c:pt>
                <c:pt idx="368">
                  <c:v>42845</c:v>
                </c:pt>
                <c:pt idx="369">
                  <c:v>42846</c:v>
                </c:pt>
                <c:pt idx="370">
                  <c:v>42849</c:v>
                </c:pt>
                <c:pt idx="371">
                  <c:v>42850</c:v>
                </c:pt>
                <c:pt idx="372">
                  <c:v>42851</c:v>
                </c:pt>
                <c:pt idx="373">
                  <c:v>42852</c:v>
                </c:pt>
                <c:pt idx="374">
                  <c:v>42853</c:v>
                </c:pt>
                <c:pt idx="375">
                  <c:v>42856</c:v>
                </c:pt>
                <c:pt idx="376">
                  <c:v>42857</c:v>
                </c:pt>
                <c:pt idx="377">
                  <c:v>42858</c:v>
                </c:pt>
                <c:pt idx="378">
                  <c:v>42859</c:v>
                </c:pt>
                <c:pt idx="379">
                  <c:v>42860</c:v>
                </c:pt>
                <c:pt idx="380">
                  <c:v>42863</c:v>
                </c:pt>
                <c:pt idx="381">
                  <c:v>42864</c:v>
                </c:pt>
                <c:pt idx="382">
                  <c:v>42865</c:v>
                </c:pt>
                <c:pt idx="383">
                  <c:v>42866</c:v>
                </c:pt>
                <c:pt idx="384">
                  <c:v>42867</c:v>
                </c:pt>
                <c:pt idx="385">
                  <c:v>42870</c:v>
                </c:pt>
                <c:pt idx="386">
                  <c:v>42871</c:v>
                </c:pt>
                <c:pt idx="387">
                  <c:v>42872</c:v>
                </c:pt>
                <c:pt idx="388">
                  <c:v>42873</c:v>
                </c:pt>
                <c:pt idx="389">
                  <c:v>42874</c:v>
                </c:pt>
                <c:pt idx="390">
                  <c:v>42877</c:v>
                </c:pt>
                <c:pt idx="391">
                  <c:v>42878</c:v>
                </c:pt>
                <c:pt idx="392">
                  <c:v>42879</c:v>
                </c:pt>
                <c:pt idx="393">
                  <c:v>42880</c:v>
                </c:pt>
                <c:pt idx="394">
                  <c:v>42881</c:v>
                </c:pt>
                <c:pt idx="395">
                  <c:v>42885</c:v>
                </c:pt>
                <c:pt idx="396">
                  <c:v>42886</c:v>
                </c:pt>
                <c:pt idx="397">
                  <c:v>42887</c:v>
                </c:pt>
                <c:pt idx="398">
                  <c:v>42888</c:v>
                </c:pt>
                <c:pt idx="399">
                  <c:v>42891</c:v>
                </c:pt>
                <c:pt idx="400">
                  <c:v>42892</c:v>
                </c:pt>
                <c:pt idx="401">
                  <c:v>42893</c:v>
                </c:pt>
                <c:pt idx="402">
                  <c:v>42894</c:v>
                </c:pt>
                <c:pt idx="403">
                  <c:v>42895</c:v>
                </c:pt>
                <c:pt idx="404">
                  <c:v>42898</c:v>
                </c:pt>
                <c:pt idx="405">
                  <c:v>42899</c:v>
                </c:pt>
                <c:pt idx="406">
                  <c:v>42900</c:v>
                </c:pt>
                <c:pt idx="407">
                  <c:v>42901</c:v>
                </c:pt>
                <c:pt idx="408">
                  <c:v>42902</c:v>
                </c:pt>
                <c:pt idx="409">
                  <c:v>42905</c:v>
                </c:pt>
                <c:pt idx="410">
                  <c:v>42906</c:v>
                </c:pt>
                <c:pt idx="411">
                  <c:v>42907</c:v>
                </c:pt>
                <c:pt idx="412">
                  <c:v>42908</c:v>
                </c:pt>
                <c:pt idx="413">
                  <c:v>42909</c:v>
                </c:pt>
                <c:pt idx="414">
                  <c:v>42912</c:v>
                </c:pt>
                <c:pt idx="415">
                  <c:v>42913</c:v>
                </c:pt>
                <c:pt idx="416">
                  <c:v>42914</c:v>
                </c:pt>
                <c:pt idx="417">
                  <c:v>42915</c:v>
                </c:pt>
                <c:pt idx="418">
                  <c:v>42916</c:v>
                </c:pt>
                <c:pt idx="419">
                  <c:v>42919</c:v>
                </c:pt>
                <c:pt idx="420">
                  <c:v>42921</c:v>
                </c:pt>
                <c:pt idx="421">
                  <c:v>42922</c:v>
                </c:pt>
                <c:pt idx="422">
                  <c:v>42923</c:v>
                </c:pt>
                <c:pt idx="423">
                  <c:v>42926</c:v>
                </c:pt>
                <c:pt idx="424">
                  <c:v>42927</c:v>
                </c:pt>
                <c:pt idx="425">
                  <c:v>42928</c:v>
                </c:pt>
                <c:pt idx="426">
                  <c:v>42929</c:v>
                </c:pt>
                <c:pt idx="427">
                  <c:v>42930</c:v>
                </c:pt>
                <c:pt idx="428">
                  <c:v>42933</c:v>
                </c:pt>
                <c:pt idx="429">
                  <c:v>42934</c:v>
                </c:pt>
                <c:pt idx="430">
                  <c:v>42935</c:v>
                </c:pt>
                <c:pt idx="431">
                  <c:v>42936</c:v>
                </c:pt>
                <c:pt idx="432">
                  <c:v>42937</c:v>
                </c:pt>
                <c:pt idx="433">
                  <c:v>42940</c:v>
                </c:pt>
                <c:pt idx="434">
                  <c:v>42941</c:v>
                </c:pt>
                <c:pt idx="435">
                  <c:v>42942</c:v>
                </c:pt>
                <c:pt idx="436">
                  <c:v>42943</c:v>
                </c:pt>
                <c:pt idx="437">
                  <c:v>42944</c:v>
                </c:pt>
                <c:pt idx="438">
                  <c:v>42947</c:v>
                </c:pt>
                <c:pt idx="439">
                  <c:v>42948</c:v>
                </c:pt>
                <c:pt idx="440">
                  <c:v>42949</c:v>
                </c:pt>
                <c:pt idx="441">
                  <c:v>42950</c:v>
                </c:pt>
                <c:pt idx="442">
                  <c:v>42951</c:v>
                </c:pt>
                <c:pt idx="443">
                  <c:v>42954</c:v>
                </c:pt>
                <c:pt idx="444">
                  <c:v>42955</c:v>
                </c:pt>
                <c:pt idx="445">
                  <c:v>42956</c:v>
                </c:pt>
                <c:pt idx="446">
                  <c:v>42957</c:v>
                </c:pt>
                <c:pt idx="447">
                  <c:v>42958</c:v>
                </c:pt>
                <c:pt idx="448">
                  <c:v>42961</c:v>
                </c:pt>
                <c:pt idx="449">
                  <c:v>42962</c:v>
                </c:pt>
                <c:pt idx="450">
                  <c:v>42963</c:v>
                </c:pt>
                <c:pt idx="451">
                  <c:v>42964</c:v>
                </c:pt>
                <c:pt idx="452">
                  <c:v>42965</c:v>
                </c:pt>
                <c:pt idx="453">
                  <c:v>42968</c:v>
                </c:pt>
                <c:pt idx="454">
                  <c:v>42969</c:v>
                </c:pt>
                <c:pt idx="455">
                  <c:v>42970</c:v>
                </c:pt>
                <c:pt idx="456">
                  <c:v>42971</c:v>
                </c:pt>
                <c:pt idx="457">
                  <c:v>42972</c:v>
                </c:pt>
                <c:pt idx="458">
                  <c:v>42975</c:v>
                </c:pt>
                <c:pt idx="459">
                  <c:v>42976</c:v>
                </c:pt>
                <c:pt idx="460">
                  <c:v>42977</c:v>
                </c:pt>
                <c:pt idx="461">
                  <c:v>42978</c:v>
                </c:pt>
                <c:pt idx="462">
                  <c:v>42979</c:v>
                </c:pt>
                <c:pt idx="463">
                  <c:v>42983</c:v>
                </c:pt>
                <c:pt idx="464">
                  <c:v>42984</c:v>
                </c:pt>
                <c:pt idx="465">
                  <c:v>42985</c:v>
                </c:pt>
                <c:pt idx="466">
                  <c:v>42986</c:v>
                </c:pt>
                <c:pt idx="467">
                  <c:v>42989</c:v>
                </c:pt>
                <c:pt idx="468">
                  <c:v>42990</c:v>
                </c:pt>
                <c:pt idx="469">
                  <c:v>42991</c:v>
                </c:pt>
                <c:pt idx="470">
                  <c:v>42992</c:v>
                </c:pt>
                <c:pt idx="471">
                  <c:v>42993</c:v>
                </c:pt>
                <c:pt idx="472">
                  <c:v>42996</c:v>
                </c:pt>
                <c:pt idx="473">
                  <c:v>42997</c:v>
                </c:pt>
                <c:pt idx="474">
                  <c:v>42998</c:v>
                </c:pt>
                <c:pt idx="475">
                  <c:v>42999</c:v>
                </c:pt>
                <c:pt idx="476">
                  <c:v>43000</c:v>
                </c:pt>
                <c:pt idx="477">
                  <c:v>43003</c:v>
                </c:pt>
                <c:pt idx="478">
                  <c:v>43004</c:v>
                </c:pt>
                <c:pt idx="479">
                  <c:v>43005</c:v>
                </c:pt>
                <c:pt idx="480">
                  <c:v>43006</c:v>
                </c:pt>
                <c:pt idx="481">
                  <c:v>43007</c:v>
                </c:pt>
                <c:pt idx="482">
                  <c:v>43010</c:v>
                </c:pt>
                <c:pt idx="483">
                  <c:v>43011</c:v>
                </c:pt>
                <c:pt idx="484">
                  <c:v>43012</c:v>
                </c:pt>
                <c:pt idx="485">
                  <c:v>43013</c:v>
                </c:pt>
                <c:pt idx="486">
                  <c:v>43014</c:v>
                </c:pt>
                <c:pt idx="487">
                  <c:v>43017</c:v>
                </c:pt>
                <c:pt idx="488">
                  <c:v>43018</c:v>
                </c:pt>
                <c:pt idx="489">
                  <c:v>43019</c:v>
                </c:pt>
                <c:pt idx="490">
                  <c:v>43020</c:v>
                </c:pt>
                <c:pt idx="491">
                  <c:v>43021</c:v>
                </c:pt>
                <c:pt idx="492">
                  <c:v>43024</c:v>
                </c:pt>
                <c:pt idx="493">
                  <c:v>43025</c:v>
                </c:pt>
                <c:pt idx="494">
                  <c:v>43026</c:v>
                </c:pt>
                <c:pt idx="495">
                  <c:v>43027</c:v>
                </c:pt>
                <c:pt idx="496">
                  <c:v>43028</c:v>
                </c:pt>
                <c:pt idx="497">
                  <c:v>43031</c:v>
                </c:pt>
                <c:pt idx="498">
                  <c:v>43032</c:v>
                </c:pt>
                <c:pt idx="499">
                  <c:v>43033</c:v>
                </c:pt>
                <c:pt idx="500">
                  <c:v>43034</c:v>
                </c:pt>
                <c:pt idx="501">
                  <c:v>43035</c:v>
                </c:pt>
                <c:pt idx="502">
                  <c:v>43038</c:v>
                </c:pt>
                <c:pt idx="503">
                  <c:v>43039</c:v>
                </c:pt>
                <c:pt idx="504">
                  <c:v>43040</c:v>
                </c:pt>
                <c:pt idx="505">
                  <c:v>43041</c:v>
                </c:pt>
                <c:pt idx="506">
                  <c:v>43042</c:v>
                </c:pt>
                <c:pt idx="507">
                  <c:v>43045</c:v>
                </c:pt>
                <c:pt idx="508">
                  <c:v>43046</c:v>
                </c:pt>
                <c:pt idx="509">
                  <c:v>43047</c:v>
                </c:pt>
                <c:pt idx="510">
                  <c:v>43048</c:v>
                </c:pt>
                <c:pt idx="511">
                  <c:v>43049</c:v>
                </c:pt>
                <c:pt idx="512">
                  <c:v>43052</c:v>
                </c:pt>
                <c:pt idx="513">
                  <c:v>43053</c:v>
                </c:pt>
                <c:pt idx="514">
                  <c:v>43054</c:v>
                </c:pt>
                <c:pt idx="515">
                  <c:v>43055</c:v>
                </c:pt>
                <c:pt idx="516">
                  <c:v>43056</c:v>
                </c:pt>
                <c:pt idx="517">
                  <c:v>43059</c:v>
                </c:pt>
                <c:pt idx="518">
                  <c:v>43060</c:v>
                </c:pt>
                <c:pt idx="519">
                  <c:v>43061</c:v>
                </c:pt>
                <c:pt idx="520">
                  <c:v>43063</c:v>
                </c:pt>
                <c:pt idx="521">
                  <c:v>43066</c:v>
                </c:pt>
                <c:pt idx="522">
                  <c:v>43067</c:v>
                </c:pt>
                <c:pt idx="523">
                  <c:v>43068</c:v>
                </c:pt>
                <c:pt idx="524">
                  <c:v>43069</c:v>
                </c:pt>
                <c:pt idx="525">
                  <c:v>43070</c:v>
                </c:pt>
                <c:pt idx="526">
                  <c:v>43073</c:v>
                </c:pt>
                <c:pt idx="527">
                  <c:v>43074</c:v>
                </c:pt>
                <c:pt idx="528">
                  <c:v>43075</c:v>
                </c:pt>
                <c:pt idx="529">
                  <c:v>43076</c:v>
                </c:pt>
                <c:pt idx="530">
                  <c:v>43077</c:v>
                </c:pt>
                <c:pt idx="531">
                  <c:v>43080</c:v>
                </c:pt>
                <c:pt idx="532">
                  <c:v>43081</c:v>
                </c:pt>
                <c:pt idx="533">
                  <c:v>43082</c:v>
                </c:pt>
                <c:pt idx="534">
                  <c:v>43083</c:v>
                </c:pt>
                <c:pt idx="535">
                  <c:v>43084</c:v>
                </c:pt>
                <c:pt idx="536">
                  <c:v>43087</c:v>
                </c:pt>
                <c:pt idx="537">
                  <c:v>43088</c:v>
                </c:pt>
                <c:pt idx="538">
                  <c:v>43089</c:v>
                </c:pt>
                <c:pt idx="539">
                  <c:v>43090</c:v>
                </c:pt>
                <c:pt idx="540">
                  <c:v>43091</c:v>
                </c:pt>
                <c:pt idx="541">
                  <c:v>43095</c:v>
                </c:pt>
                <c:pt idx="542">
                  <c:v>43096</c:v>
                </c:pt>
                <c:pt idx="543">
                  <c:v>43097</c:v>
                </c:pt>
                <c:pt idx="544">
                  <c:v>43098</c:v>
                </c:pt>
                <c:pt idx="545">
                  <c:v>43102</c:v>
                </c:pt>
                <c:pt idx="546">
                  <c:v>43103</c:v>
                </c:pt>
                <c:pt idx="547">
                  <c:v>43104</c:v>
                </c:pt>
                <c:pt idx="548">
                  <c:v>43105</c:v>
                </c:pt>
                <c:pt idx="549">
                  <c:v>43108</c:v>
                </c:pt>
                <c:pt idx="550">
                  <c:v>43109</c:v>
                </c:pt>
                <c:pt idx="551">
                  <c:v>43110</c:v>
                </c:pt>
                <c:pt idx="552">
                  <c:v>43111</c:v>
                </c:pt>
                <c:pt idx="553">
                  <c:v>43112</c:v>
                </c:pt>
                <c:pt idx="554">
                  <c:v>43116</c:v>
                </c:pt>
                <c:pt idx="555">
                  <c:v>43117</c:v>
                </c:pt>
                <c:pt idx="556">
                  <c:v>43118</c:v>
                </c:pt>
                <c:pt idx="557">
                  <c:v>43119</c:v>
                </c:pt>
                <c:pt idx="558">
                  <c:v>43122</c:v>
                </c:pt>
                <c:pt idx="559">
                  <c:v>43123</c:v>
                </c:pt>
                <c:pt idx="560">
                  <c:v>43124</c:v>
                </c:pt>
                <c:pt idx="561">
                  <c:v>43125</c:v>
                </c:pt>
                <c:pt idx="562">
                  <c:v>43126</c:v>
                </c:pt>
                <c:pt idx="563">
                  <c:v>43129</c:v>
                </c:pt>
                <c:pt idx="564">
                  <c:v>43130</c:v>
                </c:pt>
                <c:pt idx="565">
                  <c:v>43131</c:v>
                </c:pt>
                <c:pt idx="566">
                  <c:v>43132</c:v>
                </c:pt>
                <c:pt idx="567">
                  <c:v>43133</c:v>
                </c:pt>
                <c:pt idx="568">
                  <c:v>43136</c:v>
                </c:pt>
                <c:pt idx="569">
                  <c:v>43137</c:v>
                </c:pt>
                <c:pt idx="570">
                  <c:v>43138</c:v>
                </c:pt>
                <c:pt idx="571">
                  <c:v>43139</c:v>
                </c:pt>
                <c:pt idx="572">
                  <c:v>43140</c:v>
                </c:pt>
                <c:pt idx="573">
                  <c:v>43143</c:v>
                </c:pt>
                <c:pt idx="574">
                  <c:v>43144</c:v>
                </c:pt>
                <c:pt idx="575">
                  <c:v>43145</c:v>
                </c:pt>
                <c:pt idx="576">
                  <c:v>43146</c:v>
                </c:pt>
              </c:numCache>
            </c:numRef>
          </c:cat>
          <c:val>
            <c:numRef>
              <c:f>Sheet1!$J$214:$J$790</c:f>
              <c:numCache>
                <c:formatCode>General</c:formatCode>
                <c:ptCount val="577"/>
                <c:pt idx="0">
                  <c:v>57.61</c:v>
                </c:pt>
                <c:pt idx="1">
                  <c:v>58.11</c:v>
                </c:pt>
                <c:pt idx="2">
                  <c:v>58.37</c:v>
                </c:pt>
                <c:pt idx="3">
                  <c:v>58.61</c:v>
                </c:pt>
                <c:pt idx="4">
                  <c:v>58.78</c:v>
                </c:pt>
                <c:pt idx="5">
                  <c:v>58.49</c:v>
                </c:pt>
                <c:pt idx="6">
                  <c:v>58.68</c:v>
                </c:pt>
                <c:pt idx="7">
                  <c:v>57.58</c:v>
                </c:pt>
                <c:pt idx="8">
                  <c:v>56.95</c:v>
                </c:pt>
                <c:pt idx="9">
                  <c:v>56.42</c:v>
                </c:pt>
                <c:pt idx="10">
                  <c:v>57.87</c:v>
                </c:pt>
                <c:pt idx="11">
                  <c:v>59.92</c:v>
                </c:pt>
                <c:pt idx="12">
                  <c:v>60.93</c:v>
                </c:pt>
                <c:pt idx="13">
                  <c:v>60.7</c:v>
                </c:pt>
                <c:pt idx="14">
                  <c:v>60.07</c:v>
                </c:pt>
                <c:pt idx="15">
                  <c:v>60.26</c:v>
                </c:pt>
                <c:pt idx="16">
                  <c:v>59.92</c:v>
                </c:pt>
                <c:pt idx="17">
                  <c:v>60.24</c:v>
                </c:pt>
                <c:pt idx="18">
                  <c:v>59.89</c:v>
                </c:pt>
                <c:pt idx="19">
                  <c:v>58.84</c:v>
                </c:pt>
                <c:pt idx="20">
                  <c:v>58.99</c:v>
                </c:pt>
                <c:pt idx="21">
                  <c:v>58.35</c:v>
                </c:pt>
                <c:pt idx="22">
                  <c:v>59.04</c:v>
                </c:pt>
                <c:pt idx="23">
                  <c:v>59.66</c:v>
                </c:pt>
                <c:pt idx="24">
                  <c:v>60.5</c:v>
                </c:pt>
                <c:pt idx="25">
                  <c:v>59.61</c:v>
                </c:pt>
                <c:pt idx="26">
                  <c:v>59.13</c:v>
                </c:pt>
                <c:pt idx="27">
                  <c:v>59.56</c:v>
                </c:pt>
                <c:pt idx="28">
                  <c:v>59.36</c:v>
                </c:pt>
                <c:pt idx="29">
                  <c:v>60.39</c:v>
                </c:pt>
                <c:pt idx="30">
                  <c:v>59.64</c:v>
                </c:pt>
                <c:pt idx="31">
                  <c:v>60.3</c:v>
                </c:pt>
                <c:pt idx="32">
                  <c:v>58.98</c:v>
                </c:pt>
                <c:pt idx="33">
                  <c:v>58.85</c:v>
                </c:pt>
                <c:pt idx="34">
                  <c:v>59.55</c:v>
                </c:pt>
                <c:pt idx="35">
                  <c:v>60.54</c:v>
                </c:pt>
                <c:pt idx="36">
                  <c:v>61.09</c:v>
                </c:pt>
                <c:pt idx="37">
                  <c:v>60.83</c:v>
                </c:pt>
                <c:pt idx="38">
                  <c:v>60.75</c:v>
                </c:pt>
                <c:pt idx="39">
                  <c:v>61.61</c:v>
                </c:pt>
                <c:pt idx="40">
                  <c:v>61.68</c:v>
                </c:pt>
                <c:pt idx="41">
                  <c:v>61.3</c:v>
                </c:pt>
                <c:pt idx="42">
                  <c:v>61.46</c:v>
                </c:pt>
                <c:pt idx="43">
                  <c:v>62.92</c:v>
                </c:pt>
                <c:pt idx="44">
                  <c:v>63.55</c:v>
                </c:pt>
                <c:pt idx="45">
                  <c:v>65.03</c:v>
                </c:pt>
                <c:pt idx="46">
                  <c:v>63.54</c:v>
                </c:pt>
                <c:pt idx="47">
                  <c:v>64.22</c:v>
                </c:pt>
                <c:pt idx="48">
                  <c:v>63.62</c:v>
                </c:pt>
                <c:pt idx="49">
                  <c:v>61.92</c:v>
                </c:pt>
                <c:pt idx="50">
                  <c:v>63.06</c:v>
                </c:pt>
                <c:pt idx="51">
                  <c:v>61.93</c:v>
                </c:pt>
                <c:pt idx="52">
                  <c:v>62.56</c:v>
                </c:pt>
                <c:pt idx="53">
                  <c:v>60.84</c:v>
                </c:pt>
                <c:pt idx="54">
                  <c:v>61.88</c:v>
                </c:pt>
                <c:pt idx="55">
                  <c:v>62.69</c:v>
                </c:pt>
                <c:pt idx="56">
                  <c:v>63.45</c:v>
                </c:pt>
                <c:pt idx="57">
                  <c:v>64</c:v>
                </c:pt>
                <c:pt idx="58">
                  <c:v>63.95</c:v>
                </c:pt>
                <c:pt idx="59">
                  <c:v>64.22</c:v>
                </c:pt>
                <c:pt idx="60">
                  <c:v>66.36</c:v>
                </c:pt>
                <c:pt idx="61">
                  <c:v>67.5</c:v>
                </c:pt>
                <c:pt idx="62">
                  <c:v>66.86</c:v>
                </c:pt>
                <c:pt idx="63">
                  <c:v>66.27</c:v>
                </c:pt>
                <c:pt idx="64">
                  <c:v>66.42</c:v>
                </c:pt>
                <c:pt idx="65">
                  <c:v>67</c:v>
                </c:pt>
                <c:pt idx="66">
                  <c:v>66.900000000000006</c:v>
                </c:pt>
                <c:pt idx="67">
                  <c:v>65.81</c:v>
                </c:pt>
                <c:pt idx="68">
                  <c:v>65.790000000000006</c:v>
                </c:pt>
                <c:pt idx="69">
                  <c:v>65.319999999999993</c:v>
                </c:pt>
                <c:pt idx="70">
                  <c:v>66.180000000000007</c:v>
                </c:pt>
                <c:pt idx="71">
                  <c:v>65.900000000000006</c:v>
                </c:pt>
                <c:pt idx="72">
                  <c:v>66.11</c:v>
                </c:pt>
                <c:pt idx="73">
                  <c:v>64.12</c:v>
                </c:pt>
                <c:pt idx="74">
                  <c:v>64.66</c:v>
                </c:pt>
                <c:pt idx="75">
                  <c:v>65.63</c:v>
                </c:pt>
                <c:pt idx="76">
                  <c:v>66.48</c:v>
                </c:pt>
                <c:pt idx="77">
                  <c:v>67.12</c:v>
                </c:pt>
                <c:pt idx="78">
                  <c:v>68.040000000000006</c:v>
                </c:pt>
                <c:pt idx="79">
                  <c:v>66.510000000000005</c:v>
                </c:pt>
                <c:pt idx="80">
                  <c:v>66.34</c:v>
                </c:pt>
                <c:pt idx="81">
                  <c:v>66.459999999999994</c:v>
                </c:pt>
                <c:pt idx="82">
                  <c:v>66.209999999999994</c:v>
                </c:pt>
                <c:pt idx="83">
                  <c:v>66.14</c:v>
                </c:pt>
                <c:pt idx="84">
                  <c:v>66.78</c:v>
                </c:pt>
                <c:pt idx="85">
                  <c:v>67.89</c:v>
                </c:pt>
                <c:pt idx="86">
                  <c:v>68.040000000000006</c:v>
                </c:pt>
                <c:pt idx="87">
                  <c:v>67.53</c:v>
                </c:pt>
                <c:pt idx="88">
                  <c:v>67.41</c:v>
                </c:pt>
                <c:pt idx="89">
                  <c:v>67.17</c:v>
                </c:pt>
                <c:pt idx="90">
                  <c:v>67.36</c:v>
                </c:pt>
                <c:pt idx="91">
                  <c:v>68.09</c:v>
                </c:pt>
                <c:pt idx="92">
                  <c:v>67.989999999999995</c:v>
                </c:pt>
                <c:pt idx="93">
                  <c:v>67.45</c:v>
                </c:pt>
                <c:pt idx="94">
                  <c:v>66.95</c:v>
                </c:pt>
                <c:pt idx="95">
                  <c:v>67.97</c:v>
                </c:pt>
                <c:pt idx="96">
                  <c:v>67.87</c:v>
                </c:pt>
                <c:pt idx="97">
                  <c:v>67.459999999999994</c:v>
                </c:pt>
                <c:pt idx="98">
                  <c:v>68</c:v>
                </c:pt>
                <c:pt idx="99">
                  <c:v>68.12</c:v>
                </c:pt>
                <c:pt idx="100">
                  <c:v>68.03</c:v>
                </c:pt>
                <c:pt idx="101">
                  <c:v>68.8</c:v>
                </c:pt>
                <c:pt idx="102">
                  <c:v>68.489999999999995</c:v>
                </c:pt>
                <c:pt idx="103">
                  <c:v>69.06</c:v>
                </c:pt>
                <c:pt idx="104">
                  <c:v>69.099999999999994</c:v>
                </c:pt>
                <c:pt idx="105">
                  <c:v>68.64</c:v>
                </c:pt>
                <c:pt idx="106">
                  <c:v>69.040000000000006</c:v>
                </c:pt>
                <c:pt idx="107">
                  <c:v>68.22</c:v>
                </c:pt>
                <c:pt idx="108">
                  <c:v>68.06</c:v>
                </c:pt>
                <c:pt idx="109">
                  <c:v>67.400000000000006</c:v>
                </c:pt>
                <c:pt idx="110">
                  <c:v>68.8</c:v>
                </c:pt>
                <c:pt idx="111">
                  <c:v>69.150000000000006</c:v>
                </c:pt>
                <c:pt idx="112">
                  <c:v>68.8</c:v>
                </c:pt>
                <c:pt idx="113">
                  <c:v>69.06</c:v>
                </c:pt>
                <c:pt idx="114">
                  <c:v>69.86</c:v>
                </c:pt>
                <c:pt idx="115">
                  <c:v>69.77</c:v>
                </c:pt>
                <c:pt idx="116">
                  <c:v>69.209999999999994</c:v>
                </c:pt>
                <c:pt idx="117">
                  <c:v>68.47</c:v>
                </c:pt>
                <c:pt idx="118">
                  <c:v>68.72</c:v>
                </c:pt>
                <c:pt idx="119">
                  <c:v>69.47</c:v>
                </c:pt>
                <c:pt idx="120">
                  <c:v>69.3</c:v>
                </c:pt>
                <c:pt idx="121">
                  <c:v>69.42</c:v>
                </c:pt>
                <c:pt idx="122">
                  <c:v>68.91</c:v>
                </c:pt>
                <c:pt idx="123">
                  <c:v>66.87</c:v>
                </c:pt>
                <c:pt idx="124">
                  <c:v>67.59</c:v>
                </c:pt>
                <c:pt idx="125">
                  <c:v>67</c:v>
                </c:pt>
                <c:pt idx="126">
                  <c:v>67.19</c:v>
                </c:pt>
                <c:pt idx="127">
                  <c:v>67.209999999999994</c:v>
                </c:pt>
                <c:pt idx="128">
                  <c:v>68.25</c:v>
                </c:pt>
                <c:pt idx="129">
                  <c:v>68.95</c:v>
                </c:pt>
                <c:pt idx="130">
                  <c:v>68.790000000000006</c:v>
                </c:pt>
                <c:pt idx="131">
                  <c:v>66.41</c:v>
                </c:pt>
                <c:pt idx="132">
                  <c:v>66.849999999999994</c:v>
                </c:pt>
                <c:pt idx="133">
                  <c:v>64.94</c:v>
                </c:pt>
                <c:pt idx="134">
                  <c:v>66.02</c:v>
                </c:pt>
                <c:pt idx="135">
                  <c:v>65.099999999999994</c:v>
                </c:pt>
                <c:pt idx="136">
                  <c:v>63.15</c:v>
                </c:pt>
                <c:pt idx="137">
                  <c:v>69.2</c:v>
                </c:pt>
                <c:pt idx="138">
                  <c:v>69.86</c:v>
                </c:pt>
                <c:pt idx="139">
                  <c:v>69.5</c:v>
                </c:pt>
                <c:pt idx="140">
                  <c:v>70.239999999999995</c:v>
                </c:pt>
                <c:pt idx="141">
                  <c:v>70.48</c:v>
                </c:pt>
                <c:pt idx="142">
                  <c:v>70.849999999999994</c:v>
                </c:pt>
                <c:pt idx="143">
                  <c:v>70.75</c:v>
                </c:pt>
                <c:pt idx="144">
                  <c:v>70.78</c:v>
                </c:pt>
                <c:pt idx="145">
                  <c:v>70.5</c:v>
                </c:pt>
                <c:pt idx="146">
                  <c:v>70.95</c:v>
                </c:pt>
                <c:pt idx="147">
                  <c:v>70.87</c:v>
                </c:pt>
                <c:pt idx="148">
                  <c:v>71.05</c:v>
                </c:pt>
                <c:pt idx="149">
                  <c:v>71.03</c:v>
                </c:pt>
                <c:pt idx="150">
                  <c:v>71.28</c:v>
                </c:pt>
                <c:pt idx="151">
                  <c:v>71.09</c:v>
                </c:pt>
                <c:pt idx="152">
                  <c:v>71.14</c:v>
                </c:pt>
                <c:pt idx="153">
                  <c:v>70.53</c:v>
                </c:pt>
                <c:pt idx="154">
                  <c:v>70.95</c:v>
                </c:pt>
                <c:pt idx="155">
                  <c:v>71.12</c:v>
                </c:pt>
                <c:pt idx="156">
                  <c:v>71.3</c:v>
                </c:pt>
                <c:pt idx="157">
                  <c:v>70.95</c:v>
                </c:pt>
                <c:pt idx="158">
                  <c:v>71.099999999999994</c:v>
                </c:pt>
                <c:pt idx="159">
                  <c:v>71.459999999999994</c:v>
                </c:pt>
                <c:pt idx="160">
                  <c:v>71.75</c:v>
                </c:pt>
                <c:pt idx="161">
                  <c:v>72.099999999999994</c:v>
                </c:pt>
                <c:pt idx="162">
                  <c:v>71.959999999999994</c:v>
                </c:pt>
                <c:pt idx="163">
                  <c:v>71.5</c:v>
                </c:pt>
                <c:pt idx="164">
                  <c:v>71.510000000000005</c:v>
                </c:pt>
                <c:pt idx="165">
                  <c:v>72.459999999999994</c:v>
                </c:pt>
                <c:pt idx="166">
                  <c:v>73.02</c:v>
                </c:pt>
                <c:pt idx="167">
                  <c:v>72.81</c:v>
                </c:pt>
                <c:pt idx="168">
                  <c:v>73.14</c:v>
                </c:pt>
                <c:pt idx="169">
                  <c:v>73.819999999999993</c:v>
                </c:pt>
                <c:pt idx="170">
                  <c:v>73.53</c:v>
                </c:pt>
                <c:pt idx="171">
                  <c:v>73.84</c:v>
                </c:pt>
                <c:pt idx="172">
                  <c:v>74.06</c:v>
                </c:pt>
                <c:pt idx="173">
                  <c:v>73.27</c:v>
                </c:pt>
                <c:pt idx="174">
                  <c:v>73.62</c:v>
                </c:pt>
                <c:pt idx="175">
                  <c:v>73.7</c:v>
                </c:pt>
                <c:pt idx="176">
                  <c:v>73.67</c:v>
                </c:pt>
                <c:pt idx="177">
                  <c:v>73.84</c:v>
                </c:pt>
                <c:pt idx="178">
                  <c:v>73.66</c:v>
                </c:pt>
                <c:pt idx="179">
                  <c:v>73.790000000000006</c:v>
                </c:pt>
                <c:pt idx="180">
                  <c:v>73.52</c:v>
                </c:pt>
                <c:pt idx="181">
                  <c:v>73.55</c:v>
                </c:pt>
                <c:pt idx="182">
                  <c:v>73.75</c:v>
                </c:pt>
                <c:pt idx="183">
                  <c:v>73.73</c:v>
                </c:pt>
                <c:pt idx="184">
                  <c:v>73.319999999999993</c:v>
                </c:pt>
                <c:pt idx="185">
                  <c:v>73.239999999999995</c:v>
                </c:pt>
                <c:pt idx="186">
                  <c:v>72.97</c:v>
                </c:pt>
                <c:pt idx="187">
                  <c:v>73.78</c:v>
                </c:pt>
                <c:pt idx="188">
                  <c:v>73.13</c:v>
                </c:pt>
                <c:pt idx="189">
                  <c:v>72.94</c:v>
                </c:pt>
                <c:pt idx="190">
                  <c:v>73.3</c:v>
                </c:pt>
                <c:pt idx="191">
                  <c:v>73.760000000000005</c:v>
                </c:pt>
                <c:pt idx="192">
                  <c:v>73.34</c:v>
                </c:pt>
                <c:pt idx="193">
                  <c:v>73.540000000000006</c:v>
                </c:pt>
                <c:pt idx="194">
                  <c:v>73.95</c:v>
                </c:pt>
                <c:pt idx="195">
                  <c:v>73.8</c:v>
                </c:pt>
                <c:pt idx="196">
                  <c:v>73.89</c:v>
                </c:pt>
                <c:pt idx="197">
                  <c:v>73.319999999999993</c:v>
                </c:pt>
                <c:pt idx="198">
                  <c:v>72.89</c:v>
                </c:pt>
                <c:pt idx="199">
                  <c:v>72.930000000000007</c:v>
                </c:pt>
                <c:pt idx="200">
                  <c:v>74.3</c:v>
                </c:pt>
                <c:pt idx="201">
                  <c:v>72.81</c:v>
                </c:pt>
                <c:pt idx="202">
                  <c:v>72.7</c:v>
                </c:pt>
                <c:pt idx="203">
                  <c:v>71.97</c:v>
                </c:pt>
                <c:pt idx="204">
                  <c:v>72.23</c:v>
                </c:pt>
                <c:pt idx="205">
                  <c:v>71.22</c:v>
                </c:pt>
                <c:pt idx="206">
                  <c:v>71.14</c:v>
                </c:pt>
                <c:pt idx="207">
                  <c:v>71.400000000000006</c:v>
                </c:pt>
                <c:pt idx="208">
                  <c:v>71.31</c:v>
                </c:pt>
                <c:pt idx="209">
                  <c:v>71.44</c:v>
                </c:pt>
                <c:pt idx="210">
                  <c:v>72.84</c:v>
                </c:pt>
                <c:pt idx="211">
                  <c:v>72.5</c:v>
                </c:pt>
                <c:pt idx="212">
                  <c:v>73</c:v>
                </c:pt>
                <c:pt idx="213">
                  <c:v>72.06</c:v>
                </c:pt>
                <c:pt idx="214">
                  <c:v>71.83</c:v>
                </c:pt>
                <c:pt idx="215">
                  <c:v>70.3</c:v>
                </c:pt>
                <c:pt idx="216">
                  <c:v>71.94</c:v>
                </c:pt>
                <c:pt idx="217">
                  <c:v>71.459999999999994</c:v>
                </c:pt>
                <c:pt idx="218">
                  <c:v>71.52</c:v>
                </c:pt>
                <c:pt idx="219">
                  <c:v>72.400000000000006</c:v>
                </c:pt>
                <c:pt idx="220">
                  <c:v>72.87</c:v>
                </c:pt>
                <c:pt idx="221">
                  <c:v>72.09</c:v>
                </c:pt>
                <c:pt idx="222">
                  <c:v>71.97</c:v>
                </c:pt>
                <c:pt idx="223">
                  <c:v>72.19</c:v>
                </c:pt>
                <c:pt idx="224">
                  <c:v>72.27</c:v>
                </c:pt>
                <c:pt idx="225">
                  <c:v>72.349999999999994</c:v>
                </c:pt>
                <c:pt idx="226">
                  <c:v>71.62</c:v>
                </c:pt>
                <c:pt idx="227">
                  <c:v>72.33</c:v>
                </c:pt>
                <c:pt idx="228">
                  <c:v>71.790000000000006</c:v>
                </c:pt>
                <c:pt idx="229">
                  <c:v>70.73</c:v>
                </c:pt>
                <c:pt idx="230">
                  <c:v>72.12</c:v>
                </c:pt>
                <c:pt idx="231">
                  <c:v>72.010000000000005</c:v>
                </c:pt>
                <c:pt idx="232">
                  <c:v>71.75</c:v>
                </c:pt>
                <c:pt idx="233">
                  <c:v>71.67</c:v>
                </c:pt>
                <c:pt idx="234">
                  <c:v>69.36</c:v>
                </c:pt>
                <c:pt idx="235">
                  <c:v>68.7</c:v>
                </c:pt>
                <c:pt idx="236">
                  <c:v>67.98</c:v>
                </c:pt>
                <c:pt idx="237">
                  <c:v>67.39</c:v>
                </c:pt>
                <c:pt idx="238">
                  <c:v>67.459999999999994</c:v>
                </c:pt>
                <c:pt idx="239">
                  <c:v>68.23</c:v>
                </c:pt>
                <c:pt idx="240">
                  <c:v>68.45</c:v>
                </c:pt>
                <c:pt idx="241">
                  <c:v>68.22</c:v>
                </c:pt>
                <c:pt idx="242">
                  <c:v>68.87</c:v>
                </c:pt>
                <c:pt idx="243">
                  <c:v>68.89</c:v>
                </c:pt>
                <c:pt idx="244">
                  <c:v>68.73</c:v>
                </c:pt>
                <c:pt idx="245">
                  <c:v>68.34</c:v>
                </c:pt>
                <c:pt idx="246">
                  <c:v>69.19</c:v>
                </c:pt>
                <c:pt idx="247">
                  <c:v>69.36</c:v>
                </c:pt>
                <c:pt idx="248">
                  <c:v>69.59</c:v>
                </c:pt>
                <c:pt idx="249">
                  <c:v>69.83</c:v>
                </c:pt>
                <c:pt idx="250">
                  <c:v>69.989999999999995</c:v>
                </c:pt>
                <c:pt idx="251">
                  <c:v>70.02</c:v>
                </c:pt>
                <c:pt idx="252">
                  <c:v>69.3</c:v>
                </c:pt>
                <c:pt idx="253">
                  <c:v>69.45</c:v>
                </c:pt>
                <c:pt idx="254">
                  <c:v>69.63</c:v>
                </c:pt>
                <c:pt idx="255">
                  <c:v>69.16</c:v>
                </c:pt>
                <c:pt idx="256">
                  <c:v>69.78</c:v>
                </c:pt>
                <c:pt idx="257">
                  <c:v>69.790000000000006</c:v>
                </c:pt>
                <c:pt idx="258">
                  <c:v>71.099999999999994</c:v>
                </c:pt>
                <c:pt idx="259">
                  <c:v>71.39</c:v>
                </c:pt>
                <c:pt idx="260">
                  <c:v>71.23</c:v>
                </c:pt>
                <c:pt idx="261">
                  <c:v>70.489999999999995</c:v>
                </c:pt>
                <c:pt idx="262">
                  <c:v>71.42</c:v>
                </c:pt>
                <c:pt idx="263">
                  <c:v>71.39</c:v>
                </c:pt>
                <c:pt idx="264">
                  <c:v>69.19</c:v>
                </c:pt>
                <c:pt idx="265">
                  <c:v>68.540000000000006</c:v>
                </c:pt>
                <c:pt idx="266">
                  <c:v>69.37</c:v>
                </c:pt>
                <c:pt idx="267">
                  <c:v>70.12</c:v>
                </c:pt>
                <c:pt idx="268">
                  <c:v>70.83</c:v>
                </c:pt>
                <c:pt idx="269">
                  <c:v>71.23</c:v>
                </c:pt>
                <c:pt idx="270">
                  <c:v>71.19</c:v>
                </c:pt>
                <c:pt idx="271">
                  <c:v>71.37</c:v>
                </c:pt>
                <c:pt idx="272">
                  <c:v>70.430000000000007</c:v>
                </c:pt>
                <c:pt idx="273">
                  <c:v>70.67</c:v>
                </c:pt>
                <c:pt idx="274">
                  <c:v>70.88</c:v>
                </c:pt>
                <c:pt idx="275">
                  <c:v>69.94</c:v>
                </c:pt>
                <c:pt idx="276">
                  <c:v>70.36</c:v>
                </c:pt>
                <c:pt idx="277">
                  <c:v>70.599999999999994</c:v>
                </c:pt>
                <c:pt idx="278">
                  <c:v>70.34</c:v>
                </c:pt>
                <c:pt idx="279">
                  <c:v>70.08</c:v>
                </c:pt>
                <c:pt idx="280">
                  <c:v>71.67</c:v>
                </c:pt>
                <c:pt idx="281">
                  <c:v>71.8</c:v>
                </c:pt>
                <c:pt idx="282">
                  <c:v>71.34</c:v>
                </c:pt>
                <c:pt idx="283">
                  <c:v>71.08</c:v>
                </c:pt>
                <c:pt idx="284">
                  <c:v>70.98</c:v>
                </c:pt>
                <c:pt idx="285">
                  <c:v>71.58</c:v>
                </c:pt>
                <c:pt idx="286">
                  <c:v>71.819999999999993</c:v>
                </c:pt>
                <c:pt idx="287">
                  <c:v>71.239999999999995</c:v>
                </c:pt>
                <c:pt idx="288">
                  <c:v>69.59</c:v>
                </c:pt>
                <c:pt idx="289">
                  <c:v>69.540000000000006</c:v>
                </c:pt>
                <c:pt idx="290">
                  <c:v>69.7</c:v>
                </c:pt>
                <c:pt idx="291">
                  <c:v>69.31</c:v>
                </c:pt>
                <c:pt idx="292">
                  <c:v>69.260000000000005</c:v>
                </c:pt>
                <c:pt idx="293">
                  <c:v>69.12</c:v>
                </c:pt>
                <c:pt idx="294">
                  <c:v>68.66</c:v>
                </c:pt>
                <c:pt idx="295">
                  <c:v>69.06</c:v>
                </c:pt>
                <c:pt idx="296">
                  <c:v>69.209999999999994</c:v>
                </c:pt>
                <c:pt idx="297">
                  <c:v>68.260000000000005</c:v>
                </c:pt>
                <c:pt idx="298">
                  <c:v>68.709999999999994</c:v>
                </c:pt>
                <c:pt idx="299">
                  <c:v>68.23</c:v>
                </c:pt>
                <c:pt idx="300">
                  <c:v>68.53</c:v>
                </c:pt>
                <c:pt idx="301">
                  <c:v>67.97</c:v>
                </c:pt>
                <c:pt idx="302">
                  <c:v>67.13</c:v>
                </c:pt>
                <c:pt idx="303">
                  <c:v>68.42</c:v>
                </c:pt>
                <c:pt idx="304">
                  <c:v>68.11</c:v>
                </c:pt>
                <c:pt idx="305">
                  <c:v>67.62</c:v>
                </c:pt>
                <c:pt idx="306">
                  <c:v>67.180000000000007</c:v>
                </c:pt>
                <c:pt idx="307">
                  <c:v>66.650000000000006</c:v>
                </c:pt>
                <c:pt idx="308">
                  <c:v>67.400000000000006</c:v>
                </c:pt>
                <c:pt idx="309">
                  <c:v>66.89</c:v>
                </c:pt>
                <c:pt idx="310">
                  <c:v>66.73</c:v>
                </c:pt>
                <c:pt idx="311">
                  <c:v>65.66</c:v>
                </c:pt>
                <c:pt idx="312">
                  <c:v>66.42</c:v>
                </c:pt>
                <c:pt idx="313">
                  <c:v>66.739999999999995</c:v>
                </c:pt>
                <c:pt idx="314">
                  <c:v>66.23</c:v>
                </c:pt>
                <c:pt idx="315">
                  <c:v>66.7</c:v>
                </c:pt>
                <c:pt idx="316">
                  <c:v>66.5</c:v>
                </c:pt>
                <c:pt idx="317">
                  <c:v>66.400000000000006</c:v>
                </c:pt>
                <c:pt idx="318">
                  <c:v>66.89</c:v>
                </c:pt>
                <c:pt idx="319">
                  <c:v>67.81</c:v>
                </c:pt>
                <c:pt idx="320">
                  <c:v>69.08</c:v>
                </c:pt>
                <c:pt idx="321">
                  <c:v>68.02</c:v>
                </c:pt>
                <c:pt idx="322">
                  <c:v>67.77</c:v>
                </c:pt>
                <c:pt idx="323">
                  <c:v>68.66</c:v>
                </c:pt>
                <c:pt idx="324">
                  <c:v>68.69</c:v>
                </c:pt>
                <c:pt idx="325">
                  <c:v>68.87</c:v>
                </c:pt>
                <c:pt idx="326">
                  <c:v>69.37</c:v>
                </c:pt>
                <c:pt idx="327">
                  <c:v>71.45</c:v>
                </c:pt>
                <c:pt idx="328">
                  <c:v>71.709999999999994</c:v>
                </c:pt>
                <c:pt idx="329">
                  <c:v>71.31</c:v>
                </c:pt>
                <c:pt idx="330">
                  <c:v>72.39</c:v>
                </c:pt>
                <c:pt idx="331">
                  <c:v>71.739999999999995</c:v>
                </c:pt>
                <c:pt idx="332">
                  <c:v>70.930000000000007</c:v>
                </c:pt>
                <c:pt idx="333">
                  <c:v>70.45</c:v>
                </c:pt>
                <c:pt idx="334">
                  <c:v>70.760000000000005</c:v>
                </c:pt>
                <c:pt idx="335">
                  <c:v>70.03</c:v>
                </c:pt>
                <c:pt idx="336">
                  <c:v>69.88</c:v>
                </c:pt>
                <c:pt idx="337">
                  <c:v>69.87</c:v>
                </c:pt>
                <c:pt idx="338">
                  <c:v>69.8</c:v>
                </c:pt>
                <c:pt idx="339">
                  <c:v>69.86</c:v>
                </c:pt>
                <c:pt idx="340">
                  <c:v>70.099999999999994</c:v>
                </c:pt>
                <c:pt idx="341">
                  <c:v>69.95</c:v>
                </c:pt>
                <c:pt idx="342">
                  <c:v>70.72</c:v>
                </c:pt>
                <c:pt idx="343">
                  <c:v>70.58</c:v>
                </c:pt>
                <c:pt idx="344">
                  <c:v>70.44</c:v>
                </c:pt>
                <c:pt idx="345">
                  <c:v>69.89</c:v>
                </c:pt>
                <c:pt idx="346">
                  <c:v>69.98</c:v>
                </c:pt>
                <c:pt idx="347">
                  <c:v>69.900000000000006</c:v>
                </c:pt>
                <c:pt idx="348">
                  <c:v>70.25</c:v>
                </c:pt>
                <c:pt idx="349">
                  <c:v>69.86</c:v>
                </c:pt>
                <c:pt idx="350">
                  <c:v>69.61</c:v>
                </c:pt>
                <c:pt idx="351">
                  <c:v>69.66</c:v>
                </c:pt>
                <c:pt idx="352">
                  <c:v>70.319999999999993</c:v>
                </c:pt>
                <c:pt idx="353">
                  <c:v>70.739999999999995</c:v>
                </c:pt>
                <c:pt idx="354">
                  <c:v>71.59</c:v>
                </c:pt>
                <c:pt idx="355">
                  <c:v>72.08</c:v>
                </c:pt>
                <c:pt idx="356">
                  <c:v>71.83</c:v>
                </c:pt>
                <c:pt idx="357">
                  <c:v>72.010000000000005</c:v>
                </c:pt>
                <c:pt idx="358">
                  <c:v>71.650000000000006</c:v>
                </c:pt>
                <c:pt idx="359">
                  <c:v>71.430000000000007</c:v>
                </c:pt>
                <c:pt idx="360">
                  <c:v>72.900000000000006</c:v>
                </c:pt>
                <c:pt idx="361">
                  <c:v>73.06</c:v>
                </c:pt>
                <c:pt idx="362">
                  <c:v>73.430000000000007</c:v>
                </c:pt>
                <c:pt idx="363">
                  <c:v>73.44</c:v>
                </c:pt>
                <c:pt idx="364">
                  <c:v>73.150000000000006</c:v>
                </c:pt>
                <c:pt idx="365">
                  <c:v>73.489999999999995</c:v>
                </c:pt>
                <c:pt idx="366">
                  <c:v>73.89</c:v>
                </c:pt>
                <c:pt idx="367">
                  <c:v>74.069999999999993</c:v>
                </c:pt>
                <c:pt idx="368">
                  <c:v>74.8</c:v>
                </c:pt>
                <c:pt idx="369">
                  <c:v>74.94</c:v>
                </c:pt>
                <c:pt idx="370">
                  <c:v>74.78</c:v>
                </c:pt>
                <c:pt idx="371">
                  <c:v>75.05</c:v>
                </c:pt>
                <c:pt idx="372">
                  <c:v>75.430000000000007</c:v>
                </c:pt>
                <c:pt idx="373">
                  <c:v>75.44</c:v>
                </c:pt>
                <c:pt idx="374">
                  <c:v>75.180000000000007</c:v>
                </c:pt>
                <c:pt idx="375">
                  <c:v>75.23</c:v>
                </c:pt>
                <c:pt idx="376">
                  <c:v>75.52</c:v>
                </c:pt>
                <c:pt idx="377">
                  <c:v>75.760000000000005</c:v>
                </c:pt>
                <c:pt idx="378">
                  <c:v>76.34</c:v>
                </c:pt>
                <c:pt idx="379">
                  <c:v>76.5</c:v>
                </c:pt>
                <c:pt idx="380">
                  <c:v>76.12</c:v>
                </c:pt>
                <c:pt idx="381">
                  <c:v>76.72</c:v>
                </c:pt>
                <c:pt idx="382">
                  <c:v>76.7</c:v>
                </c:pt>
                <c:pt idx="383">
                  <c:v>76.13</c:v>
                </c:pt>
                <c:pt idx="384">
                  <c:v>75.709999999999994</c:v>
                </c:pt>
                <c:pt idx="385">
                  <c:v>76.290000000000006</c:v>
                </c:pt>
                <c:pt idx="386">
                  <c:v>75.11</c:v>
                </c:pt>
                <c:pt idx="387">
                  <c:v>75.12</c:v>
                </c:pt>
                <c:pt idx="388">
                  <c:v>77.540000000000006</c:v>
                </c:pt>
                <c:pt idx="389">
                  <c:v>78.77</c:v>
                </c:pt>
                <c:pt idx="390">
                  <c:v>78.55</c:v>
                </c:pt>
                <c:pt idx="391">
                  <c:v>78.489999999999995</c:v>
                </c:pt>
                <c:pt idx="392">
                  <c:v>78.150000000000006</c:v>
                </c:pt>
                <c:pt idx="393">
                  <c:v>78.31</c:v>
                </c:pt>
                <c:pt idx="394">
                  <c:v>78.13</c:v>
                </c:pt>
                <c:pt idx="395">
                  <c:v>78.150000000000006</c:v>
                </c:pt>
                <c:pt idx="396">
                  <c:v>78.599999999999994</c:v>
                </c:pt>
                <c:pt idx="397">
                  <c:v>79.81</c:v>
                </c:pt>
                <c:pt idx="398">
                  <c:v>79.62</c:v>
                </c:pt>
                <c:pt idx="399">
                  <c:v>80.260000000000005</c:v>
                </c:pt>
                <c:pt idx="400">
                  <c:v>78.930000000000007</c:v>
                </c:pt>
                <c:pt idx="401">
                  <c:v>79.150000000000006</c:v>
                </c:pt>
                <c:pt idx="402">
                  <c:v>78.930000000000007</c:v>
                </c:pt>
                <c:pt idx="403">
                  <c:v>79.42</c:v>
                </c:pt>
                <c:pt idx="404">
                  <c:v>79.239999999999995</c:v>
                </c:pt>
                <c:pt idx="405">
                  <c:v>79.52</c:v>
                </c:pt>
                <c:pt idx="406">
                  <c:v>79.900000000000006</c:v>
                </c:pt>
                <c:pt idx="407">
                  <c:v>78.91</c:v>
                </c:pt>
                <c:pt idx="408">
                  <c:v>75.239999999999995</c:v>
                </c:pt>
                <c:pt idx="409">
                  <c:v>75.5</c:v>
                </c:pt>
                <c:pt idx="410">
                  <c:v>75.540000000000006</c:v>
                </c:pt>
                <c:pt idx="411">
                  <c:v>76.239999999999995</c:v>
                </c:pt>
                <c:pt idx="412">
                  <c:v>75.52</c:v>
                </c:pt>
                <c:pt idx="413">
                  <c:v>74.84</c:v>
                </c:pt>
                <c:pt idx="414">
                  <c:v>75.5</c:v>
                </c:pt>
                <c:pt idx="415">
                  <c:v>76.010000000000005</c:v>
                </c:pt>
                <c:pt idx="416">
                  <c:v>76.510000000000005</c:v>
                </c:pt>
                <c:pt idx="417">
                  <c:v>75.930000000000007</c:v>
                </c:pt>
                <c:pt idx="418">
                  <c:v>75.680000000000007</c:v>
                </c:pt>
                <c:pt idx="419">
                  <c:v>75.36</c:v>
                </c:pt>
                <c:pt idx="420">
                  <c:v>75.319999999999993</c:v>
                </c:pt>
                <c:pt idx="421">
                  <c:v>75.47</c:v>
                </c:pt>
                <c:pt idx="422">
                  <c:v>75.33</c:v>
                </c:pt>
                <c:pt idx="423">
                  <c:v>73.23</c:v>
                </c:pt>
                <c:pt idx="424">
                  <c:v>73.47</c:v>
                </c:pt>
                <c:pt idx="425">
                  <c:v>73.94</c:v>
                </c:pt>
                <c:pt idx="426">
                  <c:v>75.05</c:v>
                </c:pt>
                <c:pt idx="427">
                  <c:v>76.34</c:v>
                </c:pt>
                <c:pt idx="428">
                  <c:v>76.37</c:v>
                </c:pt>
                <c:pt idx="429">
                  <c:v>76.2</c:v>
                </c:pt>
                <c:pt idx="430">
                  <c:v>75.87</c:v>
                </c:pt>
                <c:pt idx="431">
                  <c:v>76.02</c:v>
                </c:pt>
                <c:pt idx="432">
                  <c:v>76.150000000000006</c:v>
                </c:pt>
                <c:pt idx="433">
                  <c:v>76.89</c:v>
                </c:pt>
                <c:pt idx="434">
                  <c:v>78.52</c:v>
                </c:pt>
                <c:pt idx="435">
                  <c:v>78.900000000000006</c:v>
                </c:pt>
                <c:pt idx="436">
                  <c:v>79.78</c:v>
                </c:pt>
                <c:pt idx="437">
                  <c:v>79.81</c:v>
                </c:pt>
                <c:pt idx="438">
                  <c:v>79.989999999999995</c:v>
                </c:pt>
                <c:pt idx="439">
                  <c:v>80.5</c:v>
                </c:pt>
                <c:pt idx="440">
                  <c:v>80.53</c:v>
                </c:pt>
                <c:pt idx="441">
                  <c:v>80.87</c:v>
                </c:pt>
                <c:pt idx="442">
                  <c:v>80.48</c:v>
                </c:pt>
                <c:pt idx="443">
                  <c:v>81.28</c:v>
                </c:pt>
                <c:pt idx="444">
                  <c:v>81.59</c:v>
                </c:pt>
                <c:pt idx="445">
                  <c:v>81.61</c:v>
                </c:pt>
                <c:pt idx="446">
                  <c:v>80.66</c:v>
                </c:pt>
                <c:pt idx="447">
                  <c:v>80.400000000000006</c:v>
                </c:pt>
                <c:pt idx="448">
                  <c:v>80.7</c:v>
                </c:pt>
                <c:pt idx="449">
                  <c:v>80.77</c:v>
                </c:pt>
                <c:pt idx="450">
                  <c:v>80.98</c:v>
                </c:pt>
                <c:pt idx="451">
                  <c:v>79.7</c:v>
                </c:pt>
                <c:pt idx="452">
                  <c:v>79.31</c:v>
                </c:pt>
                <c:pt idx="453">
                  <c:v>79.709999999999994</c:v>
                </c:pt>
                <c:pt idx="454">
                  <c:v>80.02</c:v>
                </c:pt>
                <c:pt idx="455">
                  <c:v>79.959999999999994</c:v>
                </c:pt>
                <c:pt idx="456">
                  <c:v>78.34</c:v>
                </c:pt>
                <c:pt idx="457">
                  <c:v>78.63</c:v>
                </c:pt>
                <c:pt idx="458">
                  <c:v>78.03</c:v>
                </c:pt>
                <c:pt idx="459">
                  <c:v>78.77</c:v>
                </c:pt>
                <c:pt idx="460">
                  <c:v>78.540000000000006</c:v>
                </c:pt>
                <c:pt idx="461">
                  <c:v>78.069999999999993</c:v>
                </c:pt>
                <c:pt idx="462">
                  <c:v>78.37</c:v>
                </c:pt>
                <c:pt idx="463">
                  <c:v>79.8</c:v>
                </c:pt>
                <c:pt idx="464">
                  <c:v>80.08</c:v>
                </c:pt>
                <c:pt idx="465">
                  <c:v>80.12</c:v>
                </c:pt>
                <c:pt idx="466">
                  <c:v>78.88</c:v>
                </c:pt>
                <c:pt idx="467">
                  <c:v>79.08</c:v>
                </c:pt>
                <c:pt idx="468">
                  <c:v>79.61</c:v>
                </c:pt>
                <c:pt idx="469">
                  <c:v>79.86</c:v>
                </c:pt>
                <c:pt idx="470">
                  <c:v>79.680000000000007</c:v>
                </c:pt>
                <c:pt idx="471">
                  <c:v>80.38</c:v>
                </c:pt>
                <c:pt idx="472">
                  <c:v>80</c:v>
                </c:pt>
                <c:pt idx="473">
                  <c:v>80.05</c:v>
                </c:pt>
                <c:pt idx="474">
                  <c:v>80.5</c:v>
                </c:pt>
                <c:pt idx="475">
                  <c:v>80.010000000000005</c:v>
                </c:pt>
                <c:pt idx="476">
                  <c:v>79.53</c:v>
                </c:pt>
                <c:pt idx="477">
                  <c:v>79.150000000000006</c:v>
                </c:pt>
                <c:pt idx="478">
                  <c:v>79.39</c:v>
                </c:pt>
                <c:pt idx="479">
                  <c:v>79.290000000000006</c:v>
                </c:pt>
                <c:pt idx="480">
                  <c:v>78.95</c:v>
                </c:pt>
                <c:pt idx="481">
                  <c:v>78.14</c:v>
                </c:pt>
                <c:pt idx="482">
                  <c:v>78.45</c:v>
                </c:pt>
                <c:pt idx="483">
                  <c:v>79.22</c:v>
                </c:pt>
                <c:pt idx="484">
                  <c:v>79.09</c:v>
                </c:pt>
                <c:pt idx="485">
                  <c:v>79.41</c:v>
                </c:pt>
                <c:pt idx="486">
                  <c:v>79</c:v>
                </c:pt>
                <c:pt idx="487">
                  <c:v>80.53</c:v>
                </c:pt>
                <c:pt idx="488">
                  <c:v>84.13</c:v>
                </c:pt>
                <c:pt idx="489">
                  <c:v>85.73</c:v>
                </c:pt>
                <c:pt idx="490">
                  <c:v>86.1</c:v>
                </c:pt>
                <c:pt idx="491">
                  <c:v>86.62</c:v>
                </c:pt>
                <c:pt idx="492">
                  <c:v>85.74</c:v>
                </c:pt>
                <c:pt idx="493">
                  <c:v>85.98</c:v>
                </c:pt>
                <c:pt idx="494">
                  <c:v>86.22</c:v>
                </c:pt>
                <c:pt idx="495">
                  <c:v>86.4</c:v>
                </c:pt>
                <c:pt idx="496">
                  <c:v>87.44</c:v>
                </c:pt>
                <c:pt idx="497">
                  <c:v>88.65</c:v>
                </c:pt>
                <c:pt idx="498">
                  <c:v>87.98</c:v>
                </c:pt>
                <c:pt idx="499">
                  <c:v>88.48</c:v>
                </c:pt>
                <c:pt idx="500">
                  <c:v>88.62</c:v>
                </c:pt>
                <c:pt idx="501">
                  <c:v>88.17</c:v>
                </c:pt>
                <c:pt idx="502">
                  <c:v>86.95</c:v>
                </c:pt>
                <c:pt idx="503">
                  <c:v>87.31</c:v>
                </c:pt>
                <c:pt idx="504">
                  <c:v>87.94</c:v>
                </c:pt>
                <c:pt idx="505">
                  <c:v>88.8</c:v>
                </c:pt>
                <c:pt idx="506">
                  <c:v>89.68</c:v>
                </c:pt>
                <c:pt idx="507">
                  <c:v>88.7</c:v>
                </c:pt>
                <c:pt idx="508">
                  <c:v>88.95</c:v>
                </c:pt>
                <c:pt idx="509">
                  <c:v>90.26</c:v>
                </c:pt>
                <c:pt idx="510">
                  <c:v>90.3</c:v>
                </c:pt>
                <c:pt idx="511">
                  <c:v>90.92</c:v>
                </c:pt>
                <c:pt idx="512">
                  <c:v>90.99</c:v>
                </c:pt>
                <c:pt idx="513">
                  <c:v>91.09</c:v>
                </c:pt>
                <c:pt idx="514">
                  <c:v>89.83</c:v>
                </c:pt>
                <c:pt idx="515">
                  <c:v>99.62</c:v>
                </c:pt>
                <c:pt idx="516">
                  <c:v>97.47</c:v>
                </c:pt>
                <c:pt idx="517">
                  <c:v>97.48</c:v>
                </c:pt>
                <c:pt idx="518">
                  <c:v>96.52</c:v>
                </c:pt>
                <c:pt idx="519">
                  <c:v>96.41</c:v>
                </c:pt>
                <c:pt idx="520">
                  <c:v>96.62</c:v>
                </c:pt>
                <c:pt idx="521">
                  <c:v>96.62</c:v>
                </c:pt>
                <c:pt idx="522">
                  <c:v>96.77</c:v>
                </c:pt>
                <c:pt idx="523">
                  <c:v>97.56</c:v>
                </c:pt>
                <c:pt idx="524">
                  <c:v>97.23</c:v>
                </c:pt>
                <c:pt idx="525">
                  <c:v>97.35</c:v>
                </c:pt>
                <c:pt idx="526">
                  <c:v>97.01</c:v>
                </c:pt>
                <c:pt idx="527">
                  <c:v>97.83</c:v>
                </c:pt>
                <c:pt idx="528">
                  <c:v>97.28</c:v>
                </c:pt>
                <c:pt idx="529">
                  <c:v>96.78</c:v>
                </c:pt>
                <c:pt idx="530">
                  <c:v>96.55</c:v>
                </c:pt>
                <c:pt idx="531">
                  <c:v>96.93</c:v>
                </c:pt>
                <c:pt idx="532">
                  <c:v>96.7</c:v>
                </c:pt>
                <c:pt idx="533">
                  <c:v>97.76</c:v>
                </c:pt>
                <c:pt idx="534">
                  <c:v>97.13</c:v>
                </c:pt>
                <c:pt idx="535">
                  <c:v>97.11</c:v>
                </c:pt>
                <c:pt idx="536">
                  <c:v>97.9</c:v>
                </c:pt>
                <c:pt idx="537">
                  <c:v>98.8</c:v>
                </c:pt>
                <c:pt idx="538">
                  <c:v>98.75</c:v>
                </c:pt>
                <c:pt idx="539">
                  <c:v>98.06</c:v>
                </c:pt>
                <c:pt idx="540">
                  <c:v>98.21</c:v>
                </c:pt>
                <c:pt idx="541">
                  <c:v>99.16</c:v>
                </c:pt>
                <c:pt idx="542">
                  <c:v>99.26</c:v>
                </c:pt>
                <c:pt idx="543">
                  <c:v>99.4</c:v>
                </c:pt>
                <c:pt idx="544">
                  <c:v>98.75</c:v>
                </c:pt>
                <c:pt idx="545">
                  <c:v>98.59</c:v>
                </c:pt>
                <c:pt idx="546">
                  <c:v>99.45</c:v>
                </c:pt>
                <c:pt idx="547">
                  <c:v>99.54</c:v>
                </c:pt>
                <c:pt idx="548">
                  <c:v>100.13</c:v>
                </c:pt>
                <c:pt idx="549">
                  <c:v>101.61</c:v>
                </c:pt>
                <c:pt idx="550">
                  <c:v>100.39</c:v>
                </c:pt>
                <c:pt idx="551">
                  <c:v>99.67</c:v>
                </c:pt>
                <c:pt idx="552">
                  <c:v>100.02</c:v>
                </c:pt>
                <c:pt idx="553">
                  <c:v>100.87</c:v>
                </c:pt>
                <c:pt idx="554">
                  <c:v>100.69</c:v>
                </c:pt>
                <c:pt idx="555">
                  <c:v>102.7</c:v>
                </c:pt>
                <c:pt idx="556">
                  <c:v>104.3</c:v>
                </c:pt>
                <c:pt idx="557">
                  <c:v>104.59</c:v>
                </c:pt>
                <c:pt idx="558">
                  <c:v>105.45</c:v>
                </c:pt>
                <c:pt idx="559">
                  <c:v>105.9</c:v>
                </c:pt>
                <c:pt idx="560">
                  <c:v>105.79</c:v>
                </c:pt>
                <c:pt idx="561">
                  <c:v>106.6</c:v>
                </c:pt>
                <c:pt idx="562">
                  <c:v>108.39</c:v>
                </c:pt>
                <c:pt idx="563">
                  <c:v>109.55</c:v>
                </c:pt>
                <c:pt idx="564">
                  <c:v>107.73</c:v>
                </c:pt>
                <c:pt idx="565">
                  <c:v>106.6</c:v>
                </c:pt>
                <c:pt idx="566">
                  <c:v>105.52</c:v>
                </c:pt>
                <c:pt idx="567">
                  <c:v>104.48</c:v>
                </c:pt>
                <c:pt idx="568">
                  <c:v>100.09</c:v>
                </c:pt>
                <c:pt idx="569">
                  <c:v>100.9</c:v>
                </c:pt>
                <c:pt idx="570">
                  <c:v>102.85</c:v>
                </c:pt>
                <c:pt idx="571">
                  <c:v>100.02</c:v>
                </c:pt>
                <c:pt idx="572">
                  <c:v>99.37</c:v>
                </c:pt>
                <c:pt idx="573">
                  <c:v>99.55</c:v>
                </c:pt>
                <c:pt idx="574">
                  <c:v>100.98</c:v>
                </c:pt>
                <c:pt idx="575">
                  <c:v>101.7</c:v>
                </c:pt>
                <c:pt idx="576">
                  <c:v>103.23</c:v>
                </c:pt>
              </c:numCache>
            </c:numRef>
          </c:val>
          <c:smooth val="0"/>
          <c:extLst>
            <c:ext xmlns:c16="http://schemas.microsoft.com/office/drawing/2014/chart" uri="{C3380CC4-5D6E-409C-BE32-E72D297353CC}">
              <c16:uniqueId val="{00000000-F0C7-472C-824A-C9A696C49623}"/>
            </c:ext>
          </c:extLst>
        </c:ser>
        <c:dLbls>
          <c:showLegendKey val="0"/>
          <c:showVal val="0"/>
          <c:showCatName val="0"/>
          <c:showSerName val="0"/>
          <c:showPercent val="0"/>
          <c:showBubbleSize val="0"/>
        </c:dLbls>
        <c:smooth val="0"/>
        <c:axId val="1346261264"/>
        <c:axId val="1346257984"/>
      </c:lineChart>
      <c:dateAx>
        <c:axId val="1346261264"/>
        <c:scaling>
          <c:orientation val="minMax"/>
        </c:scaling>
        <c:delete val="0"/>
        <c:axPos val="b"/>
        <c:numFmt formatCode="[$-409]mmm\-yy;@" sourceLinked="0"/>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46257984"/>
        <c:crosses val="autoZero"/>
        <c:auto val="1"/>
        <c:lblOffset val="100"/>
        <c:baseTimeUnit val="days"/>
        <c:majorUnit val="1"/>
        <c:majorTimeUnit val="years"/>
      </c:dateAx>
      <c:valAx>
        <c:axId val="1346257984"/>
        <c:scaling>
          <c:orientation val="minMax"/>
          <c:max val="115"/>
          <c:min val="50"/>
        </c:scaling>
        <c:delete val="0"/>
        <c:axPos val="r"/>
        <c:majorGridlines>
          <c:spPr>
            <a:ln w="9525" cap="flat" cmpd="sng" algn="ctr">
              <a:solidFill>
                <a:srgbClr val="4F81BD">
                  <a:alpha val="0"/>
                </a:srgbClr>
              </a:solidFill>
              <a:round/>
            </a:ln>
            <a:effectLst/>
          </c:spPr>
        </c:majorGridlines>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46261264"/>
        <c:crosses val="max"/>
        <c:crossBetween val="between"/>
      </c:valAx>
      <c:spPr>
        <a:noFill/>
        <a:ln>
          <a:noFill/>
        </a:ln>
        <a:effectLst/>
      </c:spPr>
    </c:plotArea>
    <c:plotVisOnly val="1"/>
    <c:dispBlanksAs val="gap"/>
    <c:showDLblsOverMax val="0"/>
  </c:chart>
  <c:spPr>
    <a:solidFill>
      <a:srgbClr val="FFFFFF">
        <a:alpha val="0"/>
      </a:srgbClr>
    </a:solidFill>
    <a:ln w="9525" cap="flat" cmpd="sng" algn="ctr">
      <a:noFill/>
      <a:round/>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v>LC-Nearby</c:v>
          </c:tx>
          <c:spPr>
            <a:ln w="22225" cap="rnd">
              <a:solidFill>
                <a:schemeClr val="tx1">
                  <a:lumMod val="75000"/>
                  <a:lumOff val="25000"/>
                </a:schemeClr>
              </a:solidFill>
              <a:round/>
            </a:ln>
            <a:effectLst/>
          </c:spPr>
          <c:marker>
            <c:symbol val="none"/>
          </c:marker>
          <c:cat>
            <c:multiLvlStrRef>
              <c:f>'LC-ForwardCurve'!$S$2:$T$849</c:f>
              <c:multiLvlStrCache>
                <c:ptCount val="828"/>
                <c:lvl>
                  <c:pt idx="0">
                    <c:v>Jan</c:v>
                  </c:pt>
                  <c:pt idx="19">
                    <c:v>Feb</c:v>
                  </c:pt>
                  <c:pt idx="39">
                    <c:v>Mar</c:v>
                  </c:pt>
                  <c:pt idx="61">
                    <c:v>Apr</c:v>
                  </c:pt>
                  <c:pt idx="82">
                    <c:v>May</c:v>
                  </c:pt>
                  <c:pt idx="103">
                    <c:v>Jun</c:v>
                  </c:pt>
                  <c:pt idx="125">
                    <c:v>Jul</c:v>
                  </c:pt>
                  <c:pt idx="145">
                    <c:v>Aug</c:v>
                  </c:pt>
                  <c:pt idx="168">
                    <c:v>Sep</c:v>
                  </c:pt>
                  <c:pt idx="189">
                    <c:v>Oct</c:v>
                  </c:pt>
                  <c:pt idx="210">
                    <c:v>Nov</c:v>
                  </c:pt>
                  <c:pt idx="231">
                    <c:v>Dec</c:v>
                  </c:pt>
                  <c:pt idx="252">
                    <c:v>Jan</c:v>
                  </c:pt>
                  <c:pt idx="272">
                    <c:v>Feb</c:v>
                  </c:pt>
                  <c:pt idx="291">
                    <c:v>Mar</c:v>
                  </c:pt>
                  <c:pt idx="314">
                    <c:v>Apr</c:v>
                  </c:pt>
                  <c:pt idx="333">
                    <c:v>May</c:v>
                  </c:pt>
                  <c:pt idx="355">
                    <c:v>Jun</c:v>
                  </c:pt>
                  <c:pt idx="377">
                    <c:v>Jul</c:v>
                  </c:pt>
                  <c:pt idx="397">
                    <c:v>Aug</c:v>
                  </c:pt>
                  <c:pt idx="420">
                    <c:v>Sep</c:v>
                  </c:pt>
                  <c:pt idx="440">
                    <c:v>Oct</c:v>
                  </c:pt>
                  <c:pt idx="462">
                    <c:v>Nov</c:v>
                  </c:pt>
                  <c:pt idx="483">
                    <c:v>Dec</c:v>
                  </c:pt>
                  <c:pt idx="503">
                    <c:v>Jan</c:v>
                  </c:pt>
                  <c:pt idx="524">
                    <c:v>Feb</c:v>
                  </c:pt>
                  <c:pt idx="544">
                    <c:v>Mar</c:v>
                  </c:pt>
                  <c:pt idx="567">
                    <c:v>Apr</c:v>
                  </c:pt>
                  <c:pt idx="587">
                    <c:v>May</c:v>
                  </c:pt>
                  <c:pt idx="610">
                    <c:v>Jun</c:v>
                  </c:pt>
                  <c:pt idx="632">
                    <c:v>Jul</c:v>
                  </c:pt>
                  <c:pt idx="653">
                    <c:v>Aug</c:v>
                  </c:pt>
                  <c:pt idx="676">
                    <c:v>Sep</c:v>
                  </c:pt>
                  <c:pt idx="697">
                    <c:v>Oct</c:v>
                  </c:pt>
                  <c:pt idx="719">
                    <c:v>Nov</c:v>
                  </c:pt>
                  <c:pt idx="741">
                    <c:v>Dec</c:v>
                  </c:pt>
                  <c:pt idx="762">
                    <c:v>Jan</c:v>
                  </c:pt>
                  <c:pt idx="785">
                    <c:v>Feb</c:v>
                  </c:pt>
                  <c:pt idx="805">
                    <c:v>Mar</c:v>
                  </c:pt>
                  <c:pt idx="827">
                    <c:v>Apr</c:v>
                  </c:pt>
                </c:lvl>
                <c:lvl>
                  <c:pt idx="0">
                    <c:v>2016</c:v>
                  </c:pt>
                  <c:pt idx="252">
                    <c:v>2017</c:v>
                  </c:pt>
                  <c:pt idx="503">
                    <c:v>2018</c:v>
                  </c:pt>
                  <c:pt idx="762">
                    <c:v>2019</c:v>
                  </c:pt>
                </c:lvl>
              </c:multiLvlStrCache>
            </c:multiLvlStrRef>
          </c:cat>
          <c:val>
            <c:numRef>
              <c:f>'LC-ForwardCurve'!$O$2:$O$849</c:f>
              <c:numCache>
                <c:formatCode>General</c:formatCode>
                <c:ptCount val="848"/>
                <c:pt idx="0">
                  <c:v>136.42500000000001</c:v>
                </c:pt>
                <c:pt idx="1">
                  <c:v>136.77500000000001</c:v>
                </c:pt>
                <c:pt idx="2">
                  <c:v>136.52500000000001</c:v>
                </c:pt>
                <c:pt idx="3">
                  <c:v>133.52500000000001</c:v>
                </c:pt>
                <c:pt idx="4">
                  <c:v>132.875</c:v>
                </c:pt>
                <c:pt idx="5">
                  <c:v>132.22499999999999</c:v>
                </c:pt>
                <c:pt idx="6">
                  <c:v>131.6</c:v>
                </c:pt>
                <c:pt idx="7">
                  <c:v>132.1</c:v>
                </c:pt>
                <c:pt idx="8">
                  <c:v>130.55000000000001</c:v>
                </c:pt>
                <c:pt idx="9">
                  <c:v>127.55</c:v>
                </c:pt>
                <c:pt idx="10">
                  <c:v>129.30000000000001</c:v>
                </c:pt>
                <c:pt idx="11">
                  <c:v>127.25</c:v>
                </c:pt>
                <c:pt idx="12">
                  <c:v>130.25</c:v>
                </c:pt>
                <c:pt idx="13">
                  <c:v>132.07500000000002</c:v>
                </c:pt>
                <c:pt idx="14">
                  <c:v>131.42500000000001</c:v>
                </c:pt>
                <c:pt idx="15">
                  <c:v>133.02500000000001</c:v>
                </c:pt>
                <c:pt idx="16">
                  <c:v>135.72499999999999</c:v>
                </c:pt>
                <c:pt idx="17">
                  <c:v>135.42500000000001</c:v>
                </c:pt>
                <c:pt idx="18">
                  <c:v>135.30000000000001</c:v>
                </c:pt>
                <c:pt idx="19">
                  <c:v>135.67500000000001</c:v>
                </c:pt>
                <c:pt idx="20">
                  <c:v>135.72499999999999</c:v>
                </c:pt>
                <c:pt idx="21">
                  <c:v>136.85</c:v>
                </c:pt>
                <c:pt idx="22">
                  <c:v>137.07500000000002</c:v>
                </c:pt>
                <c:pt idx="23">
                  <c:v>136.05000000000001</c:v>
                </c:pt>
                <c:pt idx="24">
                  <c:v>133.05000000000001</c:v>
                </c:pt>
                <c:pt idx="25">
                  <c:v>131.4</c:v>
                </c:pt>
                <c:pt idx="26">
                  <c:v>132.47499999999999</c:v>
                </c:pt>
                <c:pt idx="27">
                  <c:v>130.125</c:v>
                </c:pt>
                <c:pt idx="28">
                  <c:v>129.94999999999999</c:v>
                </c:pt>
                <c:pt idx="29">
                  <c:v>132.94999999999999</c:v>
                </c:pt>
                <c:pt idx="30">
                  <c:v>134.1</c:v>
                </c:pt>
                <c:pt idx="31">
                  <c:v>135.15</c:v>
                </c:pt>
                <c:pt idx="32">
                  <c:v>135.375</c:v>
                </c:pt>
                <c:pt idx="33">
                  <c:v>136.42500000000001</c:v>
                </c:pt>
                <c:pt idx="34">
                  <c:v>136.95000000000002</c:v>
                </c:pt>
                <c:pt idx="35">
                  <c:v>136.97499999999999</c:v>
                </c:pt>
                <c:pt idx="36">
                  <c:v>137.875</c:v>
                </c:pt>
                <c:pt idx="37">
                  <c:v>137.55000000000001</c:v>
                </c:pt>
                <c:pt idx="38">
                  <c:v>139.5</c:v>
                </c:pt>
                <c:pt idx="39">
                  <c:v>137.1</c:v>
                </c:pt>
                <c:pt idx="40">
                  <c:v>136.30000000000001</c:v>
                </c:pt>
                <c:pt idx="41">
                  <c:v>135.44999999999999</c:v>
                </c:pt>
                <c:pt idx="42">
                  <c:v>136.35</c:v>
                </c:pt>
                <c:pt idx="43">
                  <c:v>135.94999999999999</c:v>
                </c:pt>
                <c:pt idx="44">
                  <c:v>137.125</c:v>
                </c:pt>
                <c:pt idx="45">
                  <c:v>136.77500000000001</c:v>
                </c:pt>
                <c:pt idx="46">
                  <c:v>138.30000000000001</c:v>
                </c:pt>
                <c:pt idx="47">
                  <c:v>139.80000000000001</c:v>
                </c:pt>
                <c:pt idx="48">
                  <c:v>139.30000000000001</c:v>
                </c:pt>
                <c:pt idx="49">
                  <c:v>140.72499999999999</c:v>
                </c:pt>
                <c:pt idx="50">
                  <c:v>141.55000000000001</c:v>
                </c:pt>
                <c:pt idx="51">
                  <c:v>141.15</c:v>
                </c:pt>
                <c:pt idx="52">
                  <c:v>139.82500000000002</c:v>
                </c:pt>
                <c:pt idx="53">
                  <c:v>138.35</c:v>
                </c:pt>
                <c:pt idx="54">
                  <c:v>136.42500000000001</c:v>
                </c:pt>
                <c:pt idx="55">
                  <c:v>135.44999999999999</c:v>
                </c:pt>
                <c:pt idx="56">
                  <c:v>135.85</c:v>
                </c:pt>
                <c:pt idx="57">
                  <c:v>135.1</c:v>
                </c:pt>
                <c:pt idx="58">
                  <c:v>134.85</c:v>
                </c:pt>
                <c:pt idx="59">
                  <c:v>132.35</c:v>
                </c:pt>
                <c:pt idx="60">
                  <c:v>132.92500000000001</c:v>
                </c:pt>
                <c:pt idx="61">
                  <c:v>132.97499999999999</c:v>
                </c:pt>
                <c:pt idx="62">
                  <c:v>133.19999999999999</c:v>
                </c:pt>
                <c:pt idx="63">
                  <c:v>130.67500000000001</c:v>
                </c:pt>
                <c:pt idx="64">
                  <c:v>132.07500000000002</c:v>
                </c:pt>
                <c:pt idx="65">
                  <c:v>132.42500000000001</c:v>
                </c:pt>
                <c:pt idx="66">
                  <c:v>134.375</c:v>
                </c:pt>
                <c:pt idx="67">
                  <c:v>134.07500000000002</c:v>
                </c:pt>
                <c:pt idx="68">
                  <c:v>133.52500000000001</c:v>
                </c:pt>
                <c:pt idx="69">
                  <c:v>132.17500000000001</c:v>
                </c:pt>
                <c:pt idx="70">
                  <c:v>131.75</c:v>
                </c:pt>
                <c:pt idx="71">
                  <c:v>131.47499999999999</c:v>
                </c:pt>
                <c:pt idx="72">
                  <c:v>128.47499999999999</c:v>
                </c:pt>
                <c:pt idx="73">
                  <c:v>127.325</c:v>
                </c:pt>
                <c:pt idx="74">
                  <c:v>126.3</c:v>
                </c:pt>
                <c:pt idx="75">
                  <c:v>126.5</c:v>
                </c:pt>
                <c:pt idx="76">
                  <c:v>124.72500000000001</c:v>
                </c:pt>
                <c:pt idx="77">
                  <c:v>125.55</c:v>
                </c:pt>
                <c:pt idx="78">
                  <c:v>126.8</c:v>
                </c:pt>
                <c:pt idx="79">
                  <c:v>126</c:v>
                </c:pt>
                <c:pt idx="80">
                  <c:v>122.85000000000001</c:v>
                </c:pt>
                <c:pt idx="81">
                  <c:v>123.10000000000001</c:v>
                </c:pt>
                <c:pt idx="82">
                  <c:v>115.8</c:v>
                </c:pt>
                <c:pt idx="83">
                  <c:v>116.375</c:v>
                </c:pt>
                <c:pt idx="84">
                  <c:v>117.45</c:v>
                </c:pt>
                <c:pt idx="85">
                  <c:v>119.625</c:v>
                </c:pt>
                <c:pt idx="86">
                  <c:v>120.72500000000001</c:v>
                </c:pt>
                <c:pt idx="87">
                  <c:v>123.3</c:v>
                </c:pt>
                <c:pt idx="88">
                  <c:v>123.27500000000001</c:v>
                </c:pt>
                <c:pt idx="89">
                  <c:v>122.825</c:v>
                </c:pt>
                <c:pt idx="90">
                  <c:v>122.575</c:v>
                </c:pt>
                <c:pt idx="91">
                  <c:v>123.42500000000001</c:v>
                </c:pt>
                <c:pt idx="92">
                  <c:v>123.02500000000001</c:v>
                </c:pt>
                <c:pt idx="93">
                  <c:v>123.325</c:v>
                </c:pt>
                <c:pt idx="94">
                  <c:v>123.125</c:v>
                </c:pt>
                <c:pt idx="95">
                  <c:v>121.55</c:v>
                </c:pt>
                <c:pt idx="96">
                  <c:v>121.05</c:v>
                </c:pt>
                <c:pt idx="97">
                  <c:v>118.15</c:v>
                </c:pt>
                <c:pt idx="98">
                  <c:v>118</c:v>
                </c:pt>
                <c:pt idx="99">
                  <c:v>118.15</c:v>
                </c:pt>
                <c:pt idx="100">
                  <c:v>118.92500000000001</c:v>
                </c:pt>
                <c:pt idx="101">
                  <c:v>119.7</c:v>
                </c:pt>
                <c:pt idx="102">
                  <c:v>121.10000000000001</c:v>
                </c:pt>
                <c:pt idx="103">
                  <c:v>121.42500000000001</c:v>
                </c:pt>
                <c:pt idx="104">
                  <c:v>121.72500000000001</c:v>
                </c:pt>
                <c:pt idx="105">
                  <c:v>122</c:v>
                </c:pt>
                <c:pt idx="106">
                  <c:v>120.77500000000001</c:v>
                </c:pt>
                <c:pt idx="107">
                  <c:v>121.22500000000001</c:v>
                </c:pt>
                <c:pt idx="108">
                  <c:v>123.02500000000001</c:v>
                </c:pt>
                <c:pt idx="109">
                  <c:v>123.2</c:v>
                </c:pt>
                <c:pt idx="110">
                  <c:v>122.45</c:v>
                </c:pt>
                <c:pt idx="111">
                  <c:v>119.45</c:v>
                </c:pt>
                <c:pt idx="112">
                  <c:v>119.05</c:v>
                </c:pt>
                <c:pt idx="113">
                  <c:v>117.27500000000001</c:v>
                </c:pt>
                <c:pt idx="114">
                  <c:v>117.27500000000001</c:v>
                </c:pt>
                <c:pt idx="115">
                  <c:v>116.72500000000001</c:v>
                </c:pt>
                <c:pt idx="116">
                  <c:v>114.5</c:v>
                </c:pt>
                <c:pt idx="117">
                  <c:v>115.05</c:v>
                </c:pt>
                <c:pt idx="118">
                  <c:v>115.35000000000001</c:v>
                </c:pt>
                <c:pt idx="119">
                  <c:v>116.75</c:v>
                </c:pt>
                <c:pt idx="120">
                  <c:v>114.7</c:v>
                </c:pt>
                <c:pt idx="121">
                  <c:v>115.92500000000001</c:v>
                </c:pt>
                <c:pt idx="122">
                  <c:v>117.075</c:v>
                </c:pt>
                <c:pt idx="123">
                  <c:v>118.9</c:v>
                </c:pt>
                <c:pt idx="124">
                  <c:v>120</c:v>
                </c:pt>
                <c:pt idx="125">
                  <c:v>112.97500000000001</c:v>
                </c:pt>
                <c:pt idx="126">
                  <c:v>113.65</c:v>
                </c:pt>
                <c:pt idx="127">
                  <c:v>112.8</c:v>
                </c:pt>
                <c:pt idx="128">
                  <c:v>111.8</c:v>
                </c:pt>
                <c:pt idx="129">
                  <c:v>112.22500000000001</c:v>
                </c:pt>
                <c:pt idx="130">
                  <c:v>109.35000000000001</c:v>
                </c:pt>
                <c:pt idx="131">
                  <c:v>108.9</c:v>
                </c:pt>
                <c:pt idx="132">
                  <c:v>111.45</c:v>
                </c:pt>
                <c:pt idx="133">
                  <c:v>112.72500000000001</c:v>
                </c:pt>
                <c:pt idx="134">
                  <c:v>110.92500000000001</c:v>
                </c:pt>
                <c:pt idx="135">
                  <c:v>112.45</c:v>
                </c:pt>
                <c:pt idx="136">
                  <c:v>110.4</c:v>
                </c:pt>
                <c:pt idx="137">
                  <c:v>109.42500000000001</c:v>
                </c:pt>
                <c:pt idx="138">
                  <c:v>107.52500000000001</c:v>
                </c:pt>
                <c:pt idx="139">
                  <c:v>109.95</c:v>
                </c:pt>
                <c:pt idx="140">
                  <c:v>112.95</c:v>
                </c:pt>
                <c:pt idx="141">
                  <c:v>113.875</c:v>
                </c:pt>
                <c:pt idx="142">
                  <c:v>113.95</c:v>
                </c:pt>
                <c:pt idx="143">
                  <c:v>113.325</c:v>
                </c:pt>
                <c:pt idx="144">
                  <c:v>113.075</c:v>
                </c:pt>
                <c:pt idx="145">
                  <c:v>115.92500000000001</c:v>
                </c:pt>
                <c:pt idx="146">
                  <c:v>116.22500000000001</c:v>
                </c:pt>
                <c:pt idx="147">
                  <c:v>116.75</c:v>
                </c:pt>
                <c:pt idx="148">
                  <c:v>116.325</c:v>
                </c:pt>
                <c:pt idx="149">
                  <c:v>117.67500000000001</c:v>
                </c:pt>
                <c:pt idx="150">
                  <c:v>116.92500000000001</c:v>
                </c:pt>
                <c:pt idx="151">
                  <c:v>116.97500000000001</c:v>
                </c:pt>
                <c:pt idx="152">
                  <c:v>116.85000000000001</c:v>
                </c:pt>
                <c:pt idx="153">
                  <c:v>116.02500000000001</c:v>
                </c:pt>
                <c:pt idx="154">
                  <c:v>116.325</c:v>
                </c:pt>
                <c:pt idx="155">
                  <c:v>115.92500000000001</c:v>
                </c:pt>
                <c:pt idx="156">
                  <c:v>115.5</c:v>
                </c:pt>
                <c:pt idx="157">
                  <c:v>114.75</c:v>
                </c:pt>
                <c:pt idx="158">
                  <c:v>113.575</c:v>
                </c:pt>
                <c:pt idx="159">
                  <c:v>113.55</c:v>
                </c:pt>
                <c:pt idx="160">
                  <c:v>113.42500000000001</c:v>
                </c:pt>
                <c:pt idx="161">
                  <c:v>113.25</c:v>
                </c:pt>
                <c:pt idx="162">
                  <c:v>112.72500000000001</c:v>
                </c:pt>
                <c:pt idx="163">
                  <c:v>112.47500000000001</c:v>
                </c:pt>
                <c:pt idx="164">
                  <c:v>110.35000000000001</c:v>
                </c:pt>
                <c:pt idx="165">
                  <c:v>110.75</c:v>
                </c:pt>
                <c:pt idx="166">
                  <c:v>111.5</c:v>
                </c:pt>
                <c:pt idx="167">
                  <c:v>111.95</c:v>
                </c:pt>
                <c:pt idx="168">
                  <c:v>103.575</c:v>
                </c:pt>
                <c:pt idx="169">
                  <c:v>101.60000000000001</c:v>
                </c:pt>
                <c:pt idx="170">
                  <c:v>100.02500000000001</c:v>
                </c:pt>
                <c:pt idx="171">
                  <c:v>102.42500000000001</c:v>
                </c:pt>
                <c:pt idx="172">
                  <c:v>101.4</c:v>
                </c:pt>
                <c:pt idx="173">
                  <c:v>104.4</c:v>
                </c:pt>
                <c:pt idx="174">
                  <c:v>105.7</c:v>
                </c:pt>
                <c:pt idx="175">
                  <c:v>104.67500000000001</c:v>
                </c:pt>
                <c:pt idx="176">
                  <c:v>105.8</c:v>
                </c:pt>
                <c:pt idx="177">
                  <c:v>106.95</c:v>
                </c:pt>
                <c:pt idx="178">
                  <c:v>107.875</c:v>
                </c:pt>
                <c:pt idx="179">
                  <c:v>107.9</c:v>
                </c:pt>
                <c:pt idx="180">
                  <c:v>107.67500000000001</c:v>
                </c:pt>
                <c:pt idx="181">
                  <c:v>108.55</c:v>
                </c:pt>
                <c:pt idx="182">
                  <c:v>107.075</c:v>
                </c:pt>
                <c:pt idx="183">
                  <c:v>107.27500000000001</c:v>
                </c:pt>
                <c:pt idx="184">
                  <c:v>106.825</c:v>
                </c:pt>
                <c:pt idx="185">
                  <c:v>103.825</c:v>
                </c:pt>
                <c:pt idx="186">
                  <c:v>103.47500000000001</c:v>
                </c:pt>
                <c:pt idx="187">
                  <c:v>101.9</c:v>
                </c:pt>
                <c:pt idx="188">
                  <c:v>98.9</c:v>
                </c:pt>
                <c:pt idx="189">
                  <c:v>98.925000000000011</c:v>
                </c:pt>
                <c:pt idx="190">
                  <c:v>101.9</c:v>
                </c:pt>
                <c:pt idx="191">
                  <c:v>102.85000000000001</c:v>
                </c:pt>
                <c:pt idx="192">
                  <c:v>102.42500000000001</c:v>
                </c:pt>
                <c:pt idx="193">
                  <c:v>101.875</c:v>
                </c:pt>
                <c:pt idx="194">
                  <c:v>98.875</c:v>
                </c:pt>
                <c:pt idx="195">
                  <c:v>97.5</c:v>
                </c:pt>
                <c:pt idx="196">
                  <c:v>96.75</c:v>
                </c:pt>
                <c:pt idx="197">
                  <c:v>94.45</c:v>
                </c:pt>
                <c:pt idx="198">
                  <c:v>95.9</c:v>
                </c:pt>
                <c:pt idx="199">
                  <c:v>97.275000000000006</c:v>
                </c:pt>
                <c:pt idx="200">
                  <c:v>97.75</c:v>
                </c:pt>
                <c:pt idx="201">
                  <c:v>96.025000000000006</c:v>
                </c:pt>
                <c:pt idx="202">
                  <c:v>99.025000000000006</c:v>
                </c:pt>
                <c:pt idx="203">
                  <c:v>101.15</c:v>
                </c:pt>
                <c:pt idx="204">
                  <c:v>103.125</c:v>
                </c:pt>
                <c:pt idx="205">
                  <c:v>102.72500000000001</c:v>
                </c:pt>
                <c:pt idx="206">
                  <c:v>103.05</c:v>
                </c:pt>
                <c:pt idx="207">
                  <c:v>104.125</c:v>
                </c:pt>
                <c:pt idx="208">
                  <c:v>104.2</c:v>
                </c:pt>
                <c:pt idx="209">
                  <c:v>103.10000000000001</c:v>
                </c:pt>
                <c:pt idx="210">
                  <c:v>105.52500000000001</c:v>
                </c:pt>
                <c:pt idx="211">
                  <c:v>105.375</c:v>
                </c:pt>
                <c:pt idx="212">
                  <c:v>104.075</c:v>
                </c:pt>
                <c:pt idx="213">
                  <c:v>102.72500000000001</c:v>
                </c:pt>
                <c:pt idx="214">
                  <c:v>101.65</c:v>
                </c:pt>
                <c:pt idx="215">
                  <c:v>102.60000000000001</c:v>
                </c:pt>
                <c:pt idx="216">
                  <c:v>103.47500000000001</c:v>
                </c:pt>
                <c:pt idx="217">
                  <c:v>104.5</c:v>
                </c:pt>
                <c:pt idx="218">
                  <c:v>105.60000000000001</c:v>
                </c:pt>
                <c:pt idx="219">
                  <c:v>105.575</c:v>
                </c:pt>
                <c:pt idx="220">
                  <c:v>105.47500000000001</c:v>
                </c:pt>
                <c:pt idx="221">
                  <c:v>108.2</c:v>
                </c:pt>
                <c:pt idx="222">
                  <c:v>108.22500000000001</c:v>
                </c:pt>
                <c:pt idx="223">
                  <c:v>108.325</c:v>
                </c:pt>
                <c:pt idx="224">
                  <c:v>109.02500000000001</c:v>
                </c:pt>
                <c:pt idx="225">
                  <c:v>109.35000000000001</c:v>
                </c:pt>
                <c:pt idx="226">
                  <c:v>109.67500000000001</c:v>
                </c:pt>
                <c:pt idx="227">
                  <c:v>110.75</c:v>
                </c:pt>
                <c:pt idx="228">
                  <c:v>109.3</c:v>
                </c:pt>
                <c:pt idx="229">
                  <c:v>108.92500000000001</c:v>
                </c:pt>
                <c:pt idx="230">
                  <c:v>110.75</c:v>
                </c:pt>
                <c:pt idx="231">
                  <c:v>110.575</c:v>
                </c:pt>
                <c:pt idx="232">
                  <c:v>108.22500000000001</c:v>
                </c:pt>
                <c:pt idx="233">
                  <c:v>107.825</c:v>
                </c:pt>
                <c:pt idx="234">
                  <c:v>109.85000000000001</c:v>
                </c:pt>
                <c:pt idx="235">
                  <c:v>109.375</c:v>
                </c:pt>
                <c:pt idx="236">
                  <c:v>109.05</c:v>
                </c:pt>
                <c:pt idx="237">
                  <c:v>108.72500000000001</c:v>
                </c:pt>
                <c:pt idx="238">
                  <c:v>110.35000000000001</c:v>
                </c:pt>
                <c:pt idx="239">
                  <c:v>111.125</c:v>
                </c:pt>
                <c:pt idx="240">
                  <c:v>111.10000000000001</c:v>
                </c:pt>
                <c:pt idx="241">
                  <c:v>110.72500000000001</c:v>
                </c:pt>
                <c:pt idx="242">
                  <c:v>112.325</c:v>
                </c:pt>
                <c:pt idx="243">
                  <c:v>111.95</c:v>
                </c:pt>
                <c:pt idx="244">
                  <c:v>112.10000000000001</c:v>
                </c:pt>
                <c:pt idx="245">
                  <c:v>113.27500000000001</c:v>
                </c:pt>
                <c:pt idx="246">
                  <c:v>114</c:v>
                </c:pt>
                <c:pt idx="247">
                  <c:v>114.575</c:v>
                </c:pt>
                <c:pt idx="248">
                  <c:v>114.95</c:v>
                </c:pt>
                <c:pt idx="249">
                  <c:v>115.97500000000001</c:v>
                </c:pt>
                <c:pt idx="250">
                  <c:v>118.7</c:v>
                </c:pt>
                <c:pt idx="251">
                  <c:v>119</c:v>
                </c:pt>
                <c:pt idx="252">
                  <c:v>114.875</c:v>
                </c:pt>
                <c:pt idx="253">
                  <c:v>115.67500000000001</c:v>
                </c:pt>
                <c:pt idx="254">
                  <c:v>115.075</c:v>
                </c:pt>
                <c:pt idx="255">
                  <c:v>114.825</c:v>
                </c:pt>
                <c:pt idx="256">
                  <c:v>116.52500000000001</c:v>
                </c:pt>
                <c:pt idx="257">
                  <c:v>119.52500000000001</c:v>
                </c:pt>
                <c:pt idx="258">
                  <c:v>119.125</c:v>
                </c:pt>
                <c:pt idx="259">
                  <c:v>117.47500000000001</c:v>
                </c:pt>
                <c:pt idx="260">
                  <c:v>118.52500000000001</c:v>
                </c:pt>
                <c:pt idx="261">
                  <c:v>119.575</c:v>
                </c:pt>
                <c:pt idx="262">
                  <c:v>120.27500000000001</c:v>
                </c:pt>
                <c:pt idx="263">
                  <c:v>121.02500000000001</c:v>
                </c:pt>
                <c:pt idx="264">
                  <c:v>120.25</c:v>
                </c:pt>
                <c:pt idx="265">
                  <c:v>120.25</c:v>
                </c:pt>
                <c:pt idx="266">
                  <c:v>119.67500000000001</c:v>
                </c:pt>
                <c:pt idx="267">
                  <c:v>119.875</c:v>
                </c:pt>
                <c:pt idx="268">
                  <c:v>118.7</c:v>
                </c:pt>
                <c:pt idx="269">
                  <c:v>118.325</c:v>
                </c:pt>
                <c:pt idx="270">
                  <c:v>116.17500000000001</c:v>
                </c:pt>
                <c:pt idx="271">
                  <c:v>115.60000000000001</c:v>
                </c:pt>
                <c:pt idx="272">
                  <c:v>115.575</c:v>
                </c:pt>
                <c:pt idx="273">
                  <c:v>116.875</c:v>
                </c:pt>
                <c:pt idx="274">
                  <c:v>116.9</c:v>
                </c:pt>
                <c:pt idx="275">
                  <c:v>116.42500000000001</c:v>
                </c:pt>
                <c:pt idx="276">
                  <c:v>117.67500000000001</c:v>
                </c:pt>
                <c:pt idx="277">
                  <c:v>116.77500000000001</c:v>
                </c:pt>
                <c:pt idx="278">
                  <c:v>117.65</c:v>
                </c:pt>
                <c:pt idx="279">
                  <c:v>116.4</c:v>
                </c:pt>
                <c:pt idx="280">
                  <c:v>115.92500000000001</c:v>
                </c:pt>
                <c:pt idx="281">
                  <c:v>117.375</c:v>
                </c:pt>
                <c:pt idx="282">
                  <c:v>116.77500000000001</c:v>
                </c:pt>
                <c:pt idx="283">
                  <c:v>116.52500000000001</c:v>
                </c:pt>
                <c:pt idx="284">
                  <c:v>117.92500000000001</c:v>
                </c:pt>
                <c:pt idx="285">
                  <c:v>119.10000000000001</c:v>
                </c:pt>
                <c:pt idx="286">
                  <c:v>121.3</c:v>
                </c:pt>
                <c:pt idx="287">
                  <c:v>123.075</c:v>
                </c:pt>
                <c:pt idx="288">
                  <c:v>123.75</c:v>
                </c:pt>
                <c:pt idx="289">
                  <c:v>125.375</c:v>
                </c:pt>
                <c:pt idx="290">
                  <c:v>126.60000000000001</c:v>
                </c:pt>
                <c:pt idx="291">
                  <c:v>117.575</c:v>
                </c:pt>
                <c:pt idx="292">
                  <c:v>116.15</c:v>
                </c:pt>
                <c:pt idx="293">
                  <c:v>115.97500000000001</c:v>
                </c:pt>
                <c:pt idx="294">
                  <c:v>115.55</c:v>
                </c:pt>
                <c:pt idx="295">
                  <c:v>115.35000000000001</c:v>
                </c:pt>
                <c:pt idx="296">
                  <c:v>115.97500000000001</c:v>
                </c:pt>
                <c:pt idx="297">
                  <c:v>116.5</c:v>
                </c:pt>
                <c:pt idx="298">
                  <c:v>117.60000000000001</c:v>
                </c:pt>
                <c:pt idx="299">
                  <c:v>117.75</c:v>
                </c:pt>
                <c:pt idx="300">
                  <c:v>116.325</c:v>
                </c:pt>
                <c:pt idx="301">
                  <c:v>117.7</c:v>
                </c:pt>
                <c:pt idx="302">
                  <c:v>119.2</c:v>
                </c:pt>
                <c:pt idx="303">
                  <c:v>119.325</c:v>
                </c:pt>
                <c:pt idx="304">
                  <c:v>118.9</c:v>
                </c:pt>
                <c:pt idx="305">
                  <c:v>119.9</c:v>
                </c:pt>
                <c:pt idx="306">
                  <c:v>122.45</c:v>
                </c:pt>
                <c:pt idx="307">
                  <c:v>121.77500000000001</c:v>
                </c:pt>
                <c:pt idx="308">
                  <c:v>122.10000000000001</c:v>
                </c:pt>
                <c:pt idx="309">
                  <c:v>121.075</c:v>
                </c:pt>
                <c:pt idx="310">
                  <c:v>120.77500000000001</c:v>
                </c:pt>
                <c:pt idx="311">
                  <c:v>121.35000000000001</c:v>
                </c:pt>
                <c:pt idx="312">
                  <c:v>120</c:v>
                </c:pt>
                <c:pt idx="313">
                  <c:v>119.95</c:v>
                </c:pt>
                <c:pt idx="314">
                  <c:v>119.42500000000001</c:v>
                </c:pt>
                <c:pt idx="315">
                  <c:v>118.22500000000001</c:v>
                </c:pt>
                <c:pt idx="316">
                  <c:v>118.27500000000001</c:v>
                </c:pt>
                <c:pt idx="317">
                  <c:v>118.8</c:v>
                </c:pt>
                <c:pt idx="318">
                  <c:v>120.05</c:v>
                </c:pt>
                <c:pt idx="319">
                  <c:v>121.10000000000001</c:v>
                </c:pt>
                <c:pt idx="320">
                  <c:v>123.25</c:v>
                </c:pt>
                <c:pt idx="321">
                  <c:v>124.2</c:v>
                </c:pt>
                <c:pt idx="322">
                  <c:v>125.375</c:v>
                </c:pt>
                <c:pt idx="323">
                  <c:v>126.42500000000001</c:v>
                </c:pt>
                <c:pt idx="324">
                  <c:v>126.77500000000001</c:v>
                </c:pt>
                <c:pt idx="325">
                  <c:v>127.92500000000001</c:v>
                </c:pt>
                <c:pt idx="326">
                  <c:v>129.625</c:v>
                </c:pt>
                <c:pt idx="327">
                  <c:v>129.80000000000001</c:v>
                </c:pt>
                <c:pt idx="328">
                  <c:v>129</c:v>
                </c:pt>
                <c:pt idx="329">
                  <c:v>129.82500000000002</c:v>
                </c:pt>
                <c:pt idx="330">
                  <c:v>132.02500000000001</c:v>
                </c:pt>
                <c:pt idx="331">
                  <c:v>135.6</c:v>
                </c:pt>
                <c:pt idx="332">
                  <c:v>138</c:v>
                </c:pt>
                <c:pt idx="333">
                  <c:v>124.125</c:v>
                </c:pt>
                <c:pt idx="334">
                  <c:v>127.05</c:v>
                </c:pt>
                <c:pt idx="335">
                  <c:v>130.05000000000001</c:v>
                </c:pt>
                <c:pt idx="336">
                  <c:v>131.30000000000001</c:v>
                </c:pt>
                <c:pt idx="337">
                  <c:v>128.30000000000001</c:v>
                </c:pt>
                <c:pt idx="338">
                  <c:v>127.77500000000001</c:v>
                </c:pt>
                <c:pt idx="339">
                  <c:v>124.97500000000001</c:v>
                </c:pt>
                <c:pt idx="340">
                  <c:v>124.2</c:v>
                </c:pt>
                <c:pt idx="341">
                  <c:v>123.92500000000001</c:v>
                </c:pt>
                <c:pt idx="342">
                  <c:v>125.17500000000001</c:v>
                </c:pt>
                <c:pt idx="343">
                  <c:v>122.45</c:v>
                </c:pt>
                <c:pt idx="344">
                  <c:v>121.9</c:v>
                </c:pt>
                <c:pt idx="345">
                  <c:v>122.45</c:v>
                </c:pt>
                <c:pt idx="346">
                  <c:v>122.92500000000001</c:v>
                </c:pt>
                <c:pt idx="347">
                  <c:v>123.45</c:v>
                </c:pt>
                <c:pt idx="348">
                  <c:v>123.92500000000001</c:v>
                </c:pt>
                <c:pt idx="349">
                  <c:v>123.075</c:v>
                </c:pt>
                <c:pt idx="350">
                  <c:v>122.125</c:v>
                </c:pt>
                <c:pt idx="351">
                  <c:v>123.92500000000001</c:v>
                </c:pt>
                <c:pt idx="352">
                  <c:v>122.7</c:v>
                </c:pt>
                <c:pt idx="353">
                  <c:v>122.97500000000001</c:v>
                </c:pt>
                <c:pt idx="354">
                  <c:v>124.42500000000001</c:v>
                </c:pt>
                <c:pt idx="355">
                  <c:v>127.42500000000001</c:v>
                </c:pt>
                <c:pt idx="356">
                  <c:v>130.82500000000002</c:v>
                </c:pt>
                <c:pt idx="357">
                  <c:v>132.1</c:v>
                </c:pt>
                <c:pt idx="358">
                  <c:v>130.19999999999999</c:v>
                </c:pt>
                <c:pt idx="359">
                  <c:v>131.19999999999999</c:v>
                </c:pt>
                <c:pt idx="360">
                  <c:v>131.375</c:v>
                </c:pt>
                <c:pt idx="361">
                  <c:v>131.25</c:v>
                </c:pt>
                <c:pt idx="362">
                  <c:v>128.35</c:v>
                </c:pt>
                <c:pt idx="363">
                  <c:v>127.5</c:v>
                </c:pt>
                <c:pt idx="364">
                  <c:v>124.5</c:v>
                </c:pt>
                <c:pt idx="365">
                  <c:v>122.5</c:v>
                </c:pt>
                <c:pt idx="366">
                  <c:v>121.7</c:v>
                </c:pt>
                <c:pt idx="367">
                  <c:v>120</c:v>
                </c:pt>
                <c:pt idx="368">
                  <c:v>120.35000000000001</c:v>
                </c:pt>
                <c:pt idx="369">
                  <c:v>119.5</c:v>
                </c:pt>
                <c:pt idx="370">
                  <c:v>118.625</c:v>
                </c:pt>
                <c:pt idx="371">
                  <c:v>119.2</c:v>
                </c:pt>
                <c:pt idx="372">
                  <c:v>121.47500000000001</c:v>
                </c:pt>
                <c:pt idx="373">
                  <c:v>119.60000000000001</c:v>
                </c:pt>
                <c:pt idx="374">
                  <c:v>120.25</c:v>
                </c:pt>
                <c:pt idx="375">
                  <c:v>120.2</c:v>
                </c:pt>
                <c:pt idx="376">
                  <c:v>119.10000000000001</c:v>
                </c:pt>
                <c:pt idx="377">
                  <c:v>115.75</c:v>
                </c:pt>
                <c:pt idx="378">
                  <c:v>113.55</c:v>
                </c:pt>
                <c:pt idx="379">
                  <c:v>114.95</c:v>
                </c:pt>
                <c:pt idx="380">
                  <c:v>114.77500000000001</c:v>
                </c:pt>
                <c:pt idx="381">
                  <c:v>113.825</c:v>
                </c:pt>
                <c:pt idx="382">
                  <c:v>114.875</c:v>
                </c:pt>
                <c:pt idx="383">
                  <c:v>117.875</c:v>
                </c:pt>
                <c:pt idx="384">
                  <c:v>117.42500000000001</c:v>
                </c:pt>
                <c:pt idx="385">
                  <c:v>117.8</c:v>
                </c:pt>
                <c:pt idx="386">
                  <c:v>116.95</c:v>
                </c:pt>
                <c:pt idx="387">
                  <c:v>115.075</c:v>
                </c:pt>
                <c:pt idx="388">
                  <c:v>117.27500000000001</c:v>
                </c:pt>
                <c:pt idx="389">
                  <c:v>115.875</c:v>
                </c:pt>
                <c:pt idx="390">
                  <c:v>116.42500000000001</c:v>
                </c:pt>
                <c:pt idx="391">
                  <c:v>113.875</c:v>
                </c:pt>
                <c:pt idx="392">
                  <c:v>113.17500000000001</c:v>
                </c:pt>
                <c:pt idx="393">
                  <c:v>114.3</c:v>
                </c:pt>
                <c:pt idx="394">
                  <c:v>114.3</c:v>
                </c:pt>
                <c:pt idx="395">
                  <c:v>112.9</c:v>
                </c:pt>
                <c:pt idx="396">
                  <c:v>112</c:v>
                </c:pt>
                <c:pt idx="397">
                  <c:v>112.8</c:v>
                </c:pt>
                <c:pt idx="398">
                  <c:v>114.52500000000001</c:v>
                </c:pt>
                <c:pt idx="399">
                  <c:v>115.22500000000001</c:v>
                </c:pt>
                <c:pt idx="400">
                  <c:v>115.45</c:v>
                </c:pt>
                <c:pt idx="401">
                  <c:v>112.75</c:v>
                </c:pt>
                <c:pt idx="402">
                  <c:v>112.47500000000001</c:v>
                </c:pt>
                <c:pt idx="403">
                  <c:v>110</c:v>
                </c:pt>
                <c:pt idx="404">
                  <c:v>108.85000000000001</c:v>
                </c:pt>
                <c:pt idx="405">
                  <c:v>109.72500000000001</c:v>
                </c:pt>
                <c:pt idx="406">
                  <c:v>109.05</c:v>
                </c:pt>
                <c:pt idx="407">
                  <c:v>110.05</c:v>
                </c:pt>
                <c:pt idx="408">
                  <c:v>109.47500000000001</c:v>
                </c:pt>
                <c:pt idx="409">
                  <c:v>107.125</c:v>
                </c:pt>
                <c:pt idx="410">
                  <c:v>106.375</c:v>
                </c:pt>
                <c:pt idx="411">
                  <c:v>106</c:v>
                </c:pt>
                <c:pt idx="412">
                  <c:v>106.72500000000001</c:v>
                </c:pt>
                <c:pt idx="413">
                  <c:v>105.65</c:v>
                </c:pt>
                <c:pt idx="414">
                  <c:v>105.95</c:v>
                </c:pt>
                <c:pt idx="415">
                  <c:v>105.95</c:v>
                </c:pt>
                <c:pt idx="416">
                  <c:v>106.2</c:v>
                </c:pt>
                <c:pt idx="417">
                  <c:v>105.25</c:v>
                </c:pt>
                <c:pt idx="418">
                  <c:v>105.55</c:v>
                </c:pt>
                <c:pt idx="419">
                  <c:v>104.52500000000001</c:v>
                </c:pt>
                <c:pt idx="420">
                  <c:v>105.15</c:v>
                </c:pt>
                <c:pt idx="421">
                  <c:v>104.42500000000001</c:v>
                </c:pt>
                <c:pt idx="422">
                  <c:v>104.7</c:v>
                </c:pt>
                <c:pt idx="423">
                  <c:v>106.22500000000001</c:v>
                </c:pt>
                <c:pt idx="424">
                  <c:v>107.325</c:v>
                </c:pt>
                <c:pt idx="425">
                  <c:v>107.2</c:v>
                </c:pt>
                <c:pt idx="426">
                  <c:v>106.27500000000001</c:v>
                </c:pt>
                <c:pt idx="427">
                  <c:v>107.55</c:v>
                </c:pt>
                <c:pt idx="428">
                  <c:v>106.92500000000001</c:v>
                </c:pt>
                <c:pt idx="429">
                  <c:v>107.75</c:v>
                </c:pt>
                <c:pt idx="430">
                  <c:v>107.575</c:v>
                </c:pt>
                <c:pt idx="431">
                  <c:v>107.97500000000001</c:v>
                </c:pt>
                <c:pt idx="432">
                  <c:v>110.95</c:v>
                </c:pt>
                <c:pt idx="433">
                  <c:v>110.10000000000001</c:v>
                </c:pt>
                <c:pt idx="434">
                  <c:v>111.575</c:v>
                </c:pt>
                <c:pt idx="435">
                  <c:v>109.22500000000001</c:v>
                </c:pt>
                <c:pt idx="436">
                  <c:v>108.27500000000001</c:v>
                </c:pt>
                <c:pt idx="437">
                  <c:v>108.575</c:v>
                </c:pt>
                <c:pt idx="438">
                  <c:v>108.97500000000001</c:v>
                </c:pt>
                <c:pt idx="439">
                  <c:v>109.10000000000001</c:v>
                </c:pt>
                <c:pt idx="440">
                  <c:v>107.825</c:v>
                </c:pt>
                <c:pt idx="441">
                  <c:v>109.10000000000001</c:v>
                </c:pt>
                <c:pt idx="442">
                  <c:v>109.075</c:v>
                </c:pt>
                <c:pt idx="443">
                  <c:v>110.15</c:v>
                </c:pt>
                <c:pt idx="444">
                  <c:v>111.02500000000001</c:v>
                </c:pt>
                <c:pt idx="445">
                  <c:v>111.42500000000001</c:v>
                </c:pt>
                <c:pt idx="446">
                  <c:v>113.7</c:v>
                </c:pt>
                <c:pt idx="447">
                  <c:v>113.77500000000001</c:v>
                </c:pt>
                <c:pt idx="448">
                  <c:v>112.35000000000001</c:v>
                </c:pt>
                <c:pt idx="449">
                  <c:v>112.825</c:v>
                </c:pt>
                <c:pt idx="450">
                  <c:v>111.72500000000001</c:v>
                </c:pt>
                <c:pt idx="451">
                  <c:v>111.17500000000001</c:v>
                </c:pt>
                <c:pt idx="452">
                  <c:v>111.47500000000001</c:v>
                </c:pt>
                <c:pt idx="453">
                  <c:v>111.2</c:v>
                </c:pt>
                <c:pt idx="454">
                  <c:v>111.67500000000001</c:v>
                </c:pt>
                <c:pt idx="455">
                  <c:v>111.52500000000001</c:v>
                </c:pt>
                <c:pt idx="456">
                  <c:v>113.625</c:v>
                </c:pt>
                <c:pt idx="457">
                  <c:v>113.02500000000001</c:v>
                </c:pt>
                <c:pt idx="458">
                  <c:v>114.15</c:v>
                </c:pt>
                <c:pt idx="459">
                  <c:v>115.375</c:v>
                </c:pt>
                <c:pt idx="460">
                  <c:v>119.575</c:v>
                </c:pt>
                <c:pt idx="461">
                  <c:v>120.5</c:v>
                </c:pt>
                <c:pt idx="462">
                  <c:v>126.60000000000001</c:v>
                </c:pt>
                <c:pt idx="463">
                  <c:v>124.325</c:v>
                </c:pt>
                <c:pt idx="464">
                  <c:v>127.3</c:v>
                </c:pt>
                <c:pt idx="465">
                  <c:v>125.325</c:v>
                </c:pt>
                <c:pt idx="466">
                  <c:v>124.625</c:v>
                </c:pt>
                <c:pt idx="467">
                  <c:v>122.92500000000001</c:v>
                </c:pt>
                <c:pt idx="468">
                  <c:v>122.47500000000001</c:v>
                </c:pt>
                <c:pt idx="469">
                  <c:v>120.575</c:v>
                </c:pt>
                <c:pt idx="470">
                  <c:v>120.575</c:v>
                </c:pt>
                <c:pt idx="471">
                  <c:v>119.5</c:v>
                </c:pt>
                <c:pt idx="472">
                  <c:v>120.2</c:v>
                </c:pt>
                <c:pt idx="473">
                  <c:v>119.55</c:v>
                </c:pt>
                <c:pt idx="474">
                  <c:v>118.85000000000001</c:v>
                </c:pt>
                <c:pt idx="475">
                  <c:v>117.10000000000001</c:v>
                </c:pt>
                <c:pt idx="476">
                  <c:v>117.97500000000001</c:v>
                </c:pt>
                <c:pt idx="477">
                  <c:v>119.05</c:v>
                </c:pt>
                <c:pt idx="478">
                  <c:v>118.575</c:v>
                </c:pt>
                <c:pt idx="479">
                  <c:v>119.825</c:v>
                </c:pt>
                <c:pt idx="480">
                  <c:v>119.65</c:v>
                </c:pt>
                <c:pt idx="481">
                  <c:v>120.47500000000001</c:v>
                </c:pt>
                <c:pt idx="482">
                  <c:v>119.9</c:v>
                </c:pt>
                <c:pt idx="483">
                  <c:v>117.22500000000001</c:v>
                </c:pt>
                <c:pt idx="484">
                  <c:v>116.375</c:v>
                </c:pt>
                <c:pt idx="485">
                  <c:v>116.42500000000001</c:v>
                </c:pt>
                <c:pt idx="486">
                  <c:v>115.9</c:v>
                </c:pt>
                <c:pt idx="487">
                  <c:v>115.625</c:v>
                </c:pt>
                <c:pt idx="488">
                  <c:v>115.575</c:v>
                </c:pt>
                <c:pt idx="489">
                  <c:v>115.17500000000001</c:v>
                </c:pt>
                <c:pt idx="490">
                  <c:v>116.15</c:v>
                </c:pt>
                <c:pt idx="491">
                  <c:v>115.65</c:v>
                </c:pt>
                <c:pt idx="492">
                  <c:v>116.27500000000001</c:v>
                </c:pt>
                <c:pt idx="493">
                  <c:v>118.9</c:v>
                </c:pt>
                <c:pt idx="494">
                  <c:v>119.97500000000001</c:v>
                </c:pt>
                <c:pt idx="495">
                  <c:v>120</c:v>
                </c:pt>
                <c:pt idx="496">
                  <c:v>119.4</c:v>
                </c:pt>
                <c:pt idx="497">
                  <c:v>119.625</c:v>
                </c:pt>
                <c:pt idx="498">
                  <c:v>119.825</c:v>
                </c:pt>
                <c:pt idx="499">
                  <c:v>121.5</c:v>
                </c:pt>
                <c:pt idx="500">
                  <c:v>122.02500000000001</c:v>
                </c:pt>
                <c:pt idx="501">
                  <c:v>124.55</c:v>
                </c:pt>
                <c:pt idx="502">
                  <c:v>123</c:v>
                </c:pt>
                <c:pt idx="503">
                  <c:v>123.35000000000001</c:v>
                </c:pt>
                <c:pt idx="504">
                  <c:v>122.95</c:v>
                </c:pt>
                <c:pt idx="505">
                  <c:v>122.25</c:v>
                </c:pt>
                <c:pt idx="506">
                  <c:v>119.25</c:v>
                </c:pt>
                <c:pt idx="507">
                  <c:v>117.22500000000001</c:v>
                </c:pt>
                <c:pt idx="508">
                  <c:v>117.67500000000001</c:v>
                </c:pt>
                <c:pt idx="509">
                  <c:v>116.875</c:v>
                </c:pt>
                <c:pt idx="510">
                  <c:v>117.075</c:v>
                </c:pt>
                <c:pt idx="511">
                  <c:v>117.375</c:v>
                </c:pt>
                <c:pt idx="512">
                  <c:v>118.10000000000001</c:v>
                </c:pt>
                <c:pt idx="513">
                  <c:v>120.97500000000001</c:v>
                </c:pt>
                <c:pt idx="514">
                  <c:v>121.95</c:v>
                </c:pt>
                <c:pt idx="515">
                  <c:v>121.9</c:v>
                </c:pt>
                <c:pt idx="516">
                  <c:v>123.55</c:v>
                </c:pt>
                <c:pt idx="517">
                  <c:v>124.72500000000001</c:v>
                </c:pt>
                <c:pt idx="518">
                  <c:v>125.42500000000001</c:v>
                </c:pt>
                <c:pt idx="519">
                  <c:v>122.47500000000001</c:v>
                </c:pt>
                <c:pt idx="520">
                  <c:v>124.60000000000001</c:v>
                </c:pt>
                <c:pt idx="521">
                  <c:v>125.7</c:v>
                </c:pt>
                <c:pt idx="522">
                  <c:v>124.825</c:v>
                </c:pt>
                <c:pt idx="523">
                  <c:v>123.85000000000001</c:v>
                </c:pt>
                <c:pt idx="524">
                  <c:v>126.42500000000001</c:v>
                </c:pt>
                <c:pt idx="525">
                  <c:v>126.85000000000001</c:v>
                </c:pt>
                <c:pt idx="526">
                  <c:v>126.125</c:v>
                </c:pt>
                <c:pt idx="527">
                  <c:v>125.625</c:v>
                </c:pt>
                <c:pt idx="528">
                  <c:v>125.60000000000001</c:v>
                </c:pt>
                <c:pt idx="529">
                  <c:v>125.77500000000001</c:v>
                </c:pt>
                <c:pt idx="530">
                  <c:v>126.52500000000001</c:v>
                </c:pt>
                <c:pt idx="531">
                  <c:v>127.125</c:v>
                </c:pt>
                <c:pt idx="532">
                  <c:v>126.825</c:v>
                </c:pt>
                <c:pt idx="533">
                  <c:v>127.65</c:v>
                </c:pt>
                <c:pt idx="534">
                  <c:v>129.27500000000001</c:v>
                </c:pt>
              </c:numCache>
            </c:numRef>
          </c:val>
          <c:smooth val="0"/>
          <c:extLst>
            <c:ext xmlns:c16="http://schemas.microsoft.com/office/drawing/2014/chart" uri="{C3380CC4-5D6E-409C-BE32-E72D297353CC}">
              <c16:uniqueId val="{00000000-40CC-445B-A5B7-7DD79AC5A3F4}"/>
            </c:ext>
          </c:extLst>
        </c:ser>
        <c:ser>
          <c:idx val="1"/>
          <c:order val="1"/>
          <c:tx>
            <c:v>LC-Forward Curve</c:v>
          </c:tx>
          <c:spPr>
            <a:ln w="22225" cap="rnd">
              <a:solidFill>
                <a:schemeClr val="accent2"/>
              </a:solidFill>
              <a:round/>
            </a:ln>
            <a:effectLst/>
          </c:spPr>
          <c:marker>
            <c:symbol val="none"/>
          </c:marker>
          <c:cat>
            <c:multiLvlStrRef>
              <c:f>'LC-ForwardCurve'!$S$2:$T$849</c:f>
              <c:multiLvlStrCache>
                <c:ptCount val="828"/>
                <c:lvl>
                  <c:pt idx="0">
                    <c:v>Jan</c:v>
                  </c:pt>
                  <c:pt idx="19">
                    <c:v>Feb</c:v>
                  </c:pt>
                  <c:pt idx="39">
                    <c:v>Mar</c:v>
                  </c:pt>
                  <c:pt idx="61">
                    <c:v>Apr</c:v>
                  </c:pt>
                  <c:pt idx="82">
                    <c:v>May</c:v>
                  </c:pt>
                  <c:pt idx="103">
                    <c:v>Jun</c:v>
                  </c:pt>
                  <c:pt idx="125">
                    <c:v>Jul</c:v>
                  </c:pt>
                  <c:pt idx="145">
                    <c:v>Aug</c:v>
                  </c:pt>
                  <c:pt idx="168">
                    <c:v>Sep</c:v>
                  </c:pt>
                  <c:pt idx="189">
                    <c:v>Oct</c:v>
                  </c:pt>
                  <c:pt idx="210">
                    <c:v>Nov</c:v>
                  </c:pt>
                  <c:pt idx="231">
                    <c:v>Dec</c:v>
                  </c:pt>
                  <c:pt idx="252">
                    <c:v>Jan</c:v>
                  </c:pt>
                  <c:pt idx="272">
                    <c:v>Feb</c:v>
                  </c:pt>
                  <c:pt idx="291">
                    <c:v>Mar</c:v>
                  </c:pt>
                  <c:pt idx="314">
                    <c:v>Apr</c:v>
                  </c:pt>
                  <c:pt idx="333">
                    <c:v>May</c:v>
                  </c:pt>
                  <c:pt idx="355">
                    <c:v>Jun</c:v>
                  </c:pt>
                  <c:pt idx="377">
                    <c:v>Jul</c:v>
                  </c:pt>
                  <c:pt idx="397">
                    <c:v>Aug</c:v>
                  </c:pt>
                  <c:pt idx="420">
                    <c:v>Sep</c:v>
                  </c:pt>
                  <c:pt idx="440">
                    <c:v>Oct</c:v>
                  </c:pt>
                  <c:pt idx="462">
                    <c:v>Nov</c:v>
                  </c:pt>
                  <c:pt idx="483">
                    <c:v>Dec</c:v>
                  </c:pt>
                  <c:pt idx="503">
                    <c:v>Jan</c:v>
                  </c:pt>
                  <c:pt idx="524">
                    <c:v>Feb</c:v>
                  </c:pt>
                  <c:pt idx="544">
                    <c:v>Mar</c:v>
                  </c:pt>
                  <c:pt idx="567">
                    <c:v>Apr</c:v>
                  </c:pt>
                  <c:pt idx="587">
                    <c:v>May</c:v>
                  </c:pt>
                  <c:pt idx="610">
                    <c:v>Jun</c:v>
                  </c:pt>
                  <c:pt idx="632">
                    <c:v>Jul</c:v>
                  </c:pt>
                  <c:pt idx="653">
                    <c:v>Aug</c:v>
                  </c:pt>
                  <c:pt idx="676">
                    <c:v>Sep</c:v>
                  </c:pt>
                  <c:pt idx="697">
                    <c:v>Oct</c:v>
                  </c:pt>
                  <c:pt idx="719">
                    <c:v>Nov</c:v>
                  </c:pt>
                  <c:pt idx="741">
                    <c:v>Dec</c:v>
                  </c:pt>
                  <c:pt idx="762">
                    <c:v>Jan</c:v>
                  </c:pt>
                  <c:pt idx="785">
                    <c:v>Feb</c:v>
                  </c:pt>
                  <c:pt idx="805">
                    <c:v>Mar</c:v>
                  </c:pt>
                  <c:pt idx="827">
                    <c:v>Apr</c:v>
                  </c:pt>
                </c:lvl>
                <c:lvl>
                  <c:pt idx="0">
                    <c:v>2016</c:v>
                  </c:pt>
                  <c:pt idx="252">
                    <c:v>2017</c:v>
                  </c:pt>
                  <c:pt idx="503">
                    <c:v>2018</c:v>
                  </c:pt>
                  <c:pt idx="762">
                    <c:v>2019</c:v>
                  </c:pt>
                </c:lvl>
              </c:multiLvlStrCache>
            </c:multiLvlStrRef>
          </c:cat>
          <c:val>
            <c:numRef>
              <c:f>'LC-ForwardCurve'!$Q$2:$Q$849</c:f>
              <c:numCache>
                <c:formatCode>General</c:formatCode>
                <c:ptCount val="84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pt idx="201">
                  <c:v>#N/A</c:v>
                </c:pt>
                <c:pt idx="202">
                  <c:v>#N/A</c:v>
                </c:pt>
                <c:pt idx="203">
                  <c:v>#N/A</c:v>
                </c:pt>
                <c:pt idx="204">
                  <c:v>#N/A</c:v>
                </c:pt>
                <c:pt idx="205">
                  <c:v>#N/A</c:v>
                </c:pt>
                <c:pt idx="206">
                  <c:v>#N/A</c:v>
                </c:pt>
                <c:pt idx="207">
                  <c:v>#N/A</c:v>
                </c:pt>
                <c:pt idx="208">
                  <c:v>#N/A</c:v>
                </c:pt>
                <c:pt idx="209">
                  <c:v>#N/A</c:v>
                </c:pt>
                <c:pt idx="210">
                  <c:v>#N/A</c:v>
                </c:pt>
                <c:pt idx="211">
                  <c:v>#N/A</c:v>
                </c:pt>
                <c:pt idx="212">
                  <c:v>#N/A</c:v>
                </c:pt>
                <c:pt idx="213">
                  <c:v>#N/A</c:v>
                </c:pt>
                <c:pt idx="214">
                  <c:v>#N/A</c:v>
                </c:pt>
                <c:pt idx="215">
                  <c:v>#N/A</c:v>
                </c:pt>
                <c:pt idx="216">
                  <c:v>#N/A</c:v>
                </c:pt>
                <c:pt idx="217">
                  <c:v>#N/A</c:v>
                </c:pt>
                <c:pt idx="218">
                  <c:v>#N/A</c:v>
                </c:pt>
                <c:pt idx="219">
                  <c:v>#N/A</c:v>
                </c:pt>
                <c:pt idx="220">
                  <c:v>#N/A</c:v>
                </c:pt>
                <c:pt idx="221">
                  <c:v>#N/A</c:v>
                </c:pt>
                <c:pt idx="222">
                  <c:v>#N/A</c:v>
                </c:pt>
                <c:pt idx="223">
                  <c:v>#N/A</c:v>
                </c:pt>
                <c:pt idx="224">
                  <c:v>#N/A</c:v>
                </c:pt>
                <c:pt idx="225">
                  <c:v>#N/A</c:v>
                </c:pt>
                <c:pt idx="226">
                  <c:v>#N/A</c:v>
                </c:pt>
                <c:pt idx="227">
                  <c:v>#N/A</c:v>
                </c:pt>
                <c:pt idx="228">
                  <c:v>#N/A</c:v>
                </c:pt>
                <c:pt idx="229">
                  <c:v>#N/A</c:v>
                </c:pt>
                <c:pt idx="230">
                  <c:v>#N/A</c:v>
                </c:pt>
                <c:pt idx="231">
                  <c:v>#N/A</c:v>
                </c:pt>
                <c:pt idx="232">
                  <c:v>#N/A</c:v>
                </c:pt>
                <c:pt idx="233">
                  <c:v>#N/A</c:v>
                </c:pt>
                <c:pt idx="234">
                  <c:v>#N/A</c:v>
                </c:pt>
                <c:pt idx="235">
                  <c:v>#N/A</c:v>
                </c:pt>
                <c:pt idx="236">
                  <c:v>#N/A</c:v>
                </c:pt>
                <c:pt idx="237">
                  <c:v>#N/A</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pt idx="300">
                  <c:v>#N/A</c:v>
                </c:pt>
                <c:pt idx="301">
                  <c:v>#N/A</c:v>
                </c:pt>
                <c:pt idx="302">
                  <c:v>#N/A</c:v>
                </c:pt>
                <c:pt idx="303">
                  <c:v>#N/A</c:v>
                </c:pt>
                <c:pt idx="304">
                  <c:v>#N/A</c:v>
                </c:pt>
                <c:pt idx="305">
                  <c:v>#N/A</c:v>
                </c:pt>
                <c:pt idx="306">
                  <c:v>#N/A</c:v>
                </c:pt>
                <c:pt idx="307">
                  <c:v>#N/A</c:v>
                </c:pt>
                <c:pt idx="308">
                  <c:v>#N/A</c:v>
                </c:pt>
                <c:pt idx="309">
                  <c:v>#N/A</c:v>
                </c:pt>
                <c:pt idx="310">
                  <c:v>#N/A</c:v>
                </c:pt>
                <c:pt idx="311">
                  <c:v>#N/A</c:v>
                </c:pt>
                <c:pt idx="312">
                  <c:v>#N/A</c:v>
                </c:pt>
                <c:pt idx="313">
                  <c:v>#N/A</c:v>
                </c:pt>
                <c:pt idx="314">
                  <c:v>#N/A</c:v>
                </c:pt>
                <c:pt idx="315">
                  <c:v>#N/A</c:v>
                </c:pt>
                <c:pt idx="316">
                  <c:v>#N/A</c:v>
                </c:pt>
                <c:pt idx="317">
                  <c:v>#N/A</c:v>
                </c:pt>
                <c:pt idx="318">
                  <c:v>#N/A</c:v>
                </c:pt>
                <c:pt idx="319">
                  <c:v>#N/A</c:v>
                </c:pt>
                <c:pt idx="320">
                  <c:v>#N/A</c:v>
                </c:pt>
                <c:pt idx="321">
                  <c:v>#N/A</c:v>
                </c:pt>
                <c:pt idx="322">
                  <c:v>#N/A</c:v>
                </c:pt>
                <c:pt idx="323">
                  <c:v>#N/A</c:v>
                </c:pt>
                <c:pt idx="324">
                  <c:v>#N/A</c:v>
                </c:pt>
                <c:pt idx="325">
                  <c:v>#N/A</c:v>
                </c:pt>
                <c:pt idx="326">
                  <c:v>#N/A</c:v>
                </c:pt>
                <c:pt idx="327">
                  <c:v>#N/A</c:v>
                </c:pt>
                <c:pt idx="328">
                  <c:v>#N/A</c:v>
                </c:pt>
                <c:pt idx="329">
                  <c:v>#N/A</c:v>
                </c:pt>
                <c:pt idx="330">
                  <c:v>#N/A</c:v>
                </c:pt>
                <c:pt idx="331">
                  <c:v>#N/A</c:v>
                </c:pt>
                <c:pt idx="332">
                  <c:v>#N/A</c:v>
                </c:pt>
                <c:pt idx="333">
                  <c:v>#N/A</c:v>
                </c:pt>
                <c:pt idx="334">
                  <c:v>#N/A</c:v>
                </c:pt>
                <c:pt idx="335">
                  <c:v>#N/A</c:v>
                </c:pt>
                <c:pt idx="336">
                  <c:v>#N/A</c:v>
                </c:pt>
                <c:pt idx="337">
                  <c:v>#N/A</c:v>
                </c:pt>
                <c:pt idx="338">
                  <c:v>#N/A</c:v>
                </c:pt>
                <c:pt idx="339">
                  <c:v>#N/A</c:v>
                </c:pt>
                <c:pt idx="340">
                  <c:v>#N/A</c:v>
                </c:pt>
                <c:pt idx="341">
                  <c:v>#N/A</c:v>
                </c:pt>
                <c:pt idx="342">
                  <c:v>#N/A</c:v>
                </c:pt>
                <c:pt idx="343">
                  <c:v>#N/A</c:v>
                </c:pt>
                <c:pt idx="344">
                  <c:v>#N/A</c:v>
                </c:pt>
                <c:pt idx="345">
                  <c:v>#N/A</c:v>
                </c:pt>
                <c:pt idx="346">
                  <c:v>#N/A</c:v>
                </c:pt>
                <c:pt idx="347">
                  <c:v>#N/A</c:v>
                </c:pt>
                <c:pt idx="348">
                  <c:v>#N/A</c:v>
                </c:pt>
                <c:pt idx="349">
                  <c:v>#N/A</c:v>
                </c:pt>
                <c:pt idx="350">
                  <c:v>#N/A</c:v>
                </c:pt>
                <c:pt idx="351">
                  <c:v>#N/A</c:v>
                </c:pt>
                <c:pt idx="352">
                  <c:v>#N/A</c:v>
                </c:pt>
                <c:pt idx="353">
                  <c:v>#N/A</c:v>
                </c:pt>
                <c:pt idx="354">
                  <c:v>#N/A</c:v>
                </c:pt>
                <c:pt idx="355">
                  <c:v>#N/A</c:v>
                </c:pt>
                <c:pt idx="356">
                  <c:v>#N/A</c:v>
                </c:pt>
                <c:pt idx="357">
                  <c:v>#N/A</c:v>
                </c:pt>
                <c:pt idx="358">
                  <c:v>#N/A</c:v>
                </c:pt>
                <c:pt idx="359">
                  <c:v>#N/A</c:v>
                </c:pt>
                <c:pt idx="360">
                  <c:v>#N/A</c:v>
                </c:pt>
                <c:pt idx="361">
                  <c:v>#N/A</c:v>
                </c:pt>
                <c:pt idx="362">
                  <c:v>#N/A</c:v>
                </c:pt>
                <c:pt idx="363">
                  <c:v>#N/A</c:v>
                </c:pt>
                <c:pt idx="364">
                  <c:v>#N/A</c:v>
                </c:pt>
                <c:pt idx="365">
                  <c:v>#N/A</c:v>
                </c:pt>
                <c:pt idx="366">
                  <c:v>#N/A</c:v>
                </c:pt>
                <c:pt idx="367">
                  <c:v>#N/A</c:v>
                </c:pt>
                <c:pt idx="368">
                  <c:v>#N/A</c:v>
                </c:pt>
                <c:pt idx="369">
                  <c:v>#N/A</c:v>
                </c:pt>
                <c:pt idx="370">
                  <c:v>#N/A</c:v>
                </c:pt>
                <c:pt idx="371">
                  <c:v>#N/A</c:v>
                </c:pt>
                <c:pt idx="372">
                  <c:v>#N/A</c:v>
                </c:pt>
                <c:pt idx="373">
                  <c:v>#N/A</c:v>
                </c:pt>
                <c:pt idx="374">
                  <c:v>#N/A</c:v>
                </c:pt>
                <c:pt idx="375">
                  <c:v>#N/A</c:v>
                </c:pt>
                <c:pt idx="376">
                  <c:v>#N/A</c:v>
                </c:pt>
                <c:pt idx="377">
                  <c:v>#N/A</c:v>
                </c:pt>
                <c:pt idx="378">
                  <c:v>#N/A</c:v>
                </c:pt>
                <c:pt idx="379">
                  <c:v>#N/A</c:v>
                </c:pt>
                <c:pt idx="380">
                  <c:v>#N/A</c:v>
                </c:pt>
                <c:pt idx="381">
                  <c:v>#N/A</c:v>
                </c:pt>
                <c:pt idx="382">
                  <c:v>#N/A</c:v>
                </c:pt>
                <c:pt idx="383">
                  <c:v>#N/A</c:v>
                </c:pt>
                <c:pt idx="384">
                  <c:v>#N/A</c:v>
                </c:pt>
                <c:pt idx="385">
                  <c:v>#N/A</c:v>
                </c:pt>
                <c:pt idx="386">
                  <c:v>#N/A</c:v>
                </c:pt>
                <c:pt idx="387">
                  <c:v>#N/A</c:v>
                </c:pt>
                <c:pt idx="388">
                  <c:v>#N/A</c:v>
                </c:pt>
                <c:pt idx="389">
                  <c:v>#N/A</c:v>
                </c:pt>
                <c:pt idx="390">
                  <c:v>#N/A</c:v>
                </c:pt>
                <c:pt idx="391">
                  <c:v>#N/A</c:v>
                </c:pt>
                <c:pt idx="392">
                  <c:v>#N/A</c:v>
                </c:pt>
                <c:pt idx="393">
                  <c:v>#N/A</c:v>
                </c:pt>
                <c:pt idx="394">
                  <c:v>#N/A</c:v>
                </c:pt>
                <c:pt idx="395">
                  <c:v>#N/A</c:v>
                </c:pt>
                <c:pt idx="396">
                  <c:v>#N/A</c:v>
                </c:pt>
                <c:pt idx="397">
                  <c:v>#N/A</c:v>
                </c:pt>
                <c:pt idx="398">
                  <c:v>#N/A</c:v>
                </c:pt>
                <c:pt idx="399">
                  <c:v>#N/A</c:v>
                </c:pt>
                <c:pt idx="400">
                  <c:v>#N/A</c:v>
                </c:pt>
                <c:pt idx="401">
                  <c:v>#N/A</c:v>
                </c:pt>
                <c:pt idx="402">
                  <c:v>#N/A</c:v>
                </c:pt>
                <c:pt idx="403">
                  <c:v>#N/A</c:v>
                </c:pt>
                <c:pt idx="404">
                  <c:v>#N/A</c:v>
                </c:pt>
                <c:pt idx="405">
                  <c:v>#N/A</c:v>
                </c:pt>
                <c:pt idx="406">
                  <c:v>#N/A</c:v>
                </c:pt>
                <c:pt idx="407">
                  <c:v>#N/A</c:v>
                </c:pt>
                <c:pt idx="408">
                  <c:v>#N/A</c:v>
                </c:pt>
                <c:pt idx="409">
                  <c:v>#N/A</c:v>
                </c:pt>
                <c:pt idx="410">
                  <c:v>#N/A</c:v>
                </c:pt>
                <c:pt idx="411">
                  <c:v>#N/A</c:v>
                </c:pt>
                <c:pt idx="412">
                  <c:v>#N/A</c:v>
                </c:pt>
                <c:pt idx="413">
                  <c:v>#N/A</c:v>
                </c:pt>
                <c:pt idx="414">
                  <c:v>#N/A</c:v>
                </c:pt>
                <c:pt idx="415">
                  <c:v>#N/A</c:v>
                </c:pt>
                <c:pt idx="416">
                  <c:v>#N/A</c:v>
                </c:pt>
                <c:pt idx="417">
                  <c:v>#N/A</c:v>
                </c:pt>
                <c:pt idx="418">
                  <c:v>#N/A</c:v>
                </c:pt>
                <c:pt idx="419">
                  <c:v>#N/A</c:v>
                </c:pt>
                <c:pt idx="420">
                  <c:v>#N/A</c:v>
                </c:pt>
                <c:pt idx="421">
                  <c:v>#N/A</c:v>
                </c:pt>
                <c:pt idx="422">
                  <c:v>#N/A</c:v>
                </c:pt>
                <c:pt idx="423">
                  <c:v>#N/A</c:v>
                </c:pt>
                <c:pt idx="424">
                  <c:v>#N/A</c:v>
                </c:pt>
                <c:pt idx="425">
                  <c:v>#N/A</c:v>
                </c:pt>
                <c:pt idx="426">
                  <c:v>#N/A</c:v>
                </c:pt>
                <c:pt idx="427">
                  <c:v>#N/A</c:v>
                </c:pt>
                <c:pt idx="428">
                  <c:v>#N/A</c:v>
                </c:pt>
                <c:pt idx="429">
                  <c:v>#N/A</c:v>
                </c:pt>
                <c:pt idx="430">
                  <c:v>#N/A</c:v>
                </c:pt>
                <c:pt idx="431">
                  <c:v>#N/A</c:v>
                </c:pt>
                <c:pt idx="432">
                  <c:v>#N/A</c:v>
                </c:pt>
                <c:pt idx="433">
                  <c:v>#N/A</c:v>
                </c:pt>
                <c:pt idx="434">
                  <c:v>#N/A</c:v>
                </c:pt>
                <c:pt idx="435">
                  <c:v>#N/A</c:v>
                </c:pt>
                <c:pt idx="436">
                  <c:v>#N/A</c:v>
                </c:pt>
                <c:pt idx="437">
                  <c:v>#N/A</c:v>
                </c:pt>
                <c:pt idx="438">
                  <c:v>#N/A</c:v>
                </c:pt>
                <c:pt idx="439">
                  <c:v>#N/A</c:v>
                </c:pt>
                <c:pt idx="440">
                  <c:v>#N/A</c:v>
                </c:pt>
                <c:pt idx="441">
                  <c:v>#N/A</c:v>
                </c:pt>
                <c:pt idx="442">
                  <c:v>#N/A</c:v>
                </c:pt>
                <c:pt idx="443">
                  <c:v>#N/A</c:v>
                </c:pt>
                <c:pt idx="444">
                  <c:v>#N/A</c:v>
                </c:pt>
                <c:pt idx="445">
                  <c:v>#N/A</c:v>
                </c:pt>
                <c:pt idx="446">
                  <c:v>#N/A</c:v>
                </c:pt>
                <c:pt idx="447">
                  <c:v>#N/A</c:v>
                </c:pt>
                <c:pt idx="448">
                  <c:v>#N/A</c:v>
                </c:pt>
                <c:pt idx="449">
                  <c:v>#N/A</c:v>
                </c:pt>
                <c:pt idx="450">
                  <c:v>#N/A</c:v>
                </c:pt>
                <c:pt idx="451">
                  <c:v>#N/A</c:v>
                </c:pt>
                <c:pt idx="452">
                  <c:v>#N/A</c:v>
                </c:pt>
                <c:pt idx="453">
                  <c:v>#N/A</c:v>
                </c:pt>
                <c:pt idx="454">
                  <c:v>#N/A</c:v>
                </c:pt>
                <c:pt idx="455">
                  <c:v>#N/A</c:v>
                </c:pt>
                <c:pt idx="456">
                  <c:v>#N/A</c:v>
                </c:pt>
                <c:pt idx="457">
                  <c:v>#N/A</c:v>
                </c:pt>
                <c:pt idx="458">
                  <c:v>#N/A</c:v>
                </c:pt>
                <c:pt idx="459">
                  <c:v>#N/A</c:v>
                </c:pt>
                <c:pt idx="460">
                  <c:v>#N/A</c:v>
                </c:pt>
                <c:pt idx="461">
                  <c:v>#N/A</c:v>
                </c:pt>
                <c:pt idx="462">
                  <c:v>#N/A</c:v>
                </c:pt>
                <c:pt idx="463">
                  <c:v>#N/A</c:v>
                </c:pt>
                <c:pt idx="464">
                  <c:v>#N/A</c:v>
                </c:pt>
                <c:pt idx="465">
                  <c:v>#N/A</c:v>
                </c:pt>
                <c:pt idx="466">
                  <c:v>#N/A</c:v>
                </c:pt>
                <c:pt idx="467">
                  <c:v>#N/A</c:v>
                </c:pt>
                <c:pt idx="468">
                  <c:v>#N/A</c:v>
                </c:pt>
                <c:pt idx="469">
                  <c:v>#N/A</c:v>
                </c:pt>
                <c:pt idx="470">
                  <c:v>#N/A</c:v>
                </c:pt>
                <c:pt idx="471">
                  <c:v>#N/A</c:v>
                </c:pt>
                <c:pt idx="472">
                  <c:v>#N/A</c:v>
                </c:pt>
                <c:pt idx="473">
                  <c:v>#N/A</c:v>
                </c:pt>
                <c:pt idx="474">
                  <c:v>#N/A</c:v>
                </c:pt>
                <c:pt idx="475">
                  <c:v>#N/A</c:v>
                </c:pt>
                <c:pt idx="476">
                  <c:v>#N/A</c:v>
                </c:pt>
                <c:pt idx="477">
                  <c:v>#N/A</c:v>
                </c:pt>
                <c:pt idx="478">
                  <c:v>#N/A</c:v>
                </c:pt>
                <c:pt idx="479">
                  <c:v>#N/A</c:v>
                </c:pt>
                <c:pt idx="480">
                  <c:v>#N/A</c:v>
                </c:pt>
                <c:pt idx="481">
                  <c:v>#N/A</c:v>
                </c:pt>
                <c:pt idx="482">
                  <c:v>#N/A</c:v>
                </c:pt>
                <c:pt idx="483">
                  <c:v>#N/A</c:v>
                </c:pt>
                <c:pt idx="484">
                  <c:v>#N/A</c:v>
                </c:pt>
                <c:pt idx="485">
                  <c:v>#N/A</c:v>
                </c:pt>
                <c:pt idx="486">
                  <c:v>#N/A</c:v>
                </c:pt>
                <c:pt idx="487">
                  <c:v>#N/A</c:v>
                </c:pt>
                <c:pt idx="488">
                  <c:v>#N/A</c:v>
                </c:pt>
                <c:pt idx="489">
                  <c:v>#N/A</c:v>
                </c:pt>
                <c:pt idx="490">
                  <c:v>#N/A</c:v>
                </c:pt>
                <c:pt idx="491">
                  <c:v>#N/A</c:v>
                </c:pt>
                <c:pt idx="492">
                  <c:v>#N/A</c:v>
                </c:pt>
                <c:pt idx="493">
                  <c:v>#N/A</c:v>
                </c:pt>
                <c:pt idx="494">
                  <c:v>#N/A</c:v>
                </c:pt>
                <c:pt idx="495">
                  <c:v>#N/A</c:v>
                </c:pt>
                <c:pt idx="496">
                  <c:v>#N/A</c:v>
                </c:pt>
                <c:pt idx="497">
                  <c:v>#N/A</c:v>
                </c:pt>
                <c:pt idx="498">
                  <c:v>#N/A</c:v>
                </c:pt>
                <c:pt idx="499">
                  <c:v>#N/A</c:v>
                </c:pt>
                <c:pt idx="500">
                  <c:v>#N/A</c:v>
                </c:pt>
                <c:pt idx="501">
                  <c:v>#N/A</c:v>
                </c:pt>
                <c:pt idx="502">
                  <c:v>#N/A</c:v>
                </c:pt>
                <c:pt idx="503">
                  <c:v>#N/A</c:v>
                </c:pt>
                <c:pt idx="504">
                  <c:v>#N/A</c:v>
                </c:pt>
                <c:pt idx="505">
                  <c:v>#N/A</c:v>
                </c:pt>
                <c:pt idx="506">
                  <c:v>#N/A</c:v>
                </c:pt>
                <c:pt idx="507">
                  <c:v>#N/A</c:v>
                </c:pt>
                <c:pt idx="508">
                  <c:v>#N/A</c:v>
                </c:pt>
                <c:pt idx="509">
                  <c:v>#N/A</c:v>
                </c:pt>
                <c:pt idx="510">
                  <c:v>#N/A</c:v>
                </c:pt>
                <c:pt idx="511">
                  <c:v>#N/A</c:v>
                </c:pt>
                <c:pt idx="512">
                  <c:v>#N/A</c:v>
                </c:pt>
                <c:pt idx="513">
                  <c:v>#N/A</c:v>
                </c:pt>
                <c:pt idx="514">
                  <c:v>#N/A</c:v>
                </c:pt>
                <c:pt idx="515">
                  <c:v>#N/A</c:v>
                </c:pt>
                <c:pt idx="516">
                  <c:v>#N/A</c:v>
                </c:pt>
                <c:pt idx="517">
                  <c:v>#N/A</c:v>
                </c:pt>
                <c:pt idx="518">
                  <c:v>#N/A</c:v>
                </c:pt>
                <c:pt idx="519">
                  <c:v>#N/A</c:v>
                </c:pt>
                <c:pt idx="520">
                  <c:v>#N/A</c:v>
                </c:pt>
                <c:pt idx="521">
                  <c:v>#N/A</c:v>
                </c:pt>
                <c:pt idx="522">
                  <c:v>#N/A</c:v>
                </c:pt>
                <c:pt idx="523">
                  <c:v>#N/A</c:v>
                </c:pt>
                <c:pt idx="524">
                  <c:v>#N/A</c:v>
                </c:pt>
                <c:pt idx="525">
                  <c:v>#N/A</c:v>
                </c:pt>
                <c:pt idx="526">
                  <c:v>#N/A</c:v>
                </c:pt>
                <c:pt idx="527">
                  <c:v>#N/A</c:v>
                </c:pt>
                <c:pt idx="528">
                  <c:v>#N/A</c:v>
                </c:pt>
                <c:pt idx="529">
                  <c:v>#N/A</c:v>
                </c:pt>
                <c:pt idx="530">
                  <c:v>#N/A</c:v>
                </c:pt>
                <c:pt idx="531">
                  <c:v>#N/A</c:v>
                </c:pt>
                <c:pt idx="532">
                  <c:v>#N/A</c:v>
                </c:pt>
                <c:pt idx="533">
                  <c:v>#N/A</c:v>
                </c:pt>
                <c:pt idx="534">
                  <c:v>#N/A</c:v>
                </c:pt>
                <c:pt idx="535">
                  <c:v>129.27500000000001</c:v>
                </c:pt>
                <c:pt idx="536">
                  <c:v>129.27500000000001</c:v>
                </c:pt>
                <c:pt idx="537">
                  <c:v>129.27500000000001</c:v>
                </c:pt>
                <c:pt idx="538">
                  <c:v>129.27500000000001</c:v>
                </c:pt>
                <c:pt idx="539">
                  <c:v>129.27500000000001</c:v>
                </c:pt>
                <c:pt idx="540">
                  <c:v>129.27500000000001</c:v>
                </c:pt>
                <c:pt idx="541">
                  <c:v>129.27500000000001</c:v>
                </c:pt>
                <c:pt idx="542">
                  <c:v>129.27500000000001</c:v>
                </c:pt>
                <c:pt idx="543">
                  <c:v>129.27500000000001</c:v>
                </c:pt>
                <c:pt idx="544">
                  <c:v>127.25</c:v>
                </c:pt>
                <c:pt idx="545">
                  <c:v>127.25</c:v>
                </c:pt>
                <c:pt idx="546">
                  <c:v>127.25</c:v>
                </c:pt>
                <c:pt idx="547">
                  <c:v>127.25</c:v>
                </c:pt>
                <c:pt idx="548">
                  <c:v>127.25</c:v>
                </c:pt>
                <c:pt idx="549">
                  <c:v>127.25</c:v>
                </c:pt>
                <c:pt idx="550">
                  <c:v>127.25</c:v>
                </c:pt>
                <c:pt idx="551">
                  <c:v>127.25</c:v>
                </c:pt>
                <c:pt idx="552">
                  <c:v>127.25</c:v>
                </c:pt>
                <c:pt idx="553">
                  <c:v>127.25</c:v>
                </c:pt>
                <c:pt idx="554">
                  <c:v>127.25</c:v>
                </c:pt>
                <c:pt idx="555">
                  <c:v>127.25</c:v>
                </c:pt>
                <c:pt idx="556">
                  <c:v>127.25</c:v>
                </c:pt>
                <c:pt idx="557">
                  <c:v>127.25</c:v>
                </c:pt>
                <c:pt idx="558">
                  <c:v>127.25</c:v>
                </c:pt>
                <c:pt idx="559">
                  <c:v>127.25</c:v>
                </c:pt>
                <c:pt idx="560">
                  <c:v>127.25</c:v>
                </c:pt>
                <c:pt idx="561">
                  <c:v>127.25</c:v>
                </c:pt>
                <c:pt idx="562">
                  <c:v>127.25</c:v>
                </c:pt>
                <c:pt idx="563">
                  <c:v>127.25</c:v>
                </c:pt>
                <c:pt idx="564">
                  <c:v>127.25</c:v>
                </c:pt>
                <c:pt idx="565">
                  <c:v>127.25</c:v>
                </c:pt>
                <c:pt idx="566">
                  <c:v>127.25</c:v>
                </c:pt>
                <c:pt idx="567">
                  <c:v>127.25</c:v>
                </c:pt>
                <c:pt idx="568">
                  <c:v>127.25</c:v>
                </c:pt>
                <c:pt idx="569">
                  <c:v>127.25</c:v>
                </c:pt>
                <c:pt idx="570">
                  <c:v>127.25</c:v>
                </c:pt>
                <c:pt idx="571">
                  <c:v>127.25</c:v>
                </c:pt>
                <c:pt idx="572">
                  <c:v>127.25</c:v>
                </c:pt>
                <c:pt idx="573">
                  <c:v>127.25</c:v>
                </c:pt>
                <c:pt idx="574">
                  <c:v>127.25</c:v>
                </c:pt>
                <c:pt idx="575">
                  <c:v>127.25</c:v>
                </c:pt>
                <c:pt idx="576">
                  <c:v>127.25</c:v>
                </c:pt>
                <c:pt idx="577">
                  <c:v>127.25</c:v>
                </c:pt>
                <c:pt idx="578">
                  <c:v>127.25</c:v>
                </c:pt>
                <c:pt idx="579">
                  <c:v>127.25</c:v>
                </c:pt>
                <c:pt idx="580">
                  <c:v>127.25</c:v>
                </c:pt>
                <c:pt idx="581">
                  <c:v>127.25</c:v>
                </c:pt>
                <c:pt idx="582">
                  <c:v>127.25</c:v>
                </c:pt>
                <c:pt idx="583">
                  <c:v>127.25</c:v>
                </c:pt>
                <c:pt idx="584">
                  <c:v>127.25</c:v>
                </c:pt>
                <c:pt idx="585">
                  <c:v>127.25</c:v>
                </c:pt>
                <c:pt idx="586">
                  <c:v>127.25</c:v>
                </c:pt>
                <c:pt idx="587">
                  <c:v>118.60000000000001</c:v>
                </c:pt>
                <c:pt idx="588">
                  <c:v>118.60000000000001</c:v>
                </c:pt>
                <c:pt idx="589">
                  <c:v>118.60000000000001</c:v>
                </c:pt>
                <c:pt idx="590">
                  <c:v>118.60000000000001</c:v>
                </c:pt>
                <c:pt idx="591">
                  <c:v>118.60000000000001</c:v>
                </c:pt>
                <c:pt idx="592">
                  <c:v>118.60000000000001</c:v>
                </c:pt>
                <c:pt idx="593">
                  <c:v>118.60000000000001</c:v>
                </c:pt>
                <c:pt idx="594">
                  <c:v>118.60000000000001</c:v>
                </c:pt>
                <c:pt idx="595">
                  <c:v>118.60000000000001</c:v>
                </c:pt>
                <c:pt idx="596">
                  <c:v>118.60000000000001</c:v>
                </c:pt>
                <c:pt idx="597">
                  <c:v>118.60000000000001</c:v>
                </c:pt>
                <c:pt idx="598">
                  <c:v>118.60000000000001</c:v>
                </c:pt>
                <c:pt idx="599">
                  <c:v>118.60000000000001</c:v>
                </c:pt>
                <c:pt idx="600">
                  <c:v>118.60000000000001</c:v>
                </c:pt>
                <c:pt idx="601">
                  <c:v>118.60000000000001</c:v>
                </c:pt>
                <c:pt idx="602">
                  <c:v>118.60000000000001</c:v>
                </c:pt>
                <c:pt idx="603">
                  <c:v>118.60000000000001</c:v>
                </c:pt>
                <c:pt idx="604">
                  <c:v>118.60000000000001</c:v>
                </c:pt>
                <c:pt idx="605">
                  <c:v>118.60000000000001</c:v>
                </c:pt>
                <c:pt idx="606">
                  <c:v>118.60000000000001</c:v>
                </c:pt>
                <c:pt idx="607">
                  <c:v>118.60000000000001</c:v>
                </c:pt>
                <c:pt idx="608">
                  <c:v>118.60000000000001</c:v>
                </c:pt>
                <c:pt idx="609">
                  <c:v>118.60000000000001</c:v>
                </c:pt>
                <c:pt idx="610">
                  <c:v>118.60000000000001</c:v>
                </c:pt>
                <c:pt idx="611">
                  <c:v>118.60000000000001</c:v>
                </c:pt>
                <c:pt idx="612">
                  <c:v>118.60000000000001</c:v>
                </c:pt>
                <c:pt idx="613">
                  <c:v>118.60000000000001</c:v>
                </c:pt>
                <c:pt idx="614">
                  <c:v>118.60000000000001</c:v>
                </c:pt>
                <c:pt idx="615">
                  <c:v>118.60000000000001</c:v>
                </c:pt>
                <c:pt idx="616">
                  <c:v>118.60000000000001</c:v>
                </c:pt>
                <c:pt idx="617">
                  <c:v>118.60000000000001</c:v>
                </c:pt>
                <c:pt idx="618">
                  <c:v>118.60000000000001</c:v>
                </c:pt>
                <c:pt idx="619">
                  <c:v>118.60000000000001</c:v>
                </c:pt>
                <c:pt idx="620">
                  <c:v>118.60000000000001</c:v>
                </c:pt>
                <c:pt idx="621">
                  <c:v>118.60000000000001</c:v>
                </c:pt>
                <c:pt idx="622">
                  <c:v>118.60000000000001</c:v>
                </c:pt>
                <c:pt idx="623">
                  <c:v>118.60000000000001</c:v>
                </c:pt>
                <c:pt idx="624">
                  <c:v>118.60000000000001</c:v>
                </c:pt>
                <c:pt idx="625">
                  <c:v>118.60000000000001</c:v>
                </c:pt>
                <c:pt idx="626">
                  <c:v>118.60000000000001</c:v>
                </c:pt>
                <c:pt idx="627">
                  <c:v>118.60000000000001</c:v>
                </c:pt>
                <c:pt idx="628">
                  <c:v>118.60000000000001</c:v>
                </c:pt>
                <c:pt idx="629">
                  <c:v>118.60000000000001</c:v>
                </c:pt>
                <c:pt idx="630">
                  <c:v>118.60000000000001</c:v>
                </c:pt>
                <c:pt idx="631">
                  <c:v>118.60000000000001</c:v>
                </c:pt>
                <c:pt idx="632">
                  <c:v>115.4</c:v>
                </c:pt>
                <c:pt idx="633">
                  <c:v>115.4</c:v>
                </c:pt>
                <c:pt idx="634">
                  <c:v>115.4</c:v>
                </c:pt>
                <c:pt idx="635">
                  <c:v>115.4</c:v>
                </c:pt>
                <c:pt idx="636">
                  <c:v>115.4</c:v>
                </c:pt>
                <c:pt idx="637">
                  <c:v>115.4</c:v>
                </c:pt>
                <c:pt idx="638">
                  <c:v>115.4</c:v>
                </c:pt>
                <c:pt idx="639">
                  <c:v>115.4</c:v>
                </c:pt>
                <c:pt idx="640">
                  <c:v>115.4</c:v>
                </c:pt>
                <c:pt idx="641">
                  <c:v>115.4</c:v>
                </c:pt>
                <c:pt idx="642">
                  <c:v>115.4</c:v>
                </c:pt>
                <c:pt idx="643">
                  <c:v>115.4</c:v>
                </c:pt>
                <c:pt idx="644">
                  <c:v>115.4</c:v>
                </c:pt>
                <c:pt idx="645">
                  <c:v>115.4</c:v>
                </c:pt>
                <c:pt idx="646">
                  <c:v>115.4</c:v>
                </c:pt>
                <c:pt idx="647">
                  <c:v>115.4</c:v>
                </c:pt>
                <c:pt idx="648">
                  <c:v>115.4</c:v>
                </c:pt>
                <c:pt idx="649">
                  <c:v>115.4</c:v>
                </c:pt>
                <c:pt idx="650">
                  <c:v>115.4</c:v>
                </c:pt>
                <c:pt idx="651">
                  <c:v>115.4</c:v>
                </c:pt>
                <c:pt idx="652">
                  <c:v>115.4</c:v>
                </c:pt>
                <c:pt idx="653">
                  <c:v>115.4</c:v>
                </c:pt>
                <c:pt idx="654">
                  <c:v>115.4</c:v>
                </c:pt>
                <c:pt idx="655">
                  <c:v>115.4</c:v>
                </c:pt>
                <c:pt idx="656">
                  <c:v>115.4</c:v>
                </c:pt>
                <c:pt idx="657">
                  <c:v>115.4</c:v>
                </c:pt>
                <c:pt idx="658">
                  <c:v>115.4</c:v>
                </c:pt>
                <c:pt idx="659">
                  <c:v>115.4</c:v>
                </c:pt>
                <c:pt idx="660">
                  <c:v>115.4</c:v>
                </c:pt>
                <c:pt idx="661">
                  <c:v>115.4</c:v>
                </c:pt>
                <c:pt idx="662">
                  <c:v>115.4</c:v>
                </c:pt>
                <c:pt idx="663">
                  <c:v>115.4</c:v>
                </c:pt>
                <c:pt idx="664">
                  <c:v>115.4</c:v>
                </c:pt>
                <c:pt idx="665">
                  <c:v>115.4</c:v>
                </c:pt>
                <c:pt idx="666">
                  <c:v>115.4</c:v>
                </c:pt>
                <c:pt idx="667">
                  <c:v>115.4</c:v>
                </c:pt>
                <c:pt idx="668">
                  <c:v>115.4</c:v>
                </c:pt>
                <c:pt idx="669">
                  <c:v>115.4</c:v>
                </c:pt>
                <c:pt idx="670">
                  <c:v>115.4</c:v>
                </c:pt>
                <c:pt idx="671">
                  <c:v>115.4</c:v>
                </c:pt>
                <c:pt idx="672">
                  <c:v>115.4</c:v>
                </c:pt>
                <c:pt idx="673">
                  <c:v>115.4</c:v>
                </c:pt>
                <c:pt idx="674">
                  <c:v>115.4</c:v>
                </c:pt>
                <c:pt idx="675">
                  <c:v>115.4</c:v>
                </c:pt>
                <c:pt idx="676">
                  <c:v>117.10000000000001</c:v>
                </c:pt>
                <c:pt idx="677">
                  <c:v>117.10000000000001</c:v>
                </c:pt>
                <c:pt idx="678">
                  <c:v>117.10000000000001</c:v>
                </c:pt>
                <c:pt idx="679">
                  <c:v>117.10000000000001</c:v>
                </c:pt>
                <c:pt idx="680">
                  <c:v>117.10000000000001</c:v>
                </c:pt>
                <c:pt idx="681">
                  <c:v>117.10000000000001</c:v>
                </c:pt>
                <c:pt idx="682">
                  <c:v>117.10000000000001</c:v>
                </c:pt>
                <c:pt idx="683">
                  <c:v>117.10000000000001</c:v>
                </c:pt>
                <c:pt idx="684">
                  <c:v>117.10000000000001</c:v>
                </c:pt>
                <c:pt idx="685">
                  <c:v>117.10000000000001</c:v>
                </c:pt>
                <c:pt idx="686">
                  <c:v>117.10000000000001</c:v>
                </c:pt>
                <c:pt idx="687">
                  <c:v>117.10000000000001</c:v>
                </c:pt>
                <c:pt idx="688">
                  <c:v>117.10000000000001</c:v>
                </c:pt>
                <c:pt idx="689">
                  <c:v>117.10000000000001</c:v>
                </c:pt>
                <c:pt idx="690">
                  <c:v>117.10000000000001</c:v>
                </c:pt>
                <c:pt idx="691">
                  <c:v>117.10000000000001</c:v>
                </c:pt>
                <c:pt idx="692">
                  <c:v>117.10000000000001</c:v>
                </c:pt>
                <c:pt idx="693">
                  <c:v>117.10000000000001</c:v>
                </c:pt>
                <c:pt idx="694">
                  <c:v>117.10000000000001</c:v>
                </c:pt>
                <c:pt idx="695">
                  <c:v>117.10000000000001</c:v>
                </c:pt>
                <c:pt idx="696">
                  <c:v>117.10000000000001</c:v>
                </c:pt>
                <c:pt idx="697">
                  <c:v>117.10000000000001</c:v>
                </c:pt>
                <c:pt idx="698">
                  <c:v>117.10000000000001</c:v>
                </c:pt>
                <c:pt idx="699">
                  <c:v>117.10000000000001</c:v>
                </c:pt>
                <c:pt idx="700">
                  <c:v>117.10000000000001</c:v>
                </c:pt>
                <c:pt idx="701">
                  <c:v>117.10000000000001</c:v>
                </c:pt>
                <c:pt idx="702">
                  <c:v>117.10000000000001</c:v>
                </c:pt>
                <c:pt idx="703">
                  <c:v>117.10000000000001</c:v>
                </c:pt>
                <c:pt idx="704">
                  <c:v>117.10000000000001</c:v>
                </c:pt>
                <c:pt idx="705">
                  <c:v>117.10000000000001</c:v>
                </c:pt>
                <c:pt idx="706">
                  <c:v>117.10000000000001</c:v>
                </c:pt>
                <c:pt idx="707">
                  <c:v>117.10000000000001</c:v>
                </c:pt>
                <c:pt idx="708">
                  <c:v>117.10000000000001</c:v>
                </c:pt>
                <c:pt idx="709">
                  <c:v>117.10000000000001</c:v>
                </c:pt>
                <c:pt idx="710">
                  <c:v>117.10000000000001</c:v>
                </c:pt>
                <c:pt idx="711">
                  <c:v>117.10000000000001</c:v>
                </c:pt>
                <c:pt idx="712">
                  <c:v>117.10000000000001</c:v>
                </c:pt>
                <c:pt idx="713">
                  <c:v>117.10000000000001</c:v>
                </c:pt>
                <c:pt idx="714">
                  <c:v>117.10000000000001</c:v>
                </c:pt>
                <c:pt idx="715">
                  <c:v>117.10000000000001</c:v>
                </c:pt>
                <c:pt idx="716">
                  <c:v>117.10000000000001</c:v>
                </c:pt>
                <c:pt idx="717">
                  <c:v>117.10000000000001</c:v>
                </c:pt>
                <c:pt idx="718">
                  <c:v>117.10000000000001</c:v>
                </c:pt>
                <c:pt idx="719">
                  <c:v>118.85000000000001</c:v>
                </c:pt>
                <c:pt idx="720">
                  <c:v>118.85000000000001</c:v>
                </c:pt>
                <c:pt idx="721">
                  <c:v>118.85000000000001</c:v>
                </c:pt>
                <c:pt idx="722">
                  <c:v>118.85000000000001</c:v>
                </c:pt>
                <c:pt idx="723">
                  <c:v>118.85000000000001</c:v>
                </c:pt>
                <c:pt idx="724">
                  <c:v>118.85000000000001</c:v>
                </c:pt>
                <c:pt idx="725">
                  <c:v>118.85000000000001</c:v>
                </c:pt>
                <c:pt idx="726">
                  <c:v>118.85000000000001</c:v>
                </c:pt>
                <c:pt idx="727">
                  <c:v>118.85000000000001</c:v>
                </c:pt>
                <c:pt idx="728">
                  <c:v>118.85000000000001</c:v>
                </c:pt>
                <c:pt idx="729">
                  <c:v>118.85000000000001</c:v>
                </c:pt>
                <c:pt idx="730">
                  <c:v>118.85000000000001</c:v>
                </c:pt>
                <c:pt idx="731">
                  <c:v>118.85000000000001</c:v>
                </c:pt>
                <c:pt idx="732">
                  <c:v>118.85000000000001</c:v>
                </c:pt>
                <c:pt idx="733">
                  <c:v>118.85000000000001</c:v>
                </c:pt>
                <c:pt idx="734">
                  <c:v>118.85000000000001</c:v>
                </c:pt>
                <c:pt idx="735">
                  <c:v>118.85000000000001</c:v>
                </c:pt>
                <c:pt idx="736">
                  <c:v>118.85000000000001</c:v>
                </c:pt>
                <c:pt idx="737">
                  <c:v>118.85000000000001</c:v>
                </c:pt>
                <c:pt idx="738">
                  <c:v>118.85000000000001</c:v>
                </c:pt>
                <c:pt idx="739">
                  <c:v>118.85000000000001</c:v>
                </c:pt>
                <c:pt idx="740">
                  <c:v>118.85000000000001</c:v>
                </c:pt>
                <c:pt idx="741">
                  <c:v>118.85000000000001</c:v>
                </c:pt>
                <c:pt idx="742">
                  <c:v>118.85000000000001</c:v>
                </c:pt>
                <c:pt idx="743">
                  <c:v>118.85000000000001</c:v>
                </c:pt>
                <c:pt idx="744">
                  <c:v>118.85000000000001</c:v>
                </c:pt>
                <c:pt idx="745">
                  <c:v>118.85000000000001</c:v>
                </c:pt>
                <c:pt idx="746">
                  <c:v>118.85000000000001</c:v>
                </c:pt>
                <c:pt idx="747">
                  <c:v>118.85000000000001</c:v>
                </c:pt>
                <c:pt idx="748">
                  <c:v>118.85000000000001</c:v>
                </c:pt>
                <c:pt idx="749">
                  <c:v>118.85000000000001</c:v>
                </c:pt>
                <c:pt idx="750">
                  <c:v>118.85000000000001</c:v>
                </c:pt>
                <c:pt idx="751">
                  <c:v>118.85000000000001</c:v>
                </c:pt>
                <c:pt idx="752">
                  <c:v>118.85000000000001</c:v>
                </c:pt>
                <c:pt idx="753">
                  <c:v>118.85000000000001</c:v>
                </c:pt>
                <c:pt idx="754">
                  <c:v>118.85000000000001</c:v>
                </c:pt>
                <c:pt idx="755">
                  <c:v>118.85000000000001</c:v>
                </c:pt>
                <c:pt idx="756">
                  <c:v>118.85000000000001</c:v>
                </c:pt>
                <c:pt idx="757">
                  <c:v>118.85000000000001</c:v>
                </c:pt>
                <c:pt idx="758">
                  <c:v>118.85000000000001</c:v>
                </c:pt>
                <c:pt idx="759">
                  <c:v>118.85000000000001</c:v>
                </c:pt>
                <c:pt idx="760">
                  <c:v>118.85000000000001</c:v>
                </c:pt>
                <c:pt idx="761">
                  <c:v>118.85000000000001</c:v>
                </c:pt>
                <c:pt idx="762">
                  <c:v>119.17500000000001</c:v>
                </c:pt>
                <c:pt idx="763">
                  <c:v>119.17500000000001</c:v>
                </c:pt>
                <c:pt idx="764">
                  <c:v>119.17500000000001</c:v>
                </c:pt>
                <c:pt idx="765">
                  <c:v>119.17500000000001</c:v>
                </c:pt>
                <c:pt idx="766">
                  <c:v>119.17500000000001</c:v>
                </c:pt>
                <c:pt idx="767">
                  <c:v>119.17500000000001</c:v>
                </c:pt>
                <c:pt idx="768">
                  <c:v>119.17500000000001</c:v>
                </c:pt>
                <c:pt idx="769">
                  <c:v>119.17500000000001</c:v>
                </c:pt>
                <c:pt idx="770">
                  <c:v>119.17500000000001</c:v>
                </c:pt>
                <c:pt idx="771">
                  <c:v>119.17500000000001</c:v>
                </c:pt>
                <c:pt idx="772">
                  <c:v>119.17500000000001</c:v>
                </c:pt>
                <c:pt idx="773">
                  <c:v>119.17500000000001</c:v>
                </c:pt>
                <c:pt idx="774">
                  <c:v>119.17500000000001</c:v>
                </c:pt>
                <c:pt idx="775">
                  <c:v>119.17500000000001</c:v>
                </c:pt>
                <c:pt idx="776">
                  <c:v>119.17500000000001</c:v>
                </c:pt>
                <c:pt idx="777">
                  <c:v>119.17500000000001</c:v>
                </c:pt>
                <c:pt idx="778">
                  <c:v>119.17500000000001</c:v>
                </c:pt>
                <c:pt idx="779">
                  <c:v>119.17500000000001</c:v>
                </c:pt>
                <c:pt idx="780">
                  <c:v>119.17500000000001</c:v>
                </c:pt>
                <c:pt idx="781">
                  <c:v>119.17500000000001</c:v>
                </c:pt>
                <c:pt idx="782">
                  <c:v>119.17500000000001</c:v>
                </c:pt>
                <c:pt idx="783">
                  <c:v>119.17500000000001</c:v>
                </c:pt>
                <c:pt idx="784">
                  <c:v>119.17500000000001</c:v>
                </c:pt>
                <c:pt idx="785">
                  <c:v>119.17500000000001</c:v>
                </c:pt>
                <c:pt idx="786">
                  <c:v>119.17500000000001</c:v>
                </c:pt>
                <c:pt idx="787">
                  <c:v>119.17500000000001</c:v>
                </c:pt>
                <c:pt idx="788">
                  <c:v>119.17500000000001</c:v>
                </c:pt>
                <c:pt idx="789">
                  <c:v>119.17500000000001</c:v>
                </c:pt>
                <c:pt idx="790">
                  <c:v>119.17500000000001</c:v>
                </c:pt>
                <c:pt idx="791">
                  <c:v>119.17500000000001</c:v>
                </c:pt>
                <c:pt idx="792">
                  <c:v>119.17500000000001</c:v>
                </c:pt>
                <c:pt idx="793">
                  <c:v>119.17500000000001</c:v>
                </c:pt>
                <c:pt idx="794">
                  <c:v>119.17500000000001</c:v>
                </c:pt>
                <c:pt idx="795">
                  <c:v>119.17500000000001</c:v>
                </c:pt>
                <c:pt idx="796">
                  <c:v>119.17500000000001</c:v>
                </c:pt>
                <c:pt idx="797">
                  <c:v>119.17500000000001</c:v>
                </c:pt>
                <c:pt idx="798">
                  <c:v>119.17500000000001</c:v>
                </c:pt>
                <c:pt idx="799">
                  <c:v>119.17500000000001</c:v>
                </c:pt>
                <c:pt idx="800">
                  <c:v>119.17500000000001</c:v>
                </c:pt>
                <c:pt idx="801">
                  <c:v>119.17500000000001</c:v>
                </c:pt>
                <c:pt idx="802">
                  <c:v>119.17500000000001</c:v>
                </c:pt>
                <c:pt idx="803">
                  <c:v>119.17500000000001</c:v>
                </c:pt>
                <c:pt idx="804">
                  <c:v>119.17500000000001</c:v>
                </c:pt>
                <c:pt idx="805">
                  <c:v>119</c:v>
                </c:pt>
                <c:pt idx="806">
                  <c:v>119</c:v>
                </c:pt>
                <c:pt idx="807">
                  <c:v>119</c:v>
                </c:pt>
                <c:pt idx="808">
                  <c:v>119</c:v>
                </c:pt>
                <c:pt idx="809">
                  <c:v>119</c:v>
                </c:pt>
                <c:pt idx="810">
                  <c:v>119</c:v>
                </c:pt>
                <c:pt idx="811">
                  <c:v>119</c:v>
                </c:pt>
                <c:pt idx="812">
                  <c:v>119</c:v>
                </c:pt>
                <c:pt idx="813">
                  <c:v>119</c:v>
                </c:pt>
                <c:pt idx="814">
                  <c:v>119</c:v>
                </c:pt>
                <c:pt idx="815">
                  <c:v>119</c:v>
                </c:pt>
                <c:pt idx="816">
                  <c:v>119</c:v>
                </c:pt>
                <c:pt idx="817">
                  <c:v>119</c:v>
                </c:pt>
                <c:pt idx="818">
                  <c:v>119</c:v>
                </c:pt>
                <c:pt idx="819">
                  <c:v>119</c:v>
                </c:pt>
                <c:pt idx="820">
                  <c:v>119</c:v>
                </c:pt>
                <c:pt idx="821">
                  <c:v>119</c:v>
                </c:pt>
                <c:pt idx="822">
                  <c:v>119</c:v>
                </c:pt>
                <c:pt idx="823">
                  <c:v>119</c:v>
                </c:pt>
                <c:pt idx="824">
                  <c:v>119</c:v>
                </c:pt>
                <c:pt idx="825">
                  <c:v>119</c:v>
                </c:pt>
                <c:pt idx="826">
                  <c:v>119</c:v>
                </c:pt>
                <c:pt idx="827">
                  <c:v>119</c:v>
                </c:pt>
                <c:pt idx="828">
                  <c:v>119</c:v>
                </c:pt>
                <c:pt idx="829">
                  <c:v>119</c:v>
                </c:pt>
                <c:pt idx="830">
                  <c:v>119</c:v>
                </c:pt>
                <c:pt idx="831">
                  <c:v>119</c:v>
                </c:pt>
                <c:pt idx="832">
                  <c:v>119</c:v>
                </c:pt>
                <c:pt idx="833">
                  <c:v>119</c:v>
                </c:pt>
                <c:pt idx="834">
                  <c:v>119</c:v>
                </c:pt>
                <c:pt idx="835">
                  <c:v>119</c:v>
                </c:pt>
                <c:pt idx="836">
                  <c:v>119</c:v>
                </c:pt>
                <c:pt idx="837">
                  <c:v>119</c:v>
                </c:pt>
                <c:pt idx="838">
                  <c:v>119</c:v>
                </c:pt>
                <c:pt idx="839">
                  <c:v>119</c:v>
                </c:pt>
                <c:pt idx="840">
                  <c:v>119</c:v>
                </c:pt>
                <c:pt idx="841">
                  <c:v>119</c:v>
                </c:pt>
                <c:pt idx="842">
                  <c:v>119</c:v>
                </c:pt>
                <c:pt idx="843">
                  <c:v>119</c:v>
                </c:pt>
                <c:pt idx="844">
                  <c:v>119</c:v>
                </c:pt>
                <c:pt idx="845">
                  <c:v>119</c:v>
                </c:pt>
                <c:pt idx="846">
                  <c:v>119</c:v>
                </c:pt>
                <c:pt idx="847">
                  <c:v>119</c:v>
                </c:pt>
              </c:numCache>
            </c:numRef>
          </c:val>
          <c:smooth val="0"/>
          <c:extLst>
            <c:ext xmlns:c16="http://schemas.microsoft.com/office/drawing/2014/chart" uri="{C3380CC4-5D6E-409C-BE32-E72D297353CC}">
              <c16:uniqueId val="{00000001-40CC-445B-A5B7-7DD79AC5A3F4}"/>
            </c:ext>
          </c:extLst>
        </c:ser>
        <c:ser>
          <c:idx val="2"/>
          <c:order val="2"/>
          <c:tx>
            <c:v>FC-Nearby</c:v>
          </c:tx>
          <c:spPr>
            <a:ln w="28575" cap="rnd">
              <a:solidFill>
                <a:schemeClr val="accent3"/>
              </a:solidFill>
              <a:round/>
            </a:ln>
            <a:effectLst/>
          </c:spPr>
          <c:marker>
            <c:symbol val="none"/>
          </c:marker>
          <c:cat>
            <c:multiLvlStrRef>
              <c:f>'LC-ForwardCurve'!$S$2:$T$849</c:f>
              <c:multiLvlStrCache>
                <c:ptCount val="828"/>
                <c:lvl>
                  <c:pt idx="0">
                    <c:v>Jan</c:v>
                  </c:pt>
                  <c:pt idx="19">
                    <c:v>Feb</c:v>
                  </c:pt>
                  <c:pt idx="39">
                    <c:v>Mar</c:v>
                  </c:pt>
                  <c:pt idx="61">
                    <c:v>Apr</c:v>
                  </c:pt>
                  <c:pt idx="82">
                    <c:v>May</c:v>
                  </c:pt>
                  <c:pt idx="103">
                    <c:v>Jun</c:v>
                  </c:pt>
                  <c:pt idx="125">
                    <c:v>Jul</c:v>
                  </c:pt>
                  <c:pt idx="145">
                    <c:v>Aug</c:v>
                  </c:pt>
                  <c:pt idx="168">
                    <c:v>Sep</c:v>
                  </c:pt>
                  <c:pt idx="189">
                    <c:v>Oct</c:v>
                  </c:pt>
                  <c:pt idx="210">
                    <c:v>Nov</c:v>
                  </c:pt>
                  <c:pt idx="231">
                    <c:v>Dec</c:v>
                  </c:pt>
                  <c:pt idx="252">
                    <c:v>Jan</c:v>
                  </c:pt>
                  <c:pt idx="272">
                    <c:v>Feb</c:v>
                  </c:pt>
                  <c:pt idx="291">
                    <c:v>Mar</c:v>
                  </c:pt>
                  <c:pt idx="314">
                    <c:v>Apr</c:v>
                  </c:pt>
                  <c:pt idx="333">
                    <c:v>May</c:v>
                  </c:pt>
                  <c:pt idx="355">
                    <c:v>Jun</c:v>
                  </c:pt>
                  <c:pt idx="377">
                    <c:v>Jul</c:v>
                  </c:pt>
                  <c:pt idx="397">
                    <c:v>Aug</c:v>
                  </c:pt>
                  <c:pt idx="420">
                    <c:v>Sep</c:v>
                  </c:pt>
                  <c:pt idx="440">
                    <c:v>Oct</c:v>
                  </c:pt>
                  <c:pt idx="462">
                    <c:v>Nov</c:v>
                  </c:pt>
                  <c:pt idx="483">
                    <c:v>Dec</c:v>
                  </c:pt>
                  <c:pt idx="503">
                    <c:v>Jan</c:v>
                  </c:pt>
                  <c:pt idx="524">
                    <c:v>Feb</c:v>
                  </c:pt>
                  <c:pt idx="544">
                    <c:v>Mar</c:v>
                  </c:pt>
                  <c:pt idx="567">
                    <c:v>Apr</c:v>
                  </c:pt>
                  <c:pt idx="587">
                    <c:v>May</c:v>
                  </c:pt>
                  <c:pt idx="610">
                    <c:v>Jun</c:v>
                  </c:pt>
                  <c:pt idx="632">
                    <c:v>Jul</c:v>
                  </c:pt>
                  <c:pt idx="653">
                    <c:v>Aug</c:v>
                  </c:pt>
                  <c:pt idx="676">
                    <c:v>Sep</c:v>
                  </c:pt>
                  <c:pt idx="697">
                    <c:v>Oct</c:v>
                  </c:pt>
                  <c:pt idx="719">
                    <c:v>Nov</c:v>
                  </c:pt>
                  <c:pt idx="741">
                    <c:v>Dec</c:v>
                  </c:pt>
                  <c:pt idx="762">
                    <c:v>Jan</c:v>
                  </c:pt>
                  <c:pt idx="785">
                    <c:v>Feb</c:v>
                  </c:pt>
                  <c:pt idx="805">
                    <c:v>Mar</c:v>
                  </c:pt>
                  <c:pt idx="827">
                    <c:v>Apr</c:v>
                  </c:pt>
                </c:lvl>
                <c:lvl>
                  <c:pt idx="0">
                    <c:v>2016</c:v>
                  </c:pt>
                  <c:pt idx="252">
                    <c:v>2017</c:v>
                  </c:pt>
                  <c:pt idx="503">
                    <c:v>2018</c:v>
                  </c:pt>
                  <c:pt idx="762">
                    <c:v>2019</c:v>
                  </c:pt>
                </c:lvl>
              </c:multiLvlStrCache>
            </c:multiLvlStrRef>
          </c:cat>
          <c:val>
            <c:numRef>
              <c:f>'FC-ForwardCurve'!$P$2:$P$849</c:f>
              <c:numCache>
                <c:formatCode>General</c:formatCode>
                <c:ptCount val="848"/>
                <c:pt idx="0">
                  <c:v>167.625</c:v>
                </c:pt>
                <c:pt idx="1">
                  <c:v>167.77500000000001</c:v>
                </c:pt>
                <c:pt idx="2">
                  <c:v>168.32500000000002</c:v>
                </c:pt>
                <c:pt idx="3">
                  <c:v>163.82500000000002</c:v>
                </c:pt>
                <c:pt idx="4">
                  <c:v>159.42500000000001</c:v>
                </c:pt>
                <c:pt idx="5">
                  <c:v>159.45000000000002</c:v>
                </c:pt>
                <c:pt idx="6">
                  <c:v>160.22499999999999</c:v>
                </c:pt>
                <c:pt idx="7">
                  <c:v>160.77500000000001</c:v>
                </c:pt>
                <c:pt idx="8">
                  <c:v>158.80000000000001</c:v>
                </c:pt>
                <c:pt idx="9">
                  <c:v>154.30000000000001</c:v>
                </c:pt>
                <c:pt idx="10">
                  <c:v>156.55000000000001</c:v>
                </c:pt>
                <c:pt idx="11">
                  <c:v>155</c:v>
                </c:pt>
                <c:pt idx="12">
                  <c:v>158.67500000000001</c:v>
                </c:pt>
                <c:pt idx="13">
                  <c:v>159.42500000000001</c:v>
                </c:pt>
                <c:pt idx="14">
                  <c:v>160.22499999999999</c:v>
                </c:pt>
                <c:pt idx="15">
                  <c:v>161.1</c:v>
                </c:pt>
                <c:pt idx="16">
                  <c:v>160.92500000000001</c:v>
                </c:pt>
                <c:pt idx="17">
                  <c:v>161.30000000000001</c:v>
                </c:pt>
                <c:pt idx="18">
                  <c:v>157.25</c:v>
                </c:pt>
                <c:pt idx="19">
                  <c:v>157.77500000000001</c:v>
                </c:pt>
                <c:pt idx="20">
                  <c:v>157.85</c:v>
                </c:pt>
                <c:pt idx="21">
                  <c:v>157.95000000000002</c:v>
                </c:pt>
                <c:pt idx="22">
                  <c:v>156.52500000000001</c:v>
                </c:pt>
                <c:pt idx="23">
                  <c:v>153.82500000000002</c:v>
                </c:pt>
                <c:pt idx="24">
                  <c:v>149.32500000000002</c:v>
                </c:pt>
                <c:pt idx="25">
                  <c:v>149</c:v>
                </c:pt>
                <c:pt idx="26">
                  <c:v>151.22499999999999</c:v>
                </c:pt>
                <c:pt idx="27">
                  <c:v>150.25</c:v>
                </c:pt>
                <c:pt idx="28">
                  <c:v>150.02500000000001</c:v>
                </c:pt>
                <c:pt idx="29">
                  <c:v>154.5</c:v>
                </c:pt>
                <c:pt idx="30">
                  <c:v>156</c:v>
                </c:pt>
                <c:pt idx="31">
                  <c:v>156.47499999999999</c:v>
                </c:pt>
                <c:pt idx="32">
                  <c:v>155.875</c:v>
                </c:pt>
                <c:pt idx="33">
                  <c:v>155.17500000000001</c:v>
                </c:pt>
                <c:pt idx="34">
                  <c:v>157.02500000000001</c:v>
                </c:pt>
                <c:pt idx="35">
                  <c:v>157.95000000000002</c:v>
                </c:pt>
                <c:pt idx="36">
                  <c:v>159.1</c:v>
                </c:pt>
                <c:pt idx="37">
                  <c:v>158.65</c:v>
                </c:pt>
                <c:pt idx="38">
                  <c:v>158.15</c:v>
                </c:pt>
                <c:pt idx="39">
                  <c:v>158.05000000000001</c:v>
                </c:pt>
                <c:pt idx="40">
                  <c:v>158.30000000000001</c:v>
                </c:pt>
                <c:pt idx="41">
                  <c:v>157.6</c:v>
                </c:pt>
                <c:pt idx="42">
                  <c:v>158.5</c:v>
                </c:pt>
                <c:pt idx="43">
                  <c:v>157.95000000000002</c:v>
                </c:pt>
                <c:pt idx="44">
                  <c:v>158.97499999999999</c:v>
                </c:pt>
                <c:pt idx="45">
                  <c:v>159.05000000000001</c:v>
                </c:pt>
                <c:pt idx="46">
                  <c:v>161.55000000000001</c:v>
                </c:pt>
                <c:pt idx="47">
                  <c:v>162.4</c:v>
                </c:pt>
                <c:pt idx="48">
                  <c:v>162.05000000000001</c:v>
                </c:pt>
                <c:pt idx="49">
                  <c:v>163.97499999999999</c:v>
                </c:pt>
                <c:pt idx="50">
                  <c:v>164.45000000000002</c:v>
                </c:pt>
                <c:pt idx="51">
                  <c:v>163.72499999999999</c:v>
                </c:pt>
                <c:pt idx="52">
                  <c:v>163.22499999999999</c:v>
                </c:pt>
                <c:pt idx="53">
                  <c:v>162.375</c:v>
                </c:pt>
                <c:pt idx="54">
                  <c:v>161.55000000000001</c:v>
                </c:pt>
                <c:pt idx="55">
                  <c:v>161.4</c:v>
                </c:pt>
                <c:pt idx="56">
                  <c:v>160.97499999999999</c:v>
                </c:pt>
                <c:pt idx="57">
                  <c:v>155.57500000000002</c:v>
                </c:pt>
                <c:pt idx="58">
                  <c:v>156.07500000000002</c:v>
                </c:pt>
                <c:pt idx="59">
                  <c:v>152.57500000000002</c:v>
                </c:pt>
                <c:pt idx="60">
                  <c:v>157.07500000000002</c:v>
                </c:pt>
                <c:pt idx="61">
                  <c:v>156.20000000000002</c:v>
                </c:pt>
                <c:pt idx="62">
                  <c:v>156.67500000000001</c:v>
                </c:pt>
                <c:pt idx="63">
                  <c:v>152.625</c:v>
                </c:pt>
                <c:pt idx="64">
                  <c:v>153.17500000000001</c:v>
                </c:pt>
                <c:pt idx="65">
                  <c:v>154.15</c:v>
                </c:pt>
                <c:pt idx="66">
                  <c:v>155.9</c:v>
                </c:pt>
                <c:pt idx="67">
                  <c:v>155.55000000000001</c:v>
                </c:pt>
                <c:pt idx="68">
                  <c:v>155.27500000000001</c:v>
                </c:pt>
                <c:pt idx="69">
                  <c:v>154.80000000000001</c:v>
                </c:pt>
                <c:pt idx="70">
                  <c:v>154.92500000000001</c:v>
                </c:pt>
                <c:pt idx="71">
                  <c:v>155.07500000000002</c:v>
                </c:pt>
                <c:pt idx="72">
                  <c:v>150.57500000000002</c:v>
                </c:pt>
                <c:pt idx="73">
                  <c:v>150.17500000000001</c:v>
                </c:pt>
                <c:pt idx="74">
                  <c:v>149.4</c:v>
                </c:pt>
                <c:pt idx="75">
                  <c:v>149.45000000000002</c:v>
                </c:pt>
                <c:pt idx="76">
                  <c:v>147.95000000000002</c:v>
                </c:pt>
                <c:pt idx="77">
                  <c:v>146.02500000000001</c:v>
                </c:pt>
                <c:pt idx="78">
                  <c:v>146.57500000000002</c:v>
                </c:pt>
                <c:pt idx="79">
                  <c:v>146.30000000000001</c:v>
                </c:pt>
                <c:pt idx="80">
                  <c:v>145.52500000000001</c:v>
                </c:pt>
                <c:pt idx="81">
                  <c:v>140.42500000000001</c:v>
                </c:pt>
                <c:pt idx="82">
                  <c:v>141.42500000000001</c:v>
                </c:pt>
                <c:pt idx="83">
                  <c:v>143.4</c:v>
                </c:pt>
                <c:pt idx="84">
                  <c:v>144.92500000000001</c:v>
                </c:pt>
                <c:pt idx="85">
                  <c:v>147.95000000000002</c:v>
                </c:pt>
                <c:pt idx="86">
                  <c:v>147.375</c:v>
                </c:pt>
                <c:pt idx="87">
                  <c:v>150.80000000000001</c:v>
                </c:pt>
                <c:pt idx="88">
                  <c:v>150.20000000000002</c:v>
                </c:pt>
                <c:pt idx="89">
                  <c:v>149</c:v>
                </c:pt>
                <c:pt idx="90">
                  <c:v>147.82500000000002</c:v>
                </c:pt>
                <c:pt idx="91">
                  <c:v>147.05000000000001</c:v>
                </c:pt>
                <c:pt idx="92">
                  <c:v>148.65</c:v>
                </c:pt>
                <c:pt idx="93">
                  <c:v>149.52500000000001</c:v>
                </c:pt>
                <c:pt idx="94">
                  <c:v>149.5</c:v>
                </c:pt>
                <c:pt idx="95">
                  <c:v>148.27500000000001</c:v>
                </c:pt>
                <c:pt idx="96">
                  <c:v>148.625</c:v>
                </c:pt>
                <c:pt idx="97">
                  <c:v>147</c:v>
                </c:pt>
                <c:pt idx="98">
                  <c:v>146</c:v>
                </c:pt>
                <c:pt idx="99">
                  <c:v>145.47499999999999</c:v>
                </c:pt>
                <c:pt idx="100">
                  <c:v>145.9</c:v>
                </c:pt>
                <c:pt idx="101">
                  <c:v>146.70000000000002</c:v>
                </c:pt>
                <c:pt idx="102">
                  <c:v>147.1</c:v>
                </c:pt>
                <c:pt idx="103">
                  <c:v>146.42500000000001</c:v>
                </c:pt>
                <c:pt idx="104">
                  <c:v>146.4</c:v>
                </c:pt>
                <c:pt idx="105">
                  <c:v>146.67500000000001</c:v>
                </c:pt>
                <c:pt idx="106">
                  <c:v>145.52500000000001</c:v>
                </c:pt>
                <c:pt idx="107">
                  <c:v>145.45000000000002</c:v>
                </c:pt>
                <c:pt idx="108">
                  <c:v>147.375</c:v>
                </c:pt>
                <c:pt idx="109">
                  <c:v>147.30000000000001</c:v>
                </c:pt>
                <c:pt idx="110">
                  <c:v>145.55000000000001</c:v>
                </c:pt>
                <c:pt idx="111">
                  <c:v>141.05000000000001</c:v>
                </c:pt>
                <c:pt idx="112">
                  <c:v>142.15</c:v>
                </c:pt>
                <c:pt idx="113">
                  <c:v>140.25</c:v>
                </c:pt>
                <c:pt idx="114">
                  <c:v>139.625</c:v>
                </c:pt>
                <c:pt idx="115">
                  <c:v>137.42500000000001</c:v>
                </c:pt>
                <c:pt idx="116">
                  <c:v>136.67500000000001</c:v>
                </c:pt>
                <c:pt idx="117">
                  <c:v>139.27500000000001</c:v>
                </c:pt>
                <c:pt idx="118">
                  <c:v>140.17500000000001</c:v>
                </c:pt>
                <c:pt idx="119">
                  <c:v>142.375</c:v>
                </c:pt>
                <c:pt idx="120">
                  <c:v>139.45000000000002</c:v>
                </c:pt>
                <c:pt idx="121">
                  <c:v>140.17500000000001</c:v>
                </c:pt>
                <c:pt idx="122">
                  <c:v>140.67500000000001</c:v>
                </c:pt>
                <c:pt idx="123">
                  <c:v>143.05000000000001</c:v>
                </c:pt>
                <c:pt idx="124">
                  <c:v>144.30000000000001</c:v>
                </c:pt>
                <c:pt idx="125">
                  <c:v>142.45000000000002</c:v>
                </c:pt>
                <c:pt idx="126">
                  <c:v>144.07500000000002</c:v>
                </c:pt>
                <c:pt idx="127">
                  <c:v>144.57500000000002</c:v>
                </c:pt>
                <c:pt idx="128">
                  <c:v>143.625</c:v>
                </c:pt>
                <c:pt idx="129">
                  <c:v>143.45000000000002</c:v>
                </c:pt>
                <c:pt idx="130">
                  <c:v>139.45000000000002</c:v>
                </c:pt>
                <c:pt idx="131">
                  <c:v>138.6</c:v>
                </c:pt>
                <c:pt idx="132">
                  <c:v>139.27500000000001</c:v>
                </c:pt>
                <c:pt idx="133">
                  <c:v>141.70000000000002</c:v>
                </c:pt>
                <c:pt idx="134">
                  <c:v>139.57500000000002</c:v>
                </c:pt>
                <c:pt idx="135">
                  <c:v>141.17500000000001</c:v>
                </c:pt>
                <c:pt idx="136">
                  <c:v>139.9</c:v>
                </c:pt>
                <c:pt idx="137">
                  <c:v>138.625</c:v>
                </c:pt>
                <c:pt idx="138">
                  <c:v>134.4</c:v>
                </c:pt>
                <c:pt idx="139">
                  <c:v>137.20000000000002</c:v>
                </c:pt>
                <c:pt idx="140">
                  <c:v>141.70000000000002</c:v>
                </c:pt>
                <c:pt idx="141">
                  <c:v>142.45000000000002</c:v>
                </c:pt>
                <c:pt idx="142">
                  <c:v>142.27500000000001</c:v>
                </c:pt>
                <c:pt idx="143">
                  <c:v>140.47499999999999</c:v>
                </c:pt>
                <c:pt idx="144">
                  <c:v>140.05000000000001</c:v>
                </c:pt>
                <c:pt idx="145">
                  <c:v>144.55000000000001</c:v>
                </c:pt>
                <c:pt idx="146">
                  <c:v>145.47499999999999</c:v>
                </c:pt>
                <c:pt idx="147">
                  <c:v>147.47499999999999</c:v>
                </c:pt>
                <c:pt idx="148">
                  <c:v>147.57500000000002</c:v>
                </c:pt>
                <c:pt idx="149">
                  <c:v>149.65</c:v>
                </c:pt>
                <c:pt idx="150">
                  <c:v>149.125</c:v>
                </c:pt>
                <c:pt idx="151">
                  <c:v>150.17500000000001</c:v>
                </c:pt>
                <c:pt idx="152">
                  <c:v>149.72499999999999</c:v>
                </c:pt>
                <c:pt idx="153">
                  <c:v>148.72499999999999</c:v>
                </c:pt>
                <c:pt idx="154">
                  <c:v>149.07500000000002</c:v>
                </c:pt>
                <c:pt idx="155">
                  <c:v>148.65</c:v>
                </c:pt>
                <c:pt idx="156">
                  <c:v>147.125</c:v>
                </c:pt>
                <c:pt idx="157">
                  <c:v>146.72499999999999</c:v>
                </c:pt>
                <c:pt idx="158">
                  <c:v>145.02500000000001</c:v>
                </c:pt>
                <c:pt idx="159">
                  <c:v>146.07500000000002</c:v>
                </c:pt>
                <c:pt idx="160">
                  <c:v>147.02500000000001</c:v>
                </c:pt>
                <c:pt idx="161">
                  <c:v>146.45000000000002</c:v>
                </c:pt>
                <c:pt idx="162">
                  <c:v>146.65</c:v>
                </c:pt>
                <c:pt idx="163">
                  <c:v>146.72499999999999</c:v>
                </c:pt>
                <c:pt idx="164">
                  <c:v>139.92500000000001</c:v>
                </c:pt>
                <c:pt idx="165">
                  <c:v>139.15</c:v>
                </c:pt>
                <c:pt idx="166">
                  <c:v>142.52500000000001</c:v>
                </c:pt>
                <c:pt idx="167">
                  <c:v>140.52500000000001</c:v>
                </c:pt>
                <c:pt idx="168">
                  <c:v>137.30000000000001</c:v>
                </c:pt>
                <c:pt idx="169">
                  <c:v>134.875</c:v>
                </c:pt>
                <c:pt idx="170">
                  <c:v>130.5</c:v>
                </c:pt>
                <c:pt idx="171">
                  <c:v>133.15</c:v>
                </c:pt>
                <c:pt idx="172">
                  <c:v>131.6</c:v>
                </c:pt>
                <c:pt idx="173">
                  <c:v>134.22499999999999</c:v>
                </c:pt>
                <c:pt idx="174">
                  <c:v>134.92500000000001</c:v>
                </c:pt>
                <c:pt idx="175">
                  <c:v>133.375</c:v>
                </c:pt>
                <c:pt idx="176">
                  <c:v>132.67500000000001</c:v>
                </c:pt>
                <c:pt idx="177">
                  <c:v>133.97499999999999</c:v>
                </c:pt>
                <c:pt idx="178">
                  <c:v>135.5</c:v>
                </c:pt>
                <c:pt idx="179">
                  <c:v>135.44999999999999</c:v>
                </c:pt>
                <c:pt idx="180">
                  <c:v>135.32500000000002</c:v>
                </c:pt>
                <c:pt idx="181">
                  <c:v>136.35</c:v>
                </c:pt>
                <c:pt idx="182">
                  <c:v>137</c:v>
                </c:pt>
                <c:pt idx="183">
                  <c:v>136.82500000000002</c:v>
                </c:pt>
                <c:pt idx="184">
                  <c:v>136.05000000000001</c:v>
                </c:pt>
                <c:pt idx="185">
                  <c:v>134.82500000000002</c:v>
                </c:pt>
                <c:pt idx="186">
                  <c:v>135.17500000000001</c:v>
                </c:pt>
                <c:pt idx="187">
                  <c:v>134.22499999999999</c:v>
                </c:pt>
                <c:pt idx="188">
                  <c:v>123.15</c:v>
                </c:pt>
                <c:pt idx="189">
                  <c:v>123.97500000000001</c:v>
                </c:pt>
                <c:pt idx="190">
                  <c:v>128</c:v>
                </c:pt>
                <c:pt idx="191">
                  <c:v>127.45</c:v>
                </c:pt>
                <c:pt idx="192">
                  <c:v>127.825</c:v>
                </c:pt>
                <c:pt idx="193">
                  <c:v>127.625</c:v>
                </c:pt>
                <c:pt idx="194">
                  <c:v>124.65</c:v>
                </c:pt>
                <c:pt idx="195">
                  <c:v>124.125</c:v>
                </c:pt>
                <c:pt idx="196">
                  <c:v>122</c:v>
                </c:pt>
                <c:pt idx="197">
                  <c:v>119.45</c:v>
                </c:pt>
                <c:pt idx="198">
                  <c:v>120.375</c:v>
                </c:pt>
                <c:pt idx="199">
                  <c:v>121.7</c:v>
                </c:pt>
                <c:pt idx="200">
                  <c:v>122.02500000000001</c:v>
                </c:pt>
                <c:pt idx="201">
                  <c:v>119.02500000000001</c:v>
                </c:pt>
                <c:pt idx="202">
                  <c:v>121.75</c:v>
                </c:pt>
                <c:pt idx="203">
                  <c:v>121.875</c:v>
                </c:pt>
                <c:pt idx="204">
                  <c:v>122.375</c:v>
                </c:pt>
                <c:pt idx="205">
                  <c:v>121.55</c:v>
                </c:pt>
                <c:pt idx="206">
                  <c:v>121.97500000000001</c:v>
                </c:pt>
                <c:pt idx="207">
                  <c:v>121.92500000000001</c:v>
                </c:pt>
                <c:pt idx="208">
                  <c:v>121.55</c:v>
                </c:pt>
                <c:pt idx="209">
                  <c:v>121.85000000000001</c:v>
                </c:pt>
                <c:pt idx="210">
                  <c:v>126.17500000000001</c:v>
                </c:pt>
                <c:pt idx="211">
                  <c:v>126.575</c:v>
                </c:pt>
                <c:pt idx="212">
                  <c:v>125.85000000000001</c:v>
                </c:pt>
                <c:pt idx="213">
                  <c:v>125.625</c:v>
                </c:pt>
                <c:pt idx="214">
                  <c:v>124.075</c:v>
                </c:pt>
                <c:pt idx="215">
                  <c:v>124.4</c:v>
                </c:pt>
                <c:pt idx="216">
                  <c:v>124.55</c:v>
                </c:pt>
                <c:pt idx="217">
                  <c:v>125.2</c:v>
                </c:pt>
                <c:pt idx="218">
                  <c:v>125.72500000000001</c:v>
                </c:pt>
                <c:pt idx="219">
                  <c:v>126.02500000000001</c:v>
                </c:pt>
                <c:pt idx="220">
                  <c:v>126.60000000000001</c:v>
                </c:pt>
                <c:pt idx="221">
                  <c:v>126.97500000000001</c:v>
                </c:pt>
                <c:pt idx="222">
                  <c:v>126.97500000000001</c:v>
                </c:pt>
                <c:pt idx="223">
                  <c:v>124.97500000000001</c:v>
                </c:pt>
                <c:pt idx="224">
                  <c:v>124.17500000000001</c:v>
                </c:pt>
                <c:pt idx="225">
                  <c:v>124.05</c:v>
                </c:pt>
                <c:pt idx="226">
                  <c:v>124.9</c:v>
                </c:pt>
                <c:pt idx="227">
                  <c:v>127.22500000000001</c:v>
                </c:pt>
                <c:pt idx="228">
                  <c:v>126.8</c:v>
                </c:pt>
                <c:pt idx="229">
                  <c:v>126.97500000000001</c:v>
                </c:pt>
                <c:pt idx="230">
                  <c:v>128.42500000000001</c:v>
                </c:pt>
                <c:pt idx="231">
                  <c:v>127.77500000000001</c:v>
                </c:pt>
                <c:pt idx="232">
                  <c:v>124.60000000000001</c:v>
                </c:pt>
                <c:pt idx="233">
                  <c:v>124.325</c:v>
                </c:pt>
                <c:pt idx="234">
                  <c:v>126.85000000000001</c:v>
                </c:pt>
                <c:pt idx="235">
                  <c:v>126.97500000000001</c:v>
                </c:pt>
                <c:pt idx="236">
                  <c:v>126.60000000000001</c:v>
                </c:pt>
                <c:pt idx="237">
                  <c:v>125.95</c:v>
                </c:pt>
                <c:pt idx="238">
                  <c:v>128.55000000000001</c:v>
                </c:pt>
                <c:pt idx="239">
                  <c:v>128.97499999999999</c:v>
                </c:pt>
                <c:pt idx="240">
                  <c:v>127.7</c:v>
                </c:pt>
                <c:pt idx="241">
                  <c:v>127.7</c:v>
                </c:pt>
                <c:pt idx="242">
                  <c:v>129.9</c:v>
                </c:pt>
                <c:pt idx="243">
                  <c:v>130.875</c:v>
                </c:pt>
                <c:pt idx="244">
                  <c:v>130</c:v>
                </c:pt>
                <c:pt idx="245">
                  <c:v>130.22499999999999</c:v>
                </c:pt>
                <c:pt idx="246">
                  <c:v>131.125</c:v>
                </c:pt>
                <c:pt idx="247">
                  <c:v>130.72499999999999</c:v>
                </c:pt>
                <c:pt idx="248">
                  <c:v>129.94999999999999</c:v>
                </c:pt>
                <c:pt idx="249">
                  <c:v>131.72499999999999</c:v>
                </c:pt>
                <c:pt idx="250">
                  <c:v>131.92500000000001</c:v>
                </c:pt>
                <c:pt idx="251">
                  <c:v>130.44999999999999</c:v>
                </c:pt>
                <c:pt idx="252">
                  <c:v>130.19999999999999</c:v>
                </c:pt>
                <c:pt idx="253">
                  <c:v>128.5</c:v>
                </c:pt>
                <c:pt idx="254">
                  <c:v>128.25</c:v>
                </c:pt>
                <c:pt idx="255">
                  <c:v>128.32500000000002</c:v>
                </c:pt>
                <c:pt idx="256">
                  <c:v>129.27500000000001</c:v>
                </c:pt>
                <c:pt idx="257">
                  <c:v>132.69999999999999</c:v>
                </c:pt>
                <c:pt idx="258">
                  <c:v>132.05000000000001</c:v>
                </c:pt>
                <c:pt idx="259">
                  <c:v>130.32500000000002</c:v>
                </c:pt>
                <c:pt idx="260">
                  <c:v>130.44999999999999</c:v>
                </c:pt>
                <c:pt idx="261">
                  <c:v>130.92500000000001</c:v>
                </c:pt>
                <c:pt idx="262">
                  <c:v>131</c:v>
                </c:pt>
                <c:pt idx="263">
                  <c:v>131.94999999999999</c:v>
                </c:pt>
                <c:pt idx="264">
                  <c:v>133.1</c:v>
                </c:pt>
                <c:pt idx="265">
                  <c:v>132.77500000000001</c:v>
                </c:pt>
                <c:pt idx="266">
                  <c:v>132.42500000000001</c:v>
                </c:pt>
                <c:pt idx="267">
                  <c:v>132.375</c:v>
                </c:pt>
                <c:pt idx="268">
                  <c:v>131.82500000000002</c:v>
                </c:pt>
                <c:pt idx="269">
                  <c:v>127.45</c:v>
                </c:pt>
                <c:pt idx="270">
                  <c:v>123.9</c:v>
                </c:pt>
                <c:pt idx="271">
                  <c:v>122.77500000000001</c:v>
                </c:pt>
                <c:pt idx="272">
                  <c:v>122.075</c:v>
                </c:pt>
                <c:pt idx="273">
                  <c:v>123.75</c:v>
                </c:pt>
                <c:pt idx="274">
                  <c:v>123.575</c:v>
                </c:pt>
                <c:pt idx="275">
                  <c:v>123.52500000000001</c:v>
                </c:pt>
                <c:pt idx="276">
                  <c:v>124.22500000000001</c:v>
                </c:pt>
                <c:pt idx="277">
                  <c:v>122.3</c:v>
                </c:pt>
                <c:pt idx="278">
                  <c:v>123.625</c:v>
                </c:pt>
                <c:pt idx="279">
                  <c:v>122.075</c:v>
                </c:pt>
                <c:pt idx="280">
                  <c:v>121.825</c:v>
                </c:pt>
                <c:pt idx="281">
                  <c:v>124</c:v>
                </c:pt>
                <c:pt idx="282">
                  <c:v>124.27500000000001</c:v>
                </c:pt>
                <c:pt idx="283">
                  <c:v>123.825</c:v>
                </c:pt>
                <c:pt idx="284">
                  <c:v>124.075</c:v>
                </c:pt>
                <c:pt idx="285">
                  <c:v>124.55</c:v>
                </c:pt>
                <c:pt idx="286">
                  <c:v>125.10000000000001</c:v>
                </c:pt>
                <c:pt idx="287">
                  <c:v>125.15</c:v>
                </c:pt>
                <c:pt idx="288">
                  <c:v>121.7</c:v>
                </c:pt>
                <c:pt idx="289">
                  <c:v>123.85000000000001</c:v>
                </c:pt>
                <c:pt idx="290">
                  <c:v>125.075</c:v>
                </c:pt>
                <c:pt idx="291">
                  <c:v>124.5</c:v>
                </c:pt>
                <c:pt idx="292">
                  <c:v>123.45</c:v>
                </c:pt>
                <c:pt idx="293">
                  <c:v>124.22500000000001</c:v>
                </c:pt>
                <c:pt idx="294">
                  <c:v>124.075</c:v>
                </c:pt>
                <c:pt idx="295">
                  <c:v>123.95</c:v>
                </c:pt>
                <c:pt idx="296">
                  <c:v>124.375</c:v>
                </c:pt>
                <c:pt idx="297">
                  <c:v>126.15</c:v>
                </c:pt>
                <c:pt idx="298">
                  <c:v>127.47500000000001</c:v>
                </c:pt>
                <c:pt idx="299">
                  <c:v>128.6</c:v>
                </c:pt>
                <c:pt idx="300">
                  <c:v>127.85000000000001</c:v>
                </c:pt>
                <c:pt idx="301">
                  <c:v>129.22499999999999</c:v>
                </c:pt>
                <c:pt idx="302">
                  <c:v>130.55000000000001</c:v>
                </c:pt>
                <c:pt idx="303">
                  <c:v>131.32500000000002</c:v>
                </c:pt>
                <c:pt idx="304">
                  <c:v>131.47499999999999</c:v>
                </c:pt>
                <c:pt idx="305">
                  <c:v>132</c:v>
                </c:pt>
                <c:pt idx="306">
                  <c:v>134</c:v>
                </c:pt>
                <c:pt idx="307">
                  <c:v>133.69999999999999</c:v>
                </c:pt>
                <c:pt idx="308">
                  <c:v>133.375</c:v>
                </c:pt>
                <c:pt idx="309">
                  <c:v>132.15</c:v>
                </c:pt>
                <c:pt idx="310">
                  <c:v>132.35</c:v>
                </c:pt>
                <c:pt idx="311">
                  <c:v>133.30000000000001</c:v>
                </c:pt>
                <c:pt idx="312">
                  <c:v>132.67500000000001</c:v>
                </c:pt>
                <c:pt idx="313">
                  <c:v>133.94999999999999</c:v>
                </c:pt>
                <c:pt idx="314">
                  <c:v>133.07500000000002</c:v>
                </c:pt>
                <c:pt idx="315">
                  <c:v>131.02500000000001</c:v>
                </c:pt>
                <c:pt idx="316">
                  <c:v>130.52500000000001</c:v>
                </c:pt>
                <c:pt idx="317">
                  <c:v>131.94999999999999</c:v>
                </c:pt>
                <c:pt idx="318">
                  <c:v>133.75</c:v>
                </c:pt>
                <c:pt idx="319">
                  <c:v>135.30000000000001</c:v>
                </c:pt>
                <c:pt idx="320">
                  <c:v>137.17500000000001</c:v>
                </c:pt>
                <c:pt idx="321">
                  <c:v>137.5</c:v>
                </c:pt>
                <c:pt idx="322">
                  <c:v>137.80000000000001</c:v>
                </c:pt>
                <c:pt idx="323">
                  <c:v>139.05000000000001</c:v>
                </c:pt>
                <c:pt idx="324">
                  <c:v>138.67500000000001</c:v>
                </c:pt>
                <c:pt idx="325">
                  <c:v>138.67500000000001</c:v>
                </c:pt>
                <c:pt idx="326">
                  <c:v>137.9</c:v>
                </c:pt>
                <c:pt idx="327">
                  <c:v>138.55000000000001</c:v>
                </c:pt>
                <c:pt idx="328">
                  <c:v>138.25</c:v>
                </c:pt>
                <c:pt idx="329">
                  <c:v>138.72499999999999</c:v>
                </c:pt>
                <c:pt idx="330">
                  <c:v>139.85</c:v>
                </c:pt>
                <c:pt idx="331">
                  <c:v>140.85</c:v>
                </c:pt>
                <c:pt idx="332">
                  <c:v>149.55000000000001</c:v>
                </c:pt>
                <c:pt idx="333">
                  <c:v>148.6</c:v>
                </c:pt>
                <c:pt idx="334">
                  <c:v>149.625</c:v>
                </c:pt>
                <c:pt idx="335">
                  <c:v>153.30000000000001</c:v>
                </c:pt>
                <c:pt idx="336">
                  <c:v>148.27500000000001</c:v>
                </c:pt>
                <c:pt idx="337">
                  <c:v>143.77500000000001</c:v>
                </c:pt>
                <c:pt idx="338">
                  <c:v>148.30000000000001</c:v>
                </c:pt>
                <c:pt idx="339">
                  <c:v>144.52500000000001</c:v>
                </c:pt>
                <c:pt idx="340">
                  <c:v>144.5</c:v>
                </c:pt>
                <c:pt idx="341">
                  <c:v>142.375</c:v>
                </c:pt>
                <c:pt idx="342">
                  <c:v>144.55000000000001</c:v>
                </c:pt>
                <c:pt idx="343">
                  <c:v>142.52500000000001</c:v>
                </c:pt>
                <c:pt idx="344">
                  <c:v>140.95000000000002</c:v>
                </c:pt>
                <c:pt idx="345">
                  <c:v>141.97499999999999</c:v>
                </c:pt>
                <c:pt idx="346">
                  <c:v>142.27500000000001</c:v>
                </c:pt>
                <c:pt idx="347">
                  <c:v>143.35</c:v>
                </c:pt>
                <c:pt idx="348">
                  <c:v>144.25</c:v>
                </c:pt>
                <c:pt idx="349">
                  <c:v>144.25</c:v>
                </c:pt>
                <c:pt idx="350">
                  <c:v>144</c:v>
                </c:pt>
                <c:pt idx="351">
                  <c:v>143.52500000000001</c:v>
                </c:pt>
                <c:pt idx="352">
                  <c:v>146.95000000000002</c:v>
                </c:pt>
                <c:pt idx="353">
                  <c:v>149.92500000000001</c:v>
                </c:pt>
                <c:pt idx="354">
                  <c:v>152.57500000000002</c:v>
                </c:pt>
                <c:pt idx="355">
                  <c:v>157.07500000000002</c:v>
                </c:pt>
                <c:pt idx="356">
                  <c:v>158.72499999999999</c:v>
                </c:pt>
                <c:pt idx="357">
                  <c:v>159.875</c:v>
                </c:pt>
                <c:pt idx="358">
                  <c:v>155.375</c:v>
                </c:pt>
                <c:pt idx="359">
                  <c:v>154.80000000000001</c:v>
                </c:pt>
                <c:pt idx="360">
                  <c:v>153.95000000000002</c:v>
                </c:pt>
                <c:pt idx="361">
                  <c:v>154.17500000000001</c:v>
                </c:pt>
                <c:pt idx="362">
                  <c:v>151.55000000000001</c:v>
                </c:pt>
                <c:pt idx="363">
                  <c:v>149.95000000000002</c:v>
                </c:pt>
                <c:pt idx="364">
                  <c:v>146.125</c:v>
                </c:pt>
                <c:pt idx="365">
                  <c:v>147.07500000000002</c:v>
                </c:pt>
                <c:pt idx="366">
                  <c:v>147.875</c:v>
                </c:pt>
                <c:pt idx="367">
                  <c:v>145</c:v>
                </c:pt>
                <c:pt idx="368">
                  <c:v>143.92500000000001</c:v>
                </c:pt>
                <c:pt idx="369">
                  <c:v>144.65</c:v>
                </c:pt>
                <c:pt idx="370">
                  <c:v>143.45000000000002</c:v>
                </c:pt>
                <c:pt idx="371">
                  <c:v>144.95000000000002</c:v>
                </c:pt>
                <c:pt idx="372">
                  <c:v>149.45000000000002</c:v>
                </c:pt>
                <c:pt idx="373">
                  <c:v>144.875</c:v>
                </c:pt>
                <c:pt idx="374">
                  <c:v>146.4</c:v>
                </c:pt>
                <c:pt idx="375">
                  <c:v>147.17500000000001</c:v>
                </c:pt>
                <c:pt idx="376">
                  <c:v>147.92500000000001</c:v>
                </c:pt>
                <c:pt idx="377">
                  <c:v>146.1</c:v>
                </c:pt>
                <c:pt idx="378">
                  <c:v>142.22499999999999</c:v>
                </c:pt>
                <c:pt idx="379">
                  <c:v>144.625</c:v>
                </c:pt>
                <c:pt idx="380">
                  <c:v>145.02500000000001</c:v>
                </c:pt>
                <c:pt idx="381">
                  <c:v>144.67500000000001</c:v>
                </c:pt>
                <c:pt idx="382">
                  <c:v>147.25</c:v>
                </c:pt>
                <c:pt idx="383">
                  <c:v>151.75</c:v>
                </c:pt>
                <c:pt idx="384">
                  <c:v>153.02500000000001</c:v>
                </c:pt>
                <c:pt idx="385">
                  <c:v>154.27500000000001</c:v>
                </c:pt>
                <c:pt idx="386">
                  <c:v>154.42500000000001</c:v>
                </c:pt>
                <c:pt idx="387">
                  <c:v>151.6</c:v>
                </c:pt>
                <c:pt idx="388">
                  <c:v>154.5</c:v>
                </c:pt>
                <c:pt idx="389">
                  <c:v>152.27500000000001</c:v>
                </c:pt>
                <c:pt idx="390">
                  <c:v>152.95000000000002</c:v>
                </c:pt>
                <c:pt idx="391">
                  <c:v>148.45000000000002</c:v>
                </c:pt>
                <c:pt idx="392">
                  <c:v>146.52500000000001</c:v>
                </c:pt>
                <c:pt idx="393">
                  <c:v>146.47499999999999</c:v>
                </c:pt>
                <c:pt idx="394">
                  <c:v>147.82500000000002</c:v>
                </c:pt>
                <c:pt idx="395">
                  <c:v>146.05000000000001</c:v>
                </c:pt>
                <c:pt idx="396">
                  <c:v>146.17500000000001</c:v>
                </c:pt>
                <c:pt idx="397">
                  <c:v>149.17500000000001</c:v>
                </c:pt>
                <c:pt idx="398">
                  <c:v>150.25</c:v>
                </c:pt>
                <c:pt idx="399">
                  <c:v>150.65</c:v>
                </c:pt>
                <c:pt idx="400">
                  <c:v>149.95000000000002</c:v>
                </c:pt>
                <c:pt idx="401">
                  <c:v>146.25</c:v>
                </c:pt>
                <c:pt idx="402">
                  <c:v>146.02500000000001</c:v>
                </c:pt>
                <c:pt idx="403">
                  <c:v>141.52500000000001</c:v>
                </c:pt>
                <c:pt idx="404">
                  <c:v>141.17500000000001</c:v>
                </c:pt>
                <c:pt idx="405">
                  <c:v>141.77500000000001</c:v>
                </c:pt>
                <c:pt idx="406">
                  <c:v>142.30000000000001</c:v>
                </c:pt>
                <c:pt idx="407">
                  <c:v>145.35</c:v>
                </c:pt>
                <c:pt idx="408">
                  <c:v>142.25</c:v>
                </c:pt>
                <c:pt idx="409">
                  <c:v>140.47499999999999</c:v>
                </c:pt>
                <c:pt idx="410">
                  <c:v>140.5</c:v>
                </c:pt>
                <c:pt idx="411">
                  <c:v>139.80000000000001</c:v>
                </c:pt>
                <c:pt idx="412">
                  <c:v>142.07500000000002</c:v>
                </c:pt>
                <c:pt idx="413">
                  <c:v>141.625</c:v>
                </c:pt>
                <c:pt idx="414">
                  <c:v>141.6</c:v>
                </c:pt>
                <c:pt idx="415">
                  <c:v>141.375</c:v>
                </c:pt>
                <c:pt idx="416">
                  <c:v>142.42500000000001</c:v>
                </c:pt>
                <c:pt idx="417">
                  <c:v>142.6</c:v>
                </c:pt>
                <c:pt idx="418">
                  <c:v>142.9</c:v>
                </c:pt>
                <c:pt idx="419">
                  <c:v>142.72499999999999</c:v>
                </c:pt>
                <c:pt idx="420">
                  <c:v>142.72499999999999</c:v>
                </c:pt>
                <c:pt idx="421">
                  <c:v>142.05000000000001</c:v>
                </c:pt>
                <c:pt idx="422">
                  <c:v>143.30000000000001</c:v>
                </c:pt>
                <c:pt idx="423">
                  <c:v>145.55000000000001</c:v>
                </c:pt>
                <c:pt idx="424">
                  <c:v>147.875</c:v>
                </c:pt>
                <c:pt idx="425">
                  <c:v>148.45000000000002</c:v>
                </c:pt>
                <c:pt idx="426">
                  <c:v>147.97499999999999</c:v>
                </c:pt>
                <c:pt idx="427">
                  <c:v>148.6</c:v>
                </c:pt>
                <c:pt idx="428">
                  <c:v>148.80000000000001</c:v>
                </c:pt>
                <c:pt idx="429">
                  <c:v>150.22499999999999</c:v>
                </c:pt>
                <c:pt idx="430">
                  <c:v>150.80000000000001</c:v>
                </c:pt>
                <c:pt idx="431">
                  <c:v>151.57500000000002</c:v>
                </c:pt>
                <c:pt idx="432">
                  <c:v>153.97499999999999</c:v>
                </c:pt>
                <c:pt idx="433">
                  <c:v>153.17500000000001</c:v>
                </c:pt>
                <c:pt idx="434">
                  <c:v>153.4</c:v>
                </c:pt>
                <c:pt idx="435">
                  <c:v>150.47499999999999</c:v>
                </c:pt>
                <c:pt idx="436">
                  <c:v>150.57500000000002</c:v>
                </c:pt>
                <c:pt idx="437">
                  <c:v>152.4</c:v>
                </c:pt>
                <c:pt idx="438">
                  <c:v>152.77500000000001</c:v>
                </c:pt>
                <c:pt idx="439">
                  <c:v>152.22499999999999</c:v>
                </c:pt>
                <c:pt idx="440">
                  <c:v>150.35</c:v>
                </c:pt>
                <c:pt idx="441">
                  <c:v>152.42500000000001</c:v>
                </c:pt>
                <c:pt idx="442">
                  <c:v>152.1</c:v>
                </c:pt>
                <c:pt idx="443">
                  <c:v>153.57500000000002</c:v>
                </c:pt>
                <c:pt idx="444">
                  <c:v>153.95000000000002</c:v>
                </c:pt>
                <c:pt idx="445">
                  <c:v>153.77500000000001</c:v>
                </c:pt>
                <c:pt idx="446">
                  <c:v>154.07500000000002</c:v>
                </c:pt>
                <c:pt idx="447">
                  <c:v>154.15</c:v>
                </c:pt>
                <c:pt idx="448">
                  <c:v>153.55000000000001</c:v>
                </c:pt>
                <c:pt idx="449">
                  <c:v>154.05000000000001</c:v>
                </c:pt>
                <c:pt idx="450">
                  <c:v>154</c:v>
                </c:pt>
                <c:pt idx="451">
                  <c:v>152.15</c:v>
                </c:pt>
                <c:pt idx="452">
                  <c:v>152.52500000000001</c:v>
                </c:pt>
                <c:pt idx="453">
                  <c:v>153.15</c:v>
                </c:pt>
                <c:pt idx="454">
                  <c:v>153.625</c:v>
                </c:pt>
                <c:pt idx="455">
                  <c:v>153.625</c:v>
                </c:pt>
                <c:pt idx="456">
                  <c:v>155.125</c:v>
                </c:pt>
                <c:pt idx="457">
                  <c:v>154.85</c:v>
                </c:pt>
                <c:pt idx="458">
                  <c:v>155.42500000000001</c:v>
                </c:pt>
                <c:pt idx="459">
                  <c:v>156.47499999999999</c:v>
                </c:pt>
                <c:pt idx="460">
                  <c:v>158.32500000000002</c:v>
                </c:pt>
                <c:pt idx="461">
                  <c:v>159.42500000000001</c:v>
                </c:pt>
                <c:pt idx="462">
                  <c:v>159.70000000000002</c:v>
                </c:pt>
                <c:pt idx="463">
                  <c:v>157.92500000000001</c:v>
                </c:pt>
                <c:pt idx="464">
                  <c:v>160.875</c:v>
                </c:pt>
                <c:pt idx="465">
                  <c:v>160.15</c:v>
                </c:pt>
                <c:pt idx="466">
                  <c:v>159.875</c:v>
                </c:pt>
                <c:pt idx="467">
                  <c:v>157.32500000000002</c:v>
                </c:pt>
                <c:pt idx="468">
                  <c:v>158.47499999999999</c:v>
                </c:pt>
                <c:pt idx="469">
                  <c:v>158.47499999999999</c:v>
                </c:pt>
                <c:pt idx="470">
                  <c:v>158.70000000000002</c:v>
                </c:pt>
                <c:pt idx="471">
                  <c:v>157.625</c:v>
                </c:pt>
                <c:pt idx="472">
                  <c:v>158</c:v>
                </c:pt>
                <c:pt idx="473">
                  <c:v>157.77500000000001</c:v>
                </c:pt>
                <c:pt idx="474">
                  <c:v>151.72499999999999</c:v>
                </c:pt>
                <c:pt idx="475">
                  <c:v>149.55000000000001</c:v>
                </c:pt>
                <c:pt idx="476">
                  <c:v>151.625</c:v>
                </c:pt>
                <c:pt idx="477">
                  <c:v>152.72499999999999</c:v>
                </c:pt>
                <c:pt idx="478">
                  <c:v>153.30000000000001</c:v>
                </c:pt>
                <c:pt idx="479">
                  <c:v>154.45000000000002</c:v>
                </c:pt>
                <c:pt idx="480">
                  <c:v>154.5</c:v>
                </c:pt>
                <c:pt idx="481">
                  <c:v>155.57500000000002</c:v>
                </c:pt>
                <c:pt idx="482">
                  <c:v>154.17500000000001</c:v>
                </c:pt>
                <c:pt idx="483">
                  <c:v>150.32500000000002</c:v>
                </c:pt>
                <c:pt idx="484">
                  <c:v>149.95000000000002</c:v>
                </c:pt>
                <c:pt idx="485">
                  <c:v>147.82500000000002</c:v>
                </c:pt>
                <c:pt idx="486">
                  <c:v>146.02500000000001</c:v>
                </c:pt>
                <c:pt idx="487">
                  <c:v>146.32500000000002</c:v>
                </c:pt>
                <c:pt idx="488">
                  <c:v>145.22499999999999</c:v>
                </c:pt>
                <c:pt idx="489">
                  <c:v>145.45000000000002</c:v>
                </c:pt>
                <c:pt idx="490">
                  <c:v>147.1</c:v>
                </c:pt>
                <c:pt idx="491">
                  <c:v>145.65</c:v>
                </c:pt>
                <c:pt idx="492">
                  <c:v>146.25</c:v>
                </c:pt>
                <c:pt idx="493">
                  <c:v>147.75</c:v>
                </c:pt>
                <c:pt idx="494">
                  <c:v>147.65</c:v>
                </c:pt>
                <c:pt idx="495">
                  <c:v>145.20000000000002</c:v>
                </c:pt>
                <c:pt idx="496">
                  <c:v>141.77500000000001</c:v>
                </c:pt>
                <c:pt idx="497">
                  <c:v>142.92500000000001</c:v>
                </c:pt>
                <c:pt idx="498">
                  <c:v>141.55000000000001</c:v>
                </c:pt>
                <c:pt idx="499">
                  <c:v>144.4</c:v>
                </c:pt>
                <c:pt idx="500">
                  <c:v>145.17500000000001</c:v>
                </c:pt>
                <c:pt idx="501">
                  <c:v>145.6</c:v>
                </c:pt>
                <c:pt idx="502">
                  <c:v>146</c:v>
                </c:pt>
                <c:pt idx="503">
                  <c:v>149.52500000000001</c:v>
                </c:pt>
                <c:pt idx="504">
                  <c:v>149.375</c:v>
                </c:pt>
                <c:pt idx="505">
                  <c:v>149.02500000000001</c:v>
                </c:pt>
                <c:pt idx="506">
                  <c:v>146.625</c:v>
                </c:pt>
                <c:pt idx="507">
                  <c:v>146.45000000000002</c:v>
                </c:pt>
                <c:pt idx="508">
                  <c:v>145.47499999999999</c:v>
                </c:pt>
                <c:pt idx="509">
                  <c:v>144.375</c:v>
                </c:pt>
                <c:pt idx="510">
                  <c:v>143.82500000000002</c:v>
                </c:pt>
                <c:pt idx="511">
                  <c:v>144.35</c:v>
                </c:pt>
                <c:pt idx="512">
                  <c:v>145.6</c:v>
                </c:pt>
                <c:pt idx="513">
                  <c:v>147.875</c:v>
                </c:pt>
                <c:pt idx="514">
                  <c:v>149.17500000000001</c:v>
                </c:pt>
                <c:pt idx="515">
                  <c:v>147.95000000000002</c:v>
                </c:pt>
                <c:pt idx="516">
                  <c:v>147.9</c:v>
                </c:pt>
                <c:pt idx="517">
                  <c:v>148.625</c:v>
                </c:pt>
                <c:pt idx="518">
                  <c:v>148.15</c:v>
                </c:pt>
                <c:pt idx="519">
                  <c:v>147.85</c:v>
                </c:pt>
                <c:pt idx="520">
                  <c:v>146.72499999999999</c:v>
                </c:pt>
                <c:pt idx="521">
                  <c:v>147</c:v>
                </c:pt>
                <c:pt idx="522">
                  <c:v>147.17500000000001</c:v>
                </c:pt>
                <c:pt idx="523">
                  <c:v>145.05000000000001</c:v>
                </c:pt>
                <c:pt idx="524">
                  <c:v>149.55000000000001</c:v>
                </c:pt>
                <c:pt idx="525">
                  <c:v>150.92500000000001</c:v>
                </c:pt>
                <c:pt idx="526">
                  <c:v>149.67500000000001</c:v>
                </c:pt>
                <c:pt idx="527">
                  <c:v>148.72499999999999</c:v>
                </c:pt>
                <c:pt idx="528">
                  <c:v>148.30000000000001</c:v>
                </c:pt>
                <c:pt idx="529">
                  <c:v>147.25</c:v>
                </c:pt>
                <c:pt idx="530">
                  <c:v>146.20000000000002</c:v>
                </c:pt>
                <c:pt idx="531">
                  <c:v>147.67500000000001</c:v>
                </c:pt>
                <c:pt idx="532">
                  <c:v>147.27500000000001</c:v>
                </c:pt>
                <c:pt idx="533">
                  <c:v>148.17500000000001</c:v>
                </c:pt>
                <c:pt idx="534">
                  <c:v>149.82500000000002</c:v>
                </c:pt>
              </c:numCache>
            </c:numRef>
          </c:val>
          <c:smooth val="0"/>
          <c:extLst>
            <c:ext xmlns:c16="http://schemas.microsoft.com/office/drawing/2014/chart" uri="{C3380CC4-5D6E-409C-BE32-E72D297353CC}">
              <c16:uniqueId val="{00000002-40CC-445B-A5B7-7DD79AC5A3F4}"/>
            </c:ext>
          </c:extLst>
        </c:ser>
        <c:ser>
          <c:idx val="3"/>
          <c:order val="3"/>
          <c:tx>
            <c:v>FC-Forward Curve</c:v>
          </c:tx>
          <c:spPr>
            <a:ln w="28575" cap="rnd">
              <a:solidFill>
                <a:schemeClr val="accent4"/>
              </a:solidFill>
              <a:round/>
            </a:ln>
            <a:effectLst/>
          </c:spPr>
          <c:marker>
            <c:symbol val="none"/>
          </c:marker>
          <c:cat>
            <c:multiLvlStrRef>
              <c:f>'LC-ForwardCurve'!$S$2:$T$849</c:f>
              <c:multiLvlStrCache>
                <c:ptCount val="828"/>
                <c:lvl>
                  <c:pt idx="0">
                    <c:v>Jan</c:v>
                  </c:pt>
                  <c:pt idx="19">
                    <c:v>Feb</c:v>
                  </c:pt>
                  <c:pt idx="39">
                    <c:v>Mar</c:v>
                  </c:pt>
                  <c:pt idx="61">
                    <c:v>Apr</c:v>
                  </c:pt>
                  <c:pt idx="82">
                    <c:v>May</c:v>
                  </c:pt>
                  <c:pt idx="103">
                    <c:v>Jun</c:v>
                  </c:pt>
                  <c:pt idx="125">
                    <c:v>Jul</c:v>
                  </c:pt>
                  <c:pt idx="145">
                    <c:v>Aug</c:v>
                  </c:pt>
                  <c:pt idx="168">
                    <c:v>Sep</c:v>
                  </c:pt>
                  <c:pt idx="189">
                    <c:v>Oct</c:v>
                  </c:pt>
                  <c:pt idx="210">
                    <c:v>Nov</c:v>
                  </c:pt>
                  <c:pt idx="231">
                    <c:v>Dec</c:v>
                  </c:pt>
                  <c:pt idx="252">
                    <c:v>Jan</c:v>
                  </c:pt>
                  <c:pt idx="272">
                    <c:v>Feb</c:v>
                  </c:pt>
                  <c:pt idx="291">
                    <c:v>Mar</c:v>
                  </c:pt>
                  <c:pt idx="314">
                    <c:v>Apr</c:v>
                  </c:pt>
                  <c:pt idx="333">
                    <c:v>May</c:v>
                  </c:pt>
                  <c:pt idx="355">
                    <c:v>Jun</c:v>
                  </c:pt>
                  <c:pt idx="377">
                    <c:v>Jul</c:v>
                  </c:pt>
                  <c:pt idx="397">
                    <c:v>Aug</c:v>
                  </c:pt>
                  <c:pt idx="420">
                    <c:v>Sep</c:v>
                  </c:pt>
                  <c:pt idx="440">
                    <c:v>Oct</c:v>
                  </c:pt>
                  <c:pt idx="462">
                    <c:v>Nov</c:v>
                  </c:pt>
                  <c:pt idx="483">
                    <c:v>Dec</c:v>
                  </c:pt>
                  <c:pt idx="503">
                    <c:v>Jan</c:v>
                  </c:pt>
                  <c:pt idx="524">
                    <c:v>Feb</c:v>
                  </c:pt>
                  <c:pt idx="544">
                    <c:v>Mar</c:v>
                  </c:pt>
                  <c:pt idx="567">
                    <c:v>Apr</c:v>
                  </c:pt>
                  <c:pt idx="587">
                    <c:v>May</c:v>
                  </c:pt>
                  <c:pt idx="610">
                    <c:v>Jun</c:v>
                  </c:pt>
                  <c:pt idx="632">
                    <c:v>Jul</c:v>
                  </c:pt>
                  <c:pt idx="653">
                    <c:v>Aug</c:v>
                  </c:pt>
                  <c:pt idx="676">
                    <c:v>Sep</c:v>
                  </c:pt>
                  <c:pt idx="697">
                    <c:v>Oct</c:v>
                  </c:pt>
                  <c:pt idx="719">
                    <c:v>Nov</c:v>
                  </c:pt>
                  <c:pt idx="741">
                    <c:v>Dec</c:v>
                  </c:pt>
                  <c:pt idx="762">
                    <c:v>Jan</c:v>
                  </c:pt>
                  <c:pt idx="785">
                    <c:v>Feb</c:v>
                  </c:pt>
                  <c:pt idx="805">
                    <c:v>Mar</c:v>
                  </c:pt>
                  <c:pt idx="827">
                    <c:v>Apr</c:v>
                  </c:pt>
                </c:lvl>
                <c:lvl>
                  <c:pt idx="0">
                    <c:v>2016</c:v>
                  </c:pt>
                  <c:pt idx="252">
                    <c:v>2017</c:v>
                  </c:pt>
                  <c:pt idx="503">
                    <c:v>2018</c:v>
                  </c:pt>
                  <c:pt idx="762">
                    <c:v>2019</c:v>
                  </c:pt>
                </c:lvl>
              </c:multiLvlStrCache>
            </c:multiLvlStrRef>
          </c:cat>
          <c:val>
            <c:numRef>
              <c:f>'FC-ForwardCurve'!$R$2:$R$849</c:f>
              <c:numCache>
                <c:formatCode>General</c:formatCode>
                <c:ptCount val="84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pt idx="201">
                  <c:v>#N/A</c:v>
                </c:pt>
                <c:pt idx="202">
                  <c:v>#N/A</c:v>
                </c:pt>
                <c:pt idx="203">
                  <c:v>#N/A</c:v>
                </c:pt>
                <c:pt idx="204">
                  <c:v>#N/A</c:v>
                </c:pt>
                <c:pt idx="205">
                  <c:v>#N/A</c:v>
                </c:pt>
                <c:pt idx="206">
                  <c:v>#N/A</c:v>
                </c:pt>
                <c:pt idx="207">
                  <c:v>#N/A</c:v>
                </c:pt>
                <c:pt idx="208">
                  <c:v>#N/A</c:v>
                </c:pt>
                <c:pt idx="209">
                  <c:v>#N/A</c:v>
                </c:pt>
                <c:pt idx="210">
                  <c:v>#N/A</c:v>
                </c:pt>
                <c:pt idx="211">
                  <c:v>#N/A</c:v>
                </c:pt>
                <c:pt idx="212">
                  <c:v>#N/A</c:v>
                </c:pt>
                <c:pt idx="213">
                  <c:v>#N/A</c:v>
                </c:pt>
                <c:pt idx="214">
                  <c:v>#N/A</c:v>
                </c:pt>
                <c:pt idx="215">
                  <c:v>#N/A</c:v>
                </c:pt>
                <c:pt idx="216">
                  <c:v>#N/A</c:v>
                </c:pt>
                <c:pt idx="217">
                  <c:v>#N/A</c:v>
                </c:pt>
                <c:pt idx="218">
                  <c:v>#N/A</c:v>
                </c:pt>
                <c:pt idx="219">
                  <c:v>#N/A</c:v>
                </c:pt>
                <c:pt idx="220">
                  <c:v>#N/A</c:v>
                </c:pt>
                <c:pt idx="221">
                  <c:v>#N/A</c:v>
                </c:pt>
                <c:pt idx="222">
                  <c:v>#N/A</c:v>
                </c:pt>
                <c:pt idx="223">
                  <c:v>#N/A</c:v>
                </c:pt>
                <c:pt idx="224">
                  <c:v>#N/A</c:v>
                </c:pt>
                <c:pt idx="225">
                  <c:v>#N/A</c:v>
                </c:pt>
                <c:pt idx="226">
                  <c:v>#N/A</c:v>
                </c:pt>
                <c:pt idx="227">
                  <c:v>#N/A</c:v>
                </c:pt>
                <c:pt idx="228">
                  <c:v>#N/A</c:v>
                </c:pt>
                <c:pt idx="229">
                  <c:v>#N/A</c:v>
                </c:pt>
                <c:pt idx="230">
                  <c:v>#N/A</c:v>
                </c:pt>
                <c:pt idx="231">
                  <c:v>#N/A</c:v>
                </c:pt>
                <c:pt idx="232">
                  <c:v>#N/A</c:v>
                </c:pt>
                <c:pt idx="233">
                  <c:v>#N/A</c:v>
                </c:pt>
                <c:pt idx="234">
                  <c:v>#N/A</c:v>
                </c:pt>
                <c:pt idx="235">
                  <c:v>#N/A</c:v>
                </c:pt>
                <c:pt idx="236">
                  <c:v>#N/A</c:v>
                </c:pt>
                <c:pt idx="237">
                  <c:v>#N/A</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pt idx="300">
                  <c:v>#N/A</c:v>
                </c:pt>
                <c:pt idx="301">
                  <c:v>#N/A</c:v>
                </c:pt>
                <c:pt idx="302">
                  <c:v>#N/A</c:v>
                </c:pt>
                <c:pt idx="303">
                  <c:v>#N/A</c:v>
                </c:pt>
                <c:pt idx="304">
                  <c:v>#N/A</c:v>
                </c:pt>
                <c:pt idx="305">
                  <c:v>#N/A</c:v>
                </c:pt>
                <c:pt idx="306">
                  <c:v>#N/A</c:v>
                </c:pt>
                <c:pt idx="307">
                  <c:v>#N/A</c:v>
                </c:pt>
                <c:pt idx="308">
                  <c:v>#N/A</c:v>
                </c:pt>
                <c:pt idx="309">
                  <c:v>#N/A</c:v>
                </c:pt>
                <c:pt idx="310">
                  <c:v>#N/A</c:v>
                </c:pt>
                <c:pt idx="311">
                  <c:v>#N/A</c:v>
                </c:pt>
                <c:pt idx="312">
                  <c:v>#N/A</c:v>
                </c:pt>
                <c:pt idx="313">
                  <c:v>#N/A</c:v>
                </c:pt>
                <c:pt idx="314">
                  <c:v>#N/A</c:v>
                </c:pt>
                <c:pt idx="315">
                  <c:v>#N/A</c:v>
                </c:pt>
                <c:pt idx="316">
                  <c:v>#N/A</c:v>
                </c:pt>
                <c:pt idx="317">
                  <c:v>#N/A</c:v>
                </c:pt>
                <c:pt idx="318">
                  <c:v>#N/A</c:v>
                </c:pt>
                <c:pt idx="319">
                  <c:v>#N/A</c:v>
                </c:pt>
                <c:pt idx="320">
                  <c:v>#N/A</c:v>
                </c:pt>
                <c:pt idx="321">
                  <c:v>#N/A</c:v>
                </c:pt>
                <c:pt idx="322">
                  <c:v>#N/A</c:v>
                </c:pt>
                <c:pt idx="323">
                  <c:v>#N/A</c:v>
                </c:pt>
                <c:pt idx="324">
                  <c:v>#N/A</c:v>
                </c:pt>
                <c:pt idx="325">
                  <c:v>#N/A</c:v>
                </c:pt>
                <c:pt idx="326">
                  <c:v>#N/A</c:v>
                </c:pt>
                <c:pt idx="327">
                  <c:v>#N/A</c:v>
                </c:pt>
                <c:pt idx="328">
                  <c:v>#N/A</c:v>
                </c:pt>
                <c:pt idx="329">
                  <c:v>#N/A</c:v>
                </c:pt>
                <c:pt idx="330">
                  <c:v>#N/A</c:v>
                </c:pt>
                <c:pt idx="331">
                  <c:v>#N/A</c:v>
                </c:pt>
                <c:pt idx="332">
                  <c:v>#N/A</c:v>
                </c:pt>
                <c:pt idx="333">
                  <c:v>#N/A</c:v>
                </c:pt>
                <c:pt idx="334">
                  <c:v>#N/A</c:v>
                </c:pt>
                <c:pt idx="335">
                  <c:v>#N/A</c:v>
                </c:pt>
                <c:pt idx="336">
                  <c:v>#N/A</c:v>
                </c:pt>
                <c:pt idx="337">
                  <c:v>#N/A</c:v>
                </c:pt>
                <c:pt idx="338">
                  <c:v>#N/A</c:v>
                </c:pt>
                <c:pt idx="339">
                  <c:v>#N/A</c:v>
                </c:pt>
                <c:pt idx="340">
                  <c:v>#N/A</c:v>
                </c:pt>
                <c:pt idx="341">
                  <c:v>#N/A</c:v>
                </c:pt>
                <c:pt idx="342">
                  <c:v>#N/A</c:v>
                </c:pt>
                <c:pt idx="343">
                  <c:v>#N/A</c:v>
                </c:pt>
                <c:pt idx="344">
                  <c:v>#N/A</c:v>
                </c:pt>
                <c:pt idx="345">
                  <c:v>#N/A</c:v>
                </c:pt>
                <c:pt idx="346">
                  <c:v>#N/A</c:v>
                </c:pt>
                <c:pt idx="347">
                  <c:v>#N/A</c:v>
                </c:pt>
                <c:pt idx="348">
                  <c:v>#N/A</c:v>
                </c:pt>
                <c:pt idx="349">
                  <c:v>#N/A</c:v>
                </c:pt>
                <c:pt idx="350">
                  <c:v>#N/A</c:v>
                </c:pt>
                <c:pt idx="351">
                  <c:v>#N/A</c:v>
                </c:pt>
                <c:pt idx="352">
                  <c:v>#N/A</c:v>
                </c:pt>
                <c:pt idx="353">
                  <c:v>#N/A</c:v>
                </c:pt>
                <c:pt idx="354">
                  <c:v>#N/A</c:v>
                </c:pt>
                <c:pt idx="355">
                  <c:v>#N/A</c:v>
                </c:pt>
                <c:pt idx="356">
                  <c:v>#N/A</c:v>
                </c:pt>
                <c:pt idx="357">
                  <c:v>#N/A</c:v>
                </c:pt>
                <c:pt idx="358">
                  <c:v>#N/A</c:v>
                </c:pt>
                <c:pt idx="359">
                  <c:v>#N/A</c:v>
                </c:pt>
                <c:pt idx="360">
                  <c:v>#N/A</c:v>
                </c:pt>
                <c:pt idx="361">
                  <c:v>#N/A</c:v>
                </c:pt>
                <c:pt idx="362">
                  <c:v>#N/A</c:v>
                </c:pt>
                <c:pt idx="363">
                  <c:v>#N/A</c:v>
                </c:pt>
                <c:pt idx="364">
                  <c:v>#N/A</c:v>
                </c:pt>
                <c:pt idx="365">
                  <c:v>#N/A</c:v>
                </c:pt>
                <c:pt idx="366">
                  <c:v>#N/A</c:v>
                </c:pt>
                <c:pt idx="367">
                  <c:v>#N/A</c:v>
                </c:pt>
                <c:pt idx="368">
                  <c:v>#N/A</c:v>
                </c:pt>
                <c:pt idx="369">
                  <c:v>#N/A</c:v>
                </c:pt>
                <c:pt idx="370">
                  <c:v>#N/A</c:v>
                </c:pt>
                <c:pt idx="371">
                  <c:v>#N/A</c:v>
                </c:pt>
                <c:pt idx="372">
                  <c:v>#N/A</c:v>
                </c:pt>
                <c:pt idx="373">
                  <c:v>#N/A</c:v>
                </c:pt>
                <c:pt idx="374">
                  <c:v>#N/A</c:v>
                </c:pt>
                <c:pt idx="375">
                  <c:v>#N/A</c:v>
                </c:pt>
                <c:pt idx="376">
                  <c:v>#N/A</c:v>
                </c:pt>
                <c:pt idx="377">
                  <c:v>#N/A</c:v>
                </c:pt>
                <c:pt idx="378">
                  <c:v>#N/A</c:v>
                </c:pt>
                <c:pt idx="379">
                  <c:v>#N/A</c:v>
                </c:pt>
                <c:pt idx="380">
                  <c:v>#N/A</c:v>
                </c:pt>
                <c:pt idx="381">
                  <c:v>#N/A</c:v>
                </c:pt>
                <c:pt idx="382">
                  <c:v>#N/A</c:v>
                </c:pt>
                <c:pt idx="383">
                  <c:v>#N/A</c:v>
                </c:pt>
                <c:pt idx="384">
                  <c:v>#N/A</c:v>
                </c:pt>
                <c:pt idx="385">
                  <c:v>#N/A</c:v>
                </c:pt>
                <c:pt idx="386">
                  <c:v>#N/A</c:v>
                </c:pt>
                <c:pt idx="387">
                  <c:v>#N/A</c:v>
                </c:pt>
                <c:pt idx="388">
                  <c:v>#N/A</c:v>
                </c:pt>
                <c:pt idx="389">
                  <c:v>#N/A</c:v>
                </c:pt>
                <c:pt idx="390">
                  <c:v>#N/A</c:v>
                </c:pt>
                <c:pt idx="391">
                  <c:v>#N/A</c:v>
                </c:pt>
                <c:pt idx="392">
                  <c:v>#N/A</c:v>
                </c:pt>
                <c:pt idx="393">
                  <c:v>#N/A</c:v>
                </c:pt>
                <c:pt idx="394">
                  <c:v>#N/A</c:v>
                </c:pt>
                <c:pt idx="395">
                  <c:v>#N/A</c:v>
                </c:pt>
                <c:pt idx="396">
                  <c:v>#N/A</c:v>
                </c:pt>
                <c:pt idx="397">
                  <c:v>#N/A</c:v>
                </c:pt>
                <c:pt idx="398">
                  <c:v>#N/A</c:v>
                </c:pt>
                <c:pt idx="399">
                  <c:v>#N/A</c:v>
                </c:pt>
                <c:pt idx="400">
                  <c:v>#N/A</c:v>
                </c:pt>
                <c:pt idx="401">
                  <c:v>#N/A</c:v>
                </c:pt>
                <c:pt idx="402">
                  <c:v>#N/A</c:v>
                </c:pt>
                <c:pt idx="403">
                  <c:v>#N/A</c:v>
                </c:pt>
                <c:pt idx="404">
                  <c:v>#N/A</c:v>
                </c:pt>
                <c:pt idx="405">
                  <c:v>#N/A</c:v>
                </c:pt>
                <c:pt idx="406">
                  <c:v>#N/A</c:v>
                </c:pt>
                <c:pt idx="407">
                  <c:v>#N/A</c:v>
                </c:pt>
                <c:pt idx="408">
                  <c:v>#N/A</c:v>
                </c:pt>
                <c:pt idx="409">
                  <c:v>#N/A</c:v>
                </c:pt>
                <c:pt idx="410">
                  <c:v>#N/A</c:v>
                </c:pt>
                <c:pt idx="411">
                  <c:v>#N/A</c:v>
                </c:pt>
                <c:pt idx="412">
                  <c:v>#N/A</c:v>
                </c:pt>
                <c:pt idx="413">
                  <c:v>#N/A</c:v>
                </c:pt>
                <c:pt idx="414">
                  <c:v>#N/A</c:v>
                </c:pt>
                <c:pt idx="415">
                  <c:v>#N/A</c:v>
                </c:pt>
                <c:pt idx="416">
                  <c:v>#N/A</c:v>
                </c:pt>
                <c:pt idx="417">
                  <c:v>#N/A</c:v>
                </c:pt>
                <c:pt idx="418">
                  <c:v>#N/A</c:v>
                </c:pt>
                <c:pt idx="419">
                  <c:v>#N/A</c:v>
                </c:pt>
                <c:pt idx="420">
                  <c:v>#N/A</c:v>
                </c:pt>
                <c:pt idx="421">
                  <c:v>#N/A</c:v>
                </c:pt>
                <c:pt idx="422">
                  <c:v>#N/A</c:v>
                </c:pt>
                <c:pt idx="423">
                  <c:v>#N/A</c:v>
                </c:pt>
                <c:pt idx="424">
                  <c:v>#N/A</c:v>
                </c:pt>
                <c:pt idx="425">
                  <c:v>#N/A</c:v>
                </c:pt>
                <c:pt idx="426">
                  <c:v>#N/A</c:v>
                </c:pt>
                <c:pt idx="427">
                  <c:v>#N/A</c:v>
                </c:pt>
                <c:pt idx="428">
                  <c:v>#N/A</c:v>
                </c:pt>
                <c:pt idx="429">
                  <c:v>#N/A</c:v>
                </c:pt>
                <c:pt idx="430">
                  <c:v>#N/A</c:v>
                </c:pt>
                <c:pt idx="431">
                  <c:v>#N/A</c:v>
                </c:pt>
                <c:pt idx="432">
                  <c:v>#N/A</c:v>
                </c:pt>
                <c:pt idx="433">
                  <c:v>#N/A</c:v>
                </c:pt>
                <c:pt idx="434">
                  <c:v>#N/A</c:v>
                </c:pt>
                <c:pt idx="435">
                  <c:v>#N/A</c:v>
                </c:pt>
                <c:pt idx="436">
                  <c:v>#N/A</c:v>
                </c:pt>
                <c:pt idx="437">
                  <c:v>#N/A</c:v>
                </c:pt>
                <c:pt idx="438">
                  <c:v>#N/A</c:v>
                </c:pt>
                <c:pt idx="439">
                  <c:v>#N/A</c:v>
                </c:pt>
                <c:pt idx="440">
                  <c:v>#N/A</c:v>
                </c:pt>
                <c:pt idx="441">
                  <c:v>#N/A</c:v>
                </c:pt>
                <c:pt idx="442">
                  <c:v>#N/A</c:v>
                </c:pt>
                <c:pt idx="443">
                  <c:v>#N/A</c:v>
                </c:pt>
                <c:pt idx="444">
                  <c:v>#N/A</c:v>
                </c:pt>
                <c:pt idx="445">
                  <c:v>#N/A</c:v>
                </c:pt>
                <c:pt idx="446">
                  <c:v>#N/A</c:v>
                </c:pt>
                <c:pt idx="447">
                  <c:v>#N/A</c:v>
                </c:pt>
                <c:pt idx="448">
                  <c:v>#N/A</c:v>
                </c:pt>
                <c:pt idx="449">
                  <c:v>#N/A</c:v>
                </c:pt>
                <c:pt idx="450">
                  <c:v>#N/A</c:v>
                </c:pt>
                <c:pt idx="451">
                  <c:v>#N/A</c:v>
                </c:pt>
                <c:pt idx="452">
                  <c:v>#N/A</c:v>
                </c:pt>
                <c:pt idx="453">
                  <c:v>#N/A</c:v>
                </c:pt>
                <c:pt idx="454">
                  <c:v>#N/A</c:v>
                </c:pt>
                <c:pt idx="455">
                  <c:v>#N/A</c:v>
                </c:pt>
                <c:pt idx="456">
                  <c:v>#N/A</c:v>
                </c:pt>
                <c:pt idx="457">
                  <c:v>#N/A</c:v>
                </c:pt>
                <c:pt idx="458">
                  <c:v>#N/A</c:v>
                </c:pt>
                <c:pt idx="459">
                  <c:v>#N/A</c:v>
                </c:pt>
                <c:pt idx="460">
                  <c:v>#N/A</c:v>
                </c:pt>
                <c:pt idx="461">
                  <c:v>#N/A</c:v>
                </c:pt>
                <c:pt idx="462">
                  <c:v>#N/A</c:v>
                </c:pt>
                <c:pt idx="463">
                  <c:v>#N/A</c:v>
                </c:pt>
                <c:pt idx="464">
                  <c:v>#N/A</c:v>
                </c:pt>
                <c:pt idx="465">
                  <c:v>#N/A</c:v>
                </c:pt>
                <c:pt idx="466">
                  <c:v>#N/A</c:v>
                </c:pt>
                <c:pt idx="467">
                  <c:v>#N/A</c:v>
                </c:pt>
                <c:pt idx="468">
                  <c:v>#N/A</c:v>
                </c:pt>
                <c:pt idx="469">
                  <c:v>#N/A</c:v>
                </c:pt>
                <c:pt idx="470">
                  <c:v>#N/A</c:v>
                </c:pt>
                <c:pt idx="471">
                  <c:v>#N/A</c:v>
                </c:pt>
                <c:pt idx="472">
                  <c:v>#N/A</c:v>
                </c:pt>
                <c:pt idx="473">
                  <c:v>#N/A</c:v>
                </c:pt>
                <c:pt idx="474">
                  <c:v>#N/A</c:v>
                </c:pt>
                <c:pt idx="475">
                  <c:v>#N/A</c:v>
                </c:pt>
                <c:pt idx="476">
                  <c:v>#N/A</c:v>
                </c:pt>
                <c:pt idx="477">
                  <c:v>#N/A</c:v>
                </c:pt>
                <c:pt idx="478">
                  <c:v>#N/A</c:v>
                </c:pt>
                <c:pt idx="479">
                  <c:v>#N/A</c:v>
                </c:pt>
                <c:pt idx="480">
                  <c:v>#N/A</c:v>
                </c:pt>
                <c:pt idx="481">
                  <c:v>#N/A</c:v>
                </c:pt>
                <c:pt idx="482">
                  <c:v>#N/A</c:v>
                </c:pt>
                <c:pt idx="483">
                  <c:v>#N/A</c:v>
                </c:pt>
                <c:pt idx="484">
                  <c:v>#N/A</c:v>
                </c:pt>
                <c:pt idx="485">
                  <c:v>#N/A</c:v>
                </c:pt>
                <c:pt idx="486">
                  <c:v>#N/A</c:v>
                </c:pt>
                <c:pt idx="487">
                  <c:v>#N/A</c:v>
                </c:pt>
                <c:pt idx="488">
                  <c:v>#N/A</c:v>
                </c:pt>
                <c:pt idx="489">
                  <c:v>#N/A</c:v>
                </c:pt>
                <c:pt idx="490">
                  <c:v>#N/A</c:v>
                </c:pt>
                <c:pt idx="491">
                  <c:v>#N/A</c:v>
                </c:pt>
                <c:pt idx="492">
                  <c:v>#N/A</c:v>
                </c:pt>
                <c:pt idx="493">
                  <c:v>#N/A</c:v>
                </c:pt>
                <c:pt idx="494">
                  <c:v>#N/A</c:v>
                </c:pt>
                <c:pt idx="495">
                  <c:v>#N/A</c:v>
                </c:pt>
                <c:pt idx="496">
                  <c:v>#N/A</c:v>
                </c:pt>
                <c:pt idx="497">
                  <c:v>#N/A</c:v>
                </c:pt>
                <c:pt idx="498">
                  <c:v>#N/A</c:v>
                </c:pt>
                <c:pt idx="499">
                  <c:v>#N/A</c:v>
                </c:pt>
                <c:pt idx="500">
                  <c:v>#N/A</c:v>
                </c:pt>
                <c:pt idx="501">
                  <c:v>#N/A</c:v>
                </c:pt>
                <c:pt idx="502">
                  <c:v>#N/A</c:v>
                </c:pt>
                <c:pt idx="503">
                  <c:v>#N/A</c:v>
                </c:pt>
                <c:pt idx="504">
                  <c:v>#N/A</c:v>
                </c:pt>
                <c:pt idx="505">
                  <c:v>#N/A</c:v>
                </c:pt>
                <c:pt idx="506">
                  <c:v>#N/A</c:v>
                </c:pt>
                <c:pt idx="507">
                  <c:v>#N/A</c:v>
                </c:pt>
                <c:pt idx="508">
                  <c:v>#N/A</c:v>
                </c:pt>
                <c:pt idx="509">
                  <c:v>#N/A</c:v>
                </c:pt>
                <c:pt idx="510">
                  <c:v>#N/A</c:v>
                </c:pt>
                <c:pt idx="511">
                  <c:v>#N/A</c:v>
                </c:pt>
                <c:pt idx="512">
                  <c:v>#N/A</c:v>
                </c:pt>
                <c:pt idx="513">
                  <c:v>#N/A</c:v>
                </c:pt>
                <c:pt idx="514">
                  <c:v>#N/A</c:v>
                </c:pt>
                <c:pt idx="515">
                  <c:v>#N/A</c:v>
                </c:pt>
                <c:pt idx="516">
                  <c:v>#N/A</c:v>
                </c:pt>
                <c:pt idx="517">
                  <c:v>#N/A</c:v>
                </c:pt>
                <c:pt idx="518">
                  <c:v>#N/A</c:v>
                </c:pt>
                <c:pt idx="519">
                  <c:v>#N/A</c:v>
                </c:pt>
                <c:pt idx="520">
                  <c:v>#N/A</c:v>
                </c:pt>
                <c:pt idx="521">
                  <c:v>#N/A</c:v>
                </c:pt>
                <c:pt idx="522">
                  <c:v>#N/A</c:v>
                </c:pt>
                <c:pt idx="523">
                  <c:v>#N/A</c:v>
                </c:pt>
                <c:pt idx="524">
                  <c:v>#N/A</c:v>
                </c:pt>
                <c:pt idx="525">
                  <c:v>#N/A</c:v>
                </c:pt>
                <c:pt idx="526">
                  <c:v>#N/A</c:v>
                </c:pt>
                <c:pt idx="527">
                  <c:v>#N/A</c:v>
                </c:pt>
                <c:pt idx="528">
                  <c:v>#N/A</c:v>
                </c:pt>
                <c:pt idx="529">
                  <c:v>#N/A</c:v>
                </c:pt>
                <c:pt idx="530">
                  <c:v>#N/A</c:v>
                </c:pt>
                <c:pt idx="531">
                  <c:v>#N/A</c:v>
                </c:pt>
                <c:pt idx="532">
                  <c:v>#N/A</c:v>
                </c:pt>
                <c:pt idx="533">
                  <c:v>#N/A</c:v>
                </c:pt>
                <c:pt idx="534">
                  <c:v>#N/A</c:v>
                </c:pt>
                <c:pt idx="535">
                  <c:v>149.82500000000002</c:v>
                </c:pt>
                <c:pt idx="536">
                  <c:v>149.82500000000002</c:v>
                </c:pt>
                <c:pt idx="537">
                  <c:v>149.82500000000002</c:v>
                </c:pt>
                <c:pt idx="538">
                  <c:v>149.82500000000002</c:v>
                </c:pt>
                <c:pt idx="539">
                  <c:v>149.82500000000002</c:v>
                </c:pt>
                <c:pt idx="540">
                  <c:v>149.82500000000002</c:v>
                </c:pt>
                <c:pt idx="541">
                  <c:v>149.82500000000002</c:v>
                </c:pt>
                <c:pt idx="542">
                  <c:v>149.82500000000002</c:v>
                </c:pt>
                <c:pt idx="543">
                  <c:v>149.82500000000002</c:v>
                </c:pt>
                <c:pt idx="544">
                  <c:v>149.82500000000002</c:v>
                </c:pt>
                <c:pt idx="545">
                  <c:v>149.82500000000002</c:v>
                </c:pt>
                <c:pt idx="546">
                  <c:v>149.82500000000002</c:v>
                </c:pt>
                <c:pt idx="547">
                  <c:v>149.82500000000002</c:v>
                </c:pt>
                <c:pt idx="548">
                  <c:v>149.82500000000002</c:v>
                </c:pt>
                <c:pt idx="549">
                  <c:v>149.82500000000002</c:v>
                </c:pt>
                <c:pt idx="550">
                  <c:v>149.82500000000002</c:v>
                </c:pt>
                <c:pt idx="551">
                  <c:v>149.82500000000002</c:v>
                </c:pt>
                <c:pt idx="552">
                  <c:v>149.82500000000002</c:v>
                </c:pt>
                <c:pt idx="553">
                  <c:v>149.82500000000002</c:v>
                </c:pt>
                <c:pt idx="554">
                  <c:v>149.82500000000002</c:v>
                </c:pt>
                <c:pt idx="555">
                  <c:v>149.82500000000002</c:v>
                </c:pt>
                <c:pt idx="556">
                  <c:v>149.82500000000002</c:v>
                </c:pt>
                <c:pt idx="557">
                  <c:v>149.82500000000002</c:v>
                </c:pt>
                <c:pt idx="558">
                  <c:v>149.82500000000002</c:v>
                </c:pt>
                <c:pt idx="559">
                  <c:v>149.82500000000002</c:v>
                </c:pt>
                <c:pt idx="560">
                  <c:v>149.82500000000002</c:v>
                </c:pt>
                <c:pt idx="561">
                  <c:v>149.82500000000002</c:v>
                </c:pt>
                <c:pt idx="562">
                  <c:v>149.82500000000002</c:v>
                </c:pt>
                <c:pt idx="563">
                  <c:v>149.82500000000002</c:v>
                </c:pt>
                <c:pt idx="564">
                  <c:v>149.82500000000002</c:v>
                </c:pt>
                <c:pt idx="565">
                  <c:v>149.82500000000002</c:v>
                </c:pt>
                <c:pt idx="566">
                  <c:v>152.30000000000001</c:v>
                </c:pt>
                <c:pt idx="567">
                  <c:v>152.30000000000001</c:v>
                </c:pt>
                <c:pt idx="568">
                  <c:v>152.30000000000001</c:v>
                </c:pt>
                <c:pt idx="569">
                  <c:v>152.30000000000001</c:v>
                </c:pt>
                <c:pt idx="570">
                  <c:v>152.30000000000001</c:v>
                </c:pt>
                <c:pt idx="571">
                  <c:v>152.30000000000001</c:v>
                </c:pt>
                <c:pt idx="572">
                  <c:v>152.30000000000001</c:v>
                </c:pt>
                <c:pt idx="573">
                  <c:v>152.30000000000001</c:v>
                </c:pt>
                <c:pt idx="574">
                  <c:v>152.30000000000001</c:v>
                </c:pt>
                <c:pt idx="575">
                  <c:v>152.30000000000001</c:v>
                </c:pt>
                <c:pt idx="576">
                  <c:v>152.30000000000001</c:v>
                </c:pt>
                <c:pt idx="577">
                  <c:v>152.30000000000001</c:v>
                </c:pt>
                <c:pt idx="578">
                  <c:v>152.30000000000001</c:v>
                </c:pt>
                <c:pt idx="579">
                  <c:v>152.30000000000001</c:v>
                </c:pt>
                <c:pt idx="580">
                  <c:v>152.30000000000001</c:v>
                </c:pt>
                <c:pt idx="581">
                  <c:v>152.30000000000001</c:v>
                </c:pt>
                <c:pt idx="582">
                  <c:v>152.30000000000001</c:v>
                </c:pt>
                <c:pt idx="583">
                  <c:v>152.30000000000001</c:v>
                </c:pt>
                <c:pt idx="584">
                  <c:v>152.30000000000001</c:v>
                </c:pt>
                <c:pt idx="585">
                  <c:v>152.30000000000001</c:v>
                </c:pt>
                <c:pt idx="586">
                  <c:v>152.30000000000001</c:v>
                </c:pt>
                <c:pt idx="587">
                  <c:v>152.30000000000001</c:v>
                </c:pt>
                <c:pt idx="588">
                  <c:v>152.85</c:v>
                </c:pt>
                <c:pt idx="589">
                  <c:v>152.85</c:v>
                </c:pt>
                <c:pt idx="590">
                  <c:v>152.85</c:v>
                </c:pt>
                <c:pt idx="591">
                  <c:v>152.85</c:v>
                </c:pt>
                <c:pt idx="592">
                  <c:v>152.85</c:v>
                </c:pt>
                <c:pt idx="593">
                  <c:v>152.85</c:v>
                </c:pt>
                <c:pt idx="594">
                  <c:v>152.85</c:v>
                </c:pt>
                <c:pt idx="595">
                  <c:v>152.85</c:v>
                </c:pt>
                <c:pt idx="596">
                  <c:v>152.85</c:v>
                </c:pt>
                <c:pt idx="597">
                  <c:v>152.85</c:v>
                </c:pt>
                <c:pt idx="598">
                  <c:v>152.85</c:v>
                </c:pt>
                <c:pt idx="599">
                  <c:v>152.85</c:v>
                </c:pt>
                <c:pt idx="600">
                  <c:v>152.85</c:v>
                </c:pt>
                <c:pt idx="601">
                  <c:v>152.85</c:v>
                </c:pt>
                <c:pt idx="602">
                  <c:v>152.85</c:v>
                </c:pt>
                <c:pt idx="603">
                  <c:v>152.85</c:v>
                </c:pt>
                <c:pt idx="604">
                  <c:v>152.85</c:v>
                </c:pt>
                <c:pt idx="605">
                  <c:v>152.85</c:v>
                </c:pt>
                <c:pt idx="606">
                  <c:v>152.85</c:v>
                </c:pt>
                <c:pt idx="607">
                  <c:v>152.85</c:v>
                </c:pt>
                <c:pt idx="608">
                  <c:v>152.85</c:v>
                </c:pt>
                <c:pt idx="609">
                  <c:v>152.85</c:v>
                </c:pt>
                <c:pt idx="610">
                  <c:v>152.85</c:v>
                </c:pt>
                <c:pt idx="611">
                  <c:v>155.35</c:v>
                </c:pt>
                <c:pt idx="612">
                  <c:v>155.35</c:v>
                </c:pt>
                <c:pt idx="613">
                  <c:v>155.35</c:v>
                </c:pt>
                <c:pt idx="614">
                  <c:v>155.35</c:v>
                </c:pt>
                <c:pt idx="615">
                  <c:v>155.35</c:v>
                </c:pt>
                <c:pt idx="616">
                  <c:v>155.35</c:v>
                </c:pt>
                <c:pt idx="617">
                  <c:v>155.35</c:v>
                </c:pt>
                <c:pt idx="618">
                  <c:v>155.35</c:v>
                </c:pt>
                <c:pt idx="619">
                  <c:v>155.35</c:v>
                </c:pt>
                <c:pt idx="620">
                  <c:v>155.35</c:v>
                </c:pt>
                <c:pt idx="621">
                  <c:v>155.35</c:v>
                </c:pt>
                <c:pt idx="622">
                  <c:v>155.35</c:v>
                </c:pt>
                <c:pt idx="623">
                  <c:v>155.35</c:v>
                </c:pt>
                <c:pt idx="624">
                  <c:v>155.35</c:v>
                </c:pt>
                <c:pt idx="625">
                  <c:v>155.35</c:v>
                </c:pt>
                <c:pt idx="626">
                  <c:v>155.35</c:v>
                </c:pt>
                <c:pt idx="627">
                  <c:v>155.35</c:v>
                </c:pt>
                <c:pt idx="628">
                  <c:v>155.35</c:v>
                </c:pt>
                <c:pt idx="629">
                  <c:v>155.35</c:v>
                </c:pt>
                <c:pt idx="630">
                  <c:v>155.35</c:v>
                </c:pt>
                <c:pt idx="631">
                  <c:v>155.35</c:v>
                </c:pt>
                <c:pt idx="632">
                  <c:v>155.35</c:v>
                </c:pt>
                <c:pt idx="633">
                  <c:v>155.35</c:v>
                </c:pt>
                <c:pt idx="634">
                  <c:v>155.35</c:v>
                </c:pt>
                <c:pt idx="635">
                  <c:v>155.35</c:v>
                </c:pt>
                <c:pt idx="636">
                  <c:v>155.35</c:v>
                </c:pt>
                <c:pt idx="637">
                  <c:v>155.35</c:v>
                </c:pt>
                <c:pt idx="638">
                  <c:v>155.35</c:v>
                </c:pt>
                <c:pt idx="639">
                  <c:v>155.35</c:v>
                </c:pt>
                <c:pt idx="640">
                  <c:v>155.35</c:v>
                </c:pt>
                <c:pt idx="641">
                  <c:v>155.35</c:v>
                </c:pt>
                <c:pt idx="642">
                  <c:v>155.35</c:v>
                </c:pt>
                <c:pt idx="643">
                  <c:v>155.35</c:v>
                </c:pt>
                <c:pt idx="644">
                  <c:v>155.35</c:v>
                </c:pt>
                <c:pt idx="645">
                  <c:v>155.35</c:v>
                </c:pt>
                <c:pt idx="646">
                  <c:v>155.35</c:v>
                </c:pt>
                <c:pt idx="647">
                  <c:v>155.35</c:v>
                </c:pt>
                <c:pt idx="648">
                  <c:v>155.35</c:v>
                </c:pt>
                <c:pt idx="649">
                  <c:v>155.35</c:v>
                </c:pt>
                <c:pt idx="650">
                  <c:v>155.35</c:v>
                </c:pt>
                <c:pt idx="651">
                  <c:v>155.35</c:v>
                </c:pt>
                <c:pt idx="652">
                  <c:v>155.35</c:v>
                </c:pt>
                <c:pt idx="653">
                  <c:v>155.35</c:v>
                </c:pt>
                <c:pt idx="654">
                  <c:v>155.35</c:v>
                </c:pt>
                <c:pt idx="655">
                  <c:v>155.35</c:v>
                </c:pt>
                <c:pt idx="656">
                  <c:v>155.35</c:v>
                </c:pt>
                <c:pt idx="657">
                  <c:v>155.35</c:v>
                </c:pt>
                <c:pt idx="658">
                  <c:v>155.35</c:v>
                </c:pt>
                <c:pt idx="659">
                  <c:v>155.35</c:v>
                </c:pt>
                <c:pt idx="660">
                  <c:v>155.35</c:v>
                </c:pt>
                <c:pt idx="661">
                  <c:v>155.35</c:v>
                </c:pt>
                <c:pt idx="662">
                  <c:v>155.35</c:v>
                </c:pt>
                <c:pt idx="663">
                  <c:v>155.35</c:v>
                </c:pt>
                <c:pt idx="664">
                  <c:v>155.35</c:v>
                </c:pt>
                <c:pt idx="665">
                  <c:v>155.35</c:v>
                </c:pt>
                <c:pt idx="666">
                  <c:v>155.35</c:v>
                </c:pt>
                <c:pt idx="667">
                  <c:v>155.35</c:v>
                </c:pt>
                <c:pt idx="668">
                  <c:v>155.35</c:v>
                </c:pt>
                <c:pt idx="669">
                  <c:v>155.35</c:v>
                </c:pt>
                <c:pt idx="670">
                  <c:v>155.35</c:v>
                </c:pt>
                <c:pt idx="671">
                  <c:v>155.35</c:v>
                </c:pt>
                <c:pt idx="672">
                  <c:v>155.35</c:v>
                </c:pt>
                <c:pt idx="673">
                  <c:v>155.35</c:v>
                </c:pt>
                <c:pt idx="674">
                  <c:v>155.35</c:v>
                </c:pt>
                <c:pt idx="675">
                  <c:v>155.35</c:v>
                </c:pt>
                <c:pt idx="676">
                  <c:v>155.35</c:v>
                </c:pt>
                <c:pt idx="677">
                  <c:v>154.95000000000002</c:v>
                </c:pt>
                <c:pt idx="678">
                  <c:v>154.95000000000002</c:v>
                </c:pt>
                <c:pt idx="679">
                  <c:v>154.95000000000002</c:v>
                </c:pt>
                <c:pt idx="680">
                  <c:v>154.95000000000002</c:v>
                </c:pt>
                <c:pt idx="681">
                  <c:v>154.95000000000002</c:v>
                </c:pt>
                <c:pt idx="682">
                  <c:v>154.95000000000002</c:v>
                </c:pt>
                <c:pt idx="683">
                  <c:v>154.95000000000002</c:v>
                </c:pt>
                <c:pt idx="684">
                  <c:v>154.95000000000002</c:v>
                </c:pt>
                <c:pt idx="685">
                  <c:v>154.95000000000002</c:v>
                </c:pt>
                <c:pt idx="686">
                  <c:v>154.95000000000002</c:v>
                </c:pt>
                <c:pt idx="687">
                  <c:v>154.95000000000002</c:v>
                </c:pt>
                <c:pt idx="688">
                  <c:v>154.95000000000002</c:v>
                </c:pt>
                <c:pt idx="689">
                  <c:v>154.95000000000002</c:v>
                </c:pt>
                <c:pt idx="690">
                  <c:v>154.95000000000002</c:v>
                </c:pt>
                <c:pt idx="691">
                  <c:v>154.95000000000002</c:v>
                </c:pt>
                <c:pt idx="692">
                  <c:v>154.95000000000002</c:v>
                </c:pt>
                <c:pt idx="693">
                  <c:v>154.95000000000002</c:v>
                </c:pt>
                <c:pt idx="694">
                  <c:v>154.95000000000002</c:v>
                </c:pt>
                <c:pt idx="695">
                  <c:v>154.95000000000002</c:v>
                </c:pt>
                <c:pt idx="696">
                  <c:v>154.95000000000002</c:v>
                </c:pt>
                <c:pt idx="697">
                  <c:v>154.65</c:v>
                </c:pt>
                <c:pt idx="698">
                  <c:v>154.65</c:v>
                </c:pt>
                <c:pt idx="699">
                  <c:v>154.65</c:v>
                </c:pt>
                <c:pt idx="700">
                  <c:v>154.65</c:v>
                </c:pt>
                <c:pt idx="701">
                  <c:v>154.65</c:v>
                </c:pt>
                <c:pt idx="702">
                  <c:v>154.65</c:v>
                </c:pt>
                <c:pt idx="703">
                  <c:v>154.65</c:v>
                </c:pt>
                <c:pt idx="704">
                  <c:v>154.65</c:v>
                </c:pt>
                <c:pt idx="705">
                  <c:v>154.65</c:v>
                </c:pt>
                <c:pt idx="706">
                  <c:v>154.65</c:v>
                </c:pt>
                <c:pt idx="707">
                  <c:v>154.65</c:v>
                </c:pt>
                <c:pt idx="708">
                  <c:v>154.65</c:v>
                </c:pt>
                <c:pt idx="709">
                  <c:v>154.65</c:v>
                </c:pt>
                <c:pt idx="710">
                  <c:v>154.65</c:v>
                </c:pt>
                <c:pt idx="711">
                  <c:v>154.65</c:v>
                </c:pt>
                <c:pt idx="712">
                  <c:v>154.65</c:v>
                </c:pt>
                <c:pt idx="713">
                  <c:v>154.65</c:v>
                </c:pt>
                <c:pt idx="714">
                  <c:v>154.65</c:v>
                </c:pt>
                <c:pt idx="715">
                  <c:v>154.65</c:v>
                </c:pt>
                <c:pt idx="716">
                  <c:v>154.65</c:v>
                </c:pt>
                <c:pt idx="717">
                  <c:v>154.65</c:v>
                </c:pt>
                <c:pt idx="718">
                  <c:v>154.65</c:v>
                </c:pt>
                <c:pt idx="719">
                  <c:v>154.65</c:v>
                </c:pt>
                <c:pt idx="720">
                  <c:v>153.97499999999999</c:v>
                </c:pt>
                <c:pt idx="721">
                  <c:v>153.97499999999999</c:v>
                </c:pt>
                <c:pt idx="722">
                  <c:v>153.97499999999999</c:v>
                </c:pt>
                <c:pt idx="723">
                  <c:v>153.97499999999999</c:v>
                </c:pt>
                <c:pt idx="724">
                  <c:v>153.97499999999999</c:v>
                </c:pt>
                <c:pt idx="725">
                  <c:v>153.97499999999999</c:v>
                </c:pt>
                <c:pt idx="726">
                  <c:v>153.97499999999999</c:v>
                </c:pt>
                <c:pt idx="727">
                  <c:v>153.97499999999999</c:v>
                </c:pt>
                <c:pt idx="728">
                  <c:v>153.97499999999999</c:v>
                </c:pt>
                <c:pt idx="729">
                  <c:v>153.97499999999999</c:v>
                </c:pt>
                <c:pt idx="730">
                  <c:v>153.97499999999999</c:v>
                </c:pt>
                <c:pt idx="731">
                  <c:v>153.97499999999999</c:v>
                </c:pt>
                <c:pt idx="732">
                  <c:v>153.97499999999999</c:v>
                </c:pt>
                <c:pt idx="733">
                  <c:v>153.97499999999999</c:v>
                </c:pt>
                <c:pt idx="734">
                  <c:v>153.97499999999999</c:v>
                </c:pt>
                <c:pt idx="735">
                  <c:v>153.97499999999999</c:v>
                </c:pt>
                <c:pt idx="736">
                  <c:v>153.97499999999999</c:v>
                </c:pt>
                <c:pt idx="737">
                  <c:v>153.97499999999999</c:v>
                </c:pt>
                <c:pt idx="738">
                  <c:v>153.97499999999999</c:v>
                </c:pt>
                <c:pt idx="739">
                  <c:v>153.97499999999999</c:v>
                </c:pt>
                <c:pt idx="740">
                  <c:v>153.97499999999999</c:v>
                </c:pt>
                <c:pt idx="741">
                  <c:v>150</c:v>
                </c:pt>
                <c:pt idx="742">
                  <c:v>150</c:v>
                </c:pt>
                <c:pt idx="743">
                  <c:v>150</c:v>
                </c:pt>
                <c:pt idx="744">
                  <c:v>150</c:v>
                </c:pt>
                <c:pt idx="745">
                  <c:v>150</c:v>
                </c:pt>
                <c:pt idx="746">
                  <c:v>150</c:v>
                </c:pt>
                <c:pt idx="747">
                  <c:v>150</c:v>
                </c:pt>
                <c:pt idx="748">
                  <c:v>150</c:v>
                </c:pt>
                <c:pt idx="749">
                  <c:v>150</c:v>
                </c:pt>
                <c:pt idx="750">
                  <c:v>150</c:v>
                </c:pt>
                <c:pt idx="751">
                  <c:v>150</c:v>
                </c:pt>
                <c:pt idx="752">
                  <c:v>150</c:v>
                </c:pt>
                <c:pt idx="753">
                  <c:v>150</c:v>
                </c:pt>
                <c:pt idx="754">
                  <c:v>150</c:v>
                </c:pt>
                <c:pt idx="755">
                  <c:v>150</c:v>
                </c:pt>
                <c:pt idx="756">
                  <c:v>150</c:v>
                </c:pt>
                <c:pt idx="757">
                  <c:v>150</c:v>
                </c:pt>
                <c:pt idx="758">
                  <c:v>150</c:v>
                </c:pt>
                <c:pt idx="759">
                  <c:v>150</c:v>
                </c:pt>
                <c:pt idx="760">
                  <c:v>150</c:v>
                </c:pt>
                <c:pt idx="761">
                  <c:v>150</c:v>
                </c:pt>
                <c:pt idx="762">
                  <c:v>150</c:v>
                </c:pt>
                <c:pt idx="763">
                  <c:v>150</c:v>
                </c:pt>
                <c:pt idx="764">
                  <c:v>150</c:v>
                </c:pt>
                <c:pt idx="765">
                  <c:v>150</c:v>
                </c:pt>
                <c:pt idx="766">
                  <c:v>150</c:v>
                </c:pt>
                <c:pt idx="767">
                  <c:v>150</c:v>
                </c:pt>
                <c:pt idx="768">
                  <c:v>150</c:v>
                </c:pt>
                <c:pt idx="769">
                  <c:v>150</c:v>
                </c:pt>
                <c:pt idx="770">
                  <c:v>150</c:v>
                </c:pt>
                <c:pt idx="771">
                  <c:v>150</c:v>
                </c:pt>
                <c:pt idx="772">
                  <c:v>150</c:v>
                </c:pt>
                <c:pt idx="773">
                  <c:v>150</c:v>
                </c:pt>
                <c:pt idx="774">
                  <c:v>150</c:v>
                </c:pt>
                <c:pt idx="775">
                  <c:v>150</c:v>
                </c:pt>
                <c:pt idx="776">
                  <c:v>150</c:v>
                </c:pt>
                <c:pt idx="777">
                  <c:v>150</c:v>
                </c:pt>
                <c:pt idx="778">
                  <c:v>150</c:v>
                </c:pt>
                <c:pt idx="779">
                  <c:v>150</c:v>
                </c:pt>
                <c:pt idx="780">
                  <c:v>150</c:v>
                </c:pt>
                <c:pt idx="781">
                  <c:v>150</c:v>
                </c:pt>
                <c:pt idx="782">
                  <c:v>150</c:v>
                </c:pt>
                <c:pt idx="783">
                  <c:v>150</c:v>
                </c:pt>
                <c:pt idx="784">
                  <c:v>150</c:v>
                </c:pt>
                <c:pt idx="785">
                  <c:v>150</c:v>
                </c:pt>
                <c:pt idx="786">
                  <c:v>150</c:v>
                </c:pt>
                <c:pt idx="787">
                  <c:v>150</c:v>
                </c:pt>
                <c:pt idx="788">
                  <c:v>150</c:v>
                </c:pt>
                <c:pt idx="789">
                  <c:v>150</c:v>
                </c:pt>
                <c:pt idx="790">
                  <c:v>150</c:v>
                </c:pt>
                <c:pt idx="791">
                  <c:v>150</c:v>
                </c:pt>
                <c:pt idx="792">
                  <c:v>150</c:v>
                </c:pt>
                <c:pt idx="793">
                  <c:v>150</c:v>
                </c:pt>
                <c:pt idx="794">
                  <c:v>150</c:v>
                </c:pt>
                <c:pt idx="795">
                  <c:v>150</c:v>
                </c:pt>
                <c:pt idx="796">
                  <c:v>150</c:v>
                </c:pt>
                <c:pt idx="797">
                  <c:v>150</c:v>
                </c:pt>
                <c:pt idx="798">
                  <c:v>150</c:v>
                </c:pt>
                <c:pt idx="799">
                  <c:v>150</c:v>
                </c:pt>
                <c:pt idx="800">
                  <c:v>150</c:v>
                </c:pt>
                <c:pt idx="801">
                  <c:v>150</c:v>
                </c:pt>
                <c:pt idx="802">
                  <c:v>150</c:v>
                </c:pt>
                <c:pt idx="803">
                  <c:v>150</c:v>
                </c:pt>
                <c:pt idx="804">
                  <c:v>150</c:v>
                </c:pt>
                <c:pt idx="805">
                  <c:v>150</c:v>
                </c:pt>
                <c:pt idx="806">
                  <c:v>150</c:v>
                </c:pt>
                <c:pt idx="807">
                  <c:v>150</c:v>
                </c:pt>
                <c:pt idx="808">
                  <c:v>150</c:v>
                </c:pt>
                <c:pt idx="809">
                  <c:v>150</c:v>
                </c:pt>
                <c:pt idx="810">
                  <c:v>150</c:v>
                </c:pt>
                <c:pt idx="811">
                  <c:v>150</c:v>
                </c:pt>
                <c:pt idx="812">
                  <c:v>150</c:v>
                </c:pt>
                <c:pt idx="813">
                  <c:v>150</c:v>
                </c:pt>
                <c:pt idx="814">
                  <c:v>150</c:v>
                </c:pt>
                <c:pt idx="815">
                  <c:v>150</c:v>
                </c:pt>
                <c:pt idx="816">
                  <c:v>150</c:v>
                </c:pt>
                <c:pt idx="817">
                  <c:v>150</c:v>
                </c:pt>
                <c:pt idx="818">
                  <c:v>150</c:v>
                </c:pt>
                <c:pt idx="819">
                  <c:v>150</c:v>
                </c:pt>
                <c:pt idx="820">
                  <c:v>150</c:v>
                </c:pt>
                <c:pt idx="821">
                  <c:v>150</c:v>
                </c:pt>
                <c:pt idx="822">
                  <c:v>150</c:v>
                </c:pt>
                <c:pt idx="823">
                  <c:v>150</c:v>
                </c:pt>
                <c:pt idx="824">
                  <c:v>150</c:v>
                </c:pt>
                <c:pt idx="825">
                  <c:v>150</c:v>
                </c:pt>
                <c:pt idx="826">
                  <c:v>150</c:v>
                </c:pt>
                <c:pt idx="827">
                  <c:v>150</c:v>
                </c:pt>
                <c:pt idx="828">
                  <c:v>150</c:v>
                </c:pt>
                <c:pt idx="829">
                  <c:v>150</c:v>
                </c:pt>
                <c:pt idx="830">
                  <c:v>150</c:v>
                </c:pt>
                <c:pt idx="831">
                  <c:v>150</c:v>
                </c:pt>
                <c:pt idx="832">
                  <c:v>150</c:v>
                </c:pt>
                <c:pt idx="833">
                  <c:v>150</c:v>
                </c:pt>
                <c:pt idx="834">
                  <c:v>150</c:v>
                </c:pt>
                <c:pt idx="835">
                  <c:v>150</c:v>
                </c:pt>
                <c:pt idx="836">
                  <c:v>150</c:v>
                </c:pt>
                <c:pt idx="837">
                  <c:v>150</c:v>
                </c:pt>
                <c:pt idx="838">
                  <c:v>150</c:v>
                </c:pt>
                <c:pt idx="839">
                  <c:v>150</c:v>
                </c:pt>
                <c:pt idx="840">
                  <c:v>150</c:v>
                </c:pt>
                <c:pt idx="841">
                  <c:v>150</c:v>
                </c:pt>
                <c:pt idx="842">
                  <c:v>150</c:v>
                </c:pt>
                <c:pt idx="843">
                  <c:v>150</c:v>
                </c:pt>
                <c:pt idx="844">
                  <c:v>150</c:v>
                </c:pt>
                <c:pt idx="845">
                  <c:v>150</c:v>
                </c:pt>
                <c:pt idx="846">
                  <c:v>150</c:v>
                </c:pt>
                <c:pt idx="847">
                  <c:v>150</c:v>
                </c:pt>
              </c:numCache>
            </c:numRef>
          </c:val>
          <c:smooth val="0"/>
          <c:extLst>
            <c:ext xmlns:c16="http://schemas.microsoft.com/office/drawing/2014/chart" uri="{C3380CC4-5D6E-409C-BE32-E72D297353CC}">
              <c16:uniqueId val="{00000003-40CC-445B-A5B7-7DD79AC5A3F4}"/>
            </c:ext>
          </c:extLst>
        </c:ser>
        <c:dLbls>
          <c:showLegendKey val="0"/>
          <c:showVal val="0"/>
          <c:showCatName val="0"/>
          <c:showSerName val="0"/>
          <c:showPercent val="0"/>
          <c:showBubbleSize val="0"/>
        </c:dLbls>
        <c:smooth val="0"/>
        <c:axId val="311454360"/>
        <c:axId val="311454752"/>
      </c:lineChart>
      <c:catAx>
        <c:axId val="311454360"/>
        <c:scaling>
          <c:orientation val="minMax"/>
        </c:scaling>
        <c:delete val="0"/>
        <c:axPos val="b"/>
        <c:numFmt formatCode="mmm" sourceLinked="0"/>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11454752"/>
        <c:crosses val="autoZero"/>
        <c:auto val="1"/>
        <c:lblAlgn val="ctr"/>
        <c:lblOffset val="100"/>
        <c:tickLblSkip val="1"/>
        <c:tickMarkSkip val="1"/>
        <c:noMultiLvlLbl val="0"/>
      </c:catAx>
      <c:valAx>
        <c:axId val="311454752"/>
        <c:scaling>
          <c:orientation val="minMax"/>
          <c:min val="9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114543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4"/>
          <c:order val="1"/>
          <c:tx>
            <c:v>2016 Avg Weight</c:v>
          </c:tx>
          <c:spPr>
            <a:solidFill>
              <a:srgbClr val="FF9933"/>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69F9-4A9C-B127-7A2F80E5032D}"/>
                </c:ext>
              </c:extLst>
            </c:dLbl>
            <c:dLbl>
              <c:idx val="1"/>
              <c:delete val="1"/>
              <c:extLst>
                <c:ext xmlns:c15="http://schemas.microsoft.com/office/drawing/2012/chart" uri="{CE6537A1-D6FC-4f65-9D91-7224C49458BB}"/>
                <c:ext xmlns:c16="http://schemas.microsoft.com/office/drawing/2014/chart" uri="{C3380CC4-5D6E-409C-BE32-E72D297353CC}">
                  <c16:uniqueId val="{00000001-69F9-4A9C-B127-7A2F80E5032D}"/>
                </c:ext>
              </c:extLst>
            </c:dLbl>
            <c:dLbl>
              <c:idx val="2"/>
              <c:delete val="1"/>
              <c:extLst>
                <c:ext xmlns:c15="http://schemas.microsoft.com/office/drawing/2012/chart" uri="{CE6537A1-D6FC-4f65-9D91-7224C49458BB}"/>
                <c:ext xmlns:c16="http://schemas.microsoft.com/office/drawing/2014/chart" uri="{C3380CC4-5D6E-409C-BE32-E72D297353CC}">
                  <c16:uniqueId val="{00000002-69F9-4A9C-B127-7A2F80E5032D}"/>
                </c:ext>
              </c:extLst>
            </c:dLbl>
            <c:dLbl>
              <c:idx val="3"/>
              <c:delete val="1"/>
              <c:extLst>
                <c:ext xmlns:c15="http://schemas.microsoft.com/office/drawing/2012/chart" uri="{CE6537A1-D6FC-4f65-9D91-7224C49458BB}"/>
                <c:ext xmlns:c16="http://schemas.microsoft.com/office/drawing/2014/chart" uri="{C3380CC4-5D6E-409C-BE32-E72D297353CC}">
                  <c16:uniqueId val="{00000003-69F9-4A9C-B127-7A2F80E5032D}"/>
                </c:ext>
              </c:extLst>
            </c:dLbl>
            <c:dLbl>
              <c:idx val="4"/>
              <c:delete val="1"/>
              <c:extLst>
                <c:ext xmlns:c15="http://schemas.microsoft.com/office/drawing/2012/chart" uri="{CE6537A1-D6FC-4f65-9D91-7224C49458BB}"/>
                <c:ext xmlns:c16="http://schemas.microsoft.com/office/drawing/2014/chart" uri="{C3380CC4-5D6E-409C-BE32-E72D297353CC}">
                  <c16:uniqueId val="{00000004-69F9-4A9C-B127-7A2F80E5032D}"/>
                </c:ext>
              </c:extLst>
            </c:dLbl>
            <c:dLbl>
              <c:idx val="5"/>
              <c:delete val="1"/>
              <c:extLst>
                <c:ext xmlns:c15="http://schemas.microsoft.com/office/drawing/2012/chart" uri="{CE6537A1-D6FC-4f65-9D91-7224C49458BB}"/>
                <c:ext xmlns:c16="http://schemas.microsoft.com/office/drawing/2014/chart" uri="{C3380CC4-5D6E-409C-BE32-E72D297353CC}">
                  <c16:uniqueId val="{00000005-69F9-4A9C-B127-7A2F80E5032D}"/>
                </c:ext>
              </c:extLst>
            </c:dLbl>
            <c:dLbl>
              <c:idx val="6"/>
              <c:delete val="1"/>
              <c:extLst>
                <c:ext xmlns:c15="http://schemas.microsoft.com/office/drawing/2012/chart" uri="{CE6537A1-D6FC-4f65-9D91-7224C49458BB}"/>
                <c:ext xmlns:c16="http://schemas.microsoft.com/office/drawing/2014/chart" uri="{C3380CC4-5D6E-409C-BE32-E72D297353CC}">
                  <c16:uniqueId val="{00000006-69F9-4A9C-B127-7A2F80E5032D}"/>
                </c:ext>
              </c:extLst>
            </c:dLbl>
            <c:dLbl>
              <c:idx val="7"/>
              <c:delete val="1"/>
              <c:extLst>
                <c:ext xmlns:c15="http://schemas.microsoft.com/office/drawing/2012/chart" uri="{CE6537A1-D6FC-4f65-9D91-7224C49458BB}"/>
                <c:ext xmlns:c16="http://schemas.microsoft.com/office/drawing/2014/chart" uri="{C3380CC4-5D6E-409C-BE32-E72D297353CC}">
                  <c16:uniqueId val="{00000007-69F9-4A9C-B127-7A2F80E5032D}"/>
                </c:ext>
              </c:extLst>
            </c:dLbl>
            <c:dLbl>
              <c:idx val="8"/>
              <c:delete val="1"/>
              <c:extLst>
                <c:ext xmlns:c15="http://schemas.microsoft.com/office/drawing/2012/chart" uri="{CE6537A1-D6FC-4f65-9D91-7224C49458BB}"/>
                <c:ext xmlns:c16="http://schemas.microsoft.com/office/drawing/2014/chart" uri="{C3380CC4-5D6E-409C-BE32-E72D297353CC}">
                  <c16:uniqueId val="{00000008-69F9-4A9C-B127-7A2F80E5032D}"/>
                </c:ext>
              </c:extLst>
            </c:dLbl>
            <c:dLbl>
              <c:idx val="9"/>
              <c:delete val="1"/>
              <c:extLst>
                <c:ext xmlns:c15="http://schemas.microsoft.com/office/drawing/2012/chart" uri="{CE6537A1-D6FC-4f65-9D91-7224C49458BB}"/>
                <c:ext xmlns:c16="http://schemas.microsoft.com/office/drawing/2014/chart" uri="{C3380CC4-5D6E-409C-BE32-E72D297353CC}">
                  <c16:uniqueId val="{00000009-69F9-4A9C-B127-7A2F80E5032D}"/>
                </c:ext>
              </c:extLst>
            </c:dLbl>
            <c:dLbl>
              <c:idx val="10"/>
              <c:delete val="1"/>
              <c:extLst>
                <c:ext xmlns:c15="http://schemas.microsoft.com/office/drawing/2012/chart" uri="{CE6537A1-D6FC-4f65-9D91-7224C49458BB}"/>
                <c:ext xmlns:c16="http://schemas.microsoft.com/office/drawing/2014/chart" uri="{C3380CC4-5D6E-409C-BE32-E72D297353CC}">
                  <c16:uniqueId val="{0000000A-69F9-4A9C-B127-7A2F80E5032D}"/>
                </c:ext>
              </c:extLst>
            </c:dLbl>
            <c:dLbl>
              <c:idx val="11"/>
              <c:layout>
                <c:manualLayout>
                  <c:x val="-1.0351966873706131E-2"/>
                  <c:y val="-1.381978993919292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69F9-4A9C-B127-7A2F80E5032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placements!$C$195:$C$206</c:f>
              <c:numCache>
                <c:formatCode>m/d/yyyy</c:formatCode>
                <c:ptCount val="12"/>
                <c:pt idx="0">
                  <c:v>42370</c:v>
                </c:pt>
                <c:pt idx="1">
                  <c:v>42401</c:v>
                </c:pt>
                <c:pt idx="2">
                  <c:v>42430</c:v>
                </c:pt>
                <c:pt idx="3">
                  <c:v>42461</c:v>
                </c:pt>
                <c:pt idx="4">
                  <c:v>42491</c:v>
                </c:pt>
                <c:pt idx="5">
                  <c:v>42522</c:v>
                </c:pt>
                <c:pt idx="6">
                  <c:v>42552</c:v>
                </c:pt>
                <c:pt idx="7">
                  <c:v>42583</c:v>
                </c:pt>
                <c:pt idx="8">
                  <c:v>42614</c:v>
                </c:pt>
                <c:pt idx="9">
                  <c:v>42644</c:v>
                </c:pt>
                <c:pt idx="10">
                  <c:v>42675</c:v>
                </c:pt>
                <c:pt idx="11">
                  <c:v>42705</c:v>
                </c:pt>
              </c:numCache>
            </c:numRef>
          </c:cat>
          <c:val>
            <c:numRef>
              <c:f>placements!$I$195:$I$206</c:f>
              <c:numCache>
                <c:formatCode>0</c:formatCode>
                <c:ptCount val="12"/>
                <c:pt idx="0">
                  <c:v>723.86172006745358</c:v>
                </c:pt>
                <c:pt idx="1">
                  <c:v>730.11695906432749</c:v>
                </c:pt>
                <c:pt idx="2">
                  <c:v>739.21775898520082</c:v>
                </c:pt>
                <c:pt idx="3">
                  <c:v>739.30288461538464</c:v>
                </c:pt>
                <c:pt idx="4">
                  <c:v>749.4706193753309</c:v>
                </c:pt>
                <c:pt idx="5">
                  <c:v>737.21311475409834</c:v>
                </c:pt>
                <c:pt idx="6">
                  <c:v>730.02544529262082</c:v>
                </c:pt>
                <c:pt idx="7">
                  <c:v>738.82384246939864</c:v>
                </c:pt>
                <c:pt idx="8">
                  <c:v>739.97361477572565</c:v>
                </c:pt>
                <c:pt idx="9">
                  <c:v>695.6471672040534</c:v>
                </c:pt>
                <c:pt idx="10">
                  <c:v>697.25990233315247</c:v>
                </c:pt>
                <c:pt idx="11">
                  <c:v>702.38095238095241</c:v>
                </c:pt>
              </c:numCache>
            </c:numRef>
          </c:val>
          <c:extLst>
            <c:ext xmlns:c16="http://schemas.microsoft.com/office/drawing/2014/chart" uri="{C3380CC4-5D6E-409C-BE32-E72D297353CC}">
              <c16:uniqueId val="{0000000C-69F9-4A9C-B127-7A2F80E5032D}"/>
            </c:ext>
          </c:extLst>
        </c:ser>
        <c:ser>
          <c:idx val="5"/>
          <c:order val="3"/>
          <c:tx>
            <c:v>2017 Avg Weight</c:v>
          </c:tx>
          <c:spPr>
            <a:solidFill>
              <a:srgbClr val="7030A0"/>
            </a:solidFill>
            <a:ln>
              <a:noFill/>
            </a:ln>
            <a:effectLst/>
          </c:spPr>
          <c:invertIfNegative val="0"/>
          <c:dLbls>
            <c:dLbl>
              <c:idx val="4"/>
              <c:layout>
                <c:manualLayout>
                  <c:x val="3.450655624568668E-3"/>
                  <c:y val="8.29187396351575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69F9-4A9C-B127-7A2F80E5032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placements!$C$195:$C$206</c:f>
              <c:numCache>
                <c:formatCode>m/d/yyyy</c:formatCode>
                <c:ptCount val="12"/>
                <c:pt idx="0">
                  <c:v>42370</c:v>
                </c:pt>
                <c:pt idx="1">
                  <c:v>42401</c:v>
                </c:pt>
                <c:pt idx="2">
                  <c:v>42430</c:v>
                </c:pt>
                <c:pt idx="3">
                  <c:v>42461</c:v>
                </c:pt>
                <c:pt idx="4">
                  <c:v>42491</c:v>
                </c:pt>
                <c:pt idx="5">
                  <c:v>42522</c:v>
                </c:pt>
                <c:pt idx="6">
                  <c:v>42552</c:v>
                </c:pt>
                <c:pt idx="7">
                  <c:v>42583</c:v>
                </c:pt>
                <c:pt idx="8">
                  <c:v>42614</c:v>
                </c:pt>
                <c:pt idx="9">
                  <c:v>42644</c:v>
                </c:pt>
                <c:pt idx="10">
                  <c:v>42675</c:v>
                </c:pt>
                <c:pt idx="11">
                  <c:v>42705</c:v>
                </c:pt>
              </c:numCache>
            </c:numRef>
          </c:cat>
          <c:val>
            <c:numRef>
              <c:f>placements!$I$207:$I$218</c:f>
              <c:numCache>
                <c:formatCode>0</c:formatCode>
                <c:ptCount val="12"/>
                <c:pt idx="0">
                  <c:v>717.99596163553758</c:v>
                </c:pt>
                <c:pt idx="1">
                  <c:v>726.32821723730819</c:v>
                </c:pt>
                <c:pt idx="2">
                  <c:v>742.77279168634857</c:v>
                </c:pt>
                <c:pt idx="3">
                  <c:v>739.39393939393938</c:v>
                </c:pt>
                <c:pt idx="4">
                  <c:v>738.6739027843322</c:v>
                </c:pt>
                <c:pt idx="5">
                  <c:v>726.55367231638422</c:v>
                </c:pt>
                <c:pt idx="6">
                  <c:v>730.18575851393189</c:v>
                </c:pt>
                <c:pt idx="7">
                  <c:v>742.7385892116182</c:v>
                </c:pt>
                <c:pt idx="8">
                  <c:v>739.06976744186045</c:v>
                </c:pt>
                <c:pt idx="9">
                  <c:v>694.75553698286672</c:v>
                </c:pt>
                <c:pt idx="10">
                  <c:v>689.20914721295856</c:v>
                </c:pt>
                <c:pt idx="11">
                  <c:v>701.30628126737076</c:v>
                </c:pt>
              </c:numCache>
            </c:numRef>
          </c:val>
          <c:extLst>
            <c:ext xmlns:c16="http://schemas.microsoft.com/office/drawing/2014/chart" uri="{C3380CC4-5D6E-409C-BE32-E72D297353CC}">
              <c16:uniqueId val="{0000000E-69F9-4A9C-B127-7A2F80E5032D}"/>
            </c:ext>
          </c:extLst>
        </c:ser>
        <c:dLbls>
          <c:showLegendKey val="0"/>
          <c:showVal val="0"/>
          <c:showCatName val="0"/>
          <c:showSerName val="0"/>
          <c:showPercent val="0"/>
          <c:showBubbleSize val="0"/>
        </c:dLbls>
        <c:gapWidth val="150"/>
        <c:axId val="561482200"/>
        <c:axId val="536187080"/>
      </c:barChart>
      <c:lineChart>
        <c:grouping val="standard"/>
        <c:varyColors val="0"/>
        <c:ser>
          <c:idx val="0"/>
          <c:order val="0"/>
          <c:tx>
            <c:v>2016</c:v>
          </c:tx>
          <c:spPr>
            <a:ln w="28575" cap="rnd">
              <a:solidFill>
                <a:srgbClr val="FF9933"/>
              </a:solidFill>
              <a:round/>
            </a:ln>
            <a:effectLst/>
          </c:spPr>
          <c:marker>
            <c:symbol val="triangle"/>
            <c:size val="7"/>
            <c:spPr>
              <a:solidFill>
                <a:srgbClr val="FF9933"/>
              </a:solidFill>
              <a:ln w="9525">
                <a:solidFill>
                  <a:srgbClr val="FF9933"/>
                </a:solidFill>
              </a:ln>
              <a:effectLst/>
            </c:spPr>
          </c:marker>
          <c:cat>
            <c:numRef>
              <c:f>placements!$C$195:$C$206</c:f>
              <c:numCache>
                <c:formatCode>m/d/yyyy</c:formatCode>
                <c:ptCount val="12"/>
                <c:pt idx="0">
                  <c:v>42370</c:v>
                </c:pt>
                <c:pt idx="1">
                  <c:v>42401</c:v>
                </c:pt>
                <c:pt idx="2">
                  <c:v>42430</c:v>
                </c:pt>
                <c:pt idx="3">
                  <c:v>42461</c:v>
                </c:pt>
                <c:pt idx="4">
                  <c:v>42491</c:v>
                </c:pt>
                <c:pt idx="5">
                  <c:v>42522</c:v>
                </c:pt>
                <c:pt idx="6">
                  <c:v>42552</c:v>
                </c:pt>
                <c:pt idx="7">
                  <c:v>42583</c:v>
                </c:pt>
                <c:pt idx="8">
                  <c:v>42614</c:v>
                </c:pt>
                <c:pt idx="9">
                  <c:v>42644</c:v>
                </c:pt>
                <c:pt idx="10">
                  <c:v>42675</c:v>
                </c:pt>
                <c:pt idx="11">
                  <c:v>42705</c:v>
                </c:pt>
              </c:numCache>
            </c:numRef>
          </c:cat>
          <c:val>
            <c:numRef>
              <c:f>placements!$D$195:$D$206</c:f>
              <c:numCache>
                <c:formatCode>General</c:formatCode>
                <c:ptCount val="12"/>
                <c:pt idx="0">
                  <c:v>1779000</c:v>
                </c:pt>
                <c:pt idx="1">
                  <c:v>1710000</c:v>
                </c:pt>
                <c:pt idx="2">
                  <c:v>1892000</c:v>
                </c:pt>
                <c:pt idx="3">
                  <c:v>1664000</c:v>
                </c:pt>
                <c:pt idx="4">
                  <c:v>1889000</c:v>
                </c:pt>
                <c:pt idx="5">
                  <c:v>1525000</c:v>
                </c:pt>
                <c:pt idx="6">
                  <c:v>1572000</c:v>
                </c:pt>
                <c:pt idx="7">
                  <c:v>1879000</c:v>
                </c:pt>
                <c:pt idx="8">
                  <c:v>1895000</c:v>
                </c:pt>
                <c:pt idx="9">
                  <c:v>2171000</c:v>
                </c:pt>
                <c:pt idx="10">
                  <c:v>1843000</c:v>
                </c:pt>
                <c:pt idx="11">
                  <c:v>1785000</c:v>
                </c:pt>
              </c:numCache>
            </c:numRef>
          </c:val>
          <c:smooth val="0"/>
          <c:extLst>
            <c:ext xmlns:c16="http://schemas.microsoft.com/office/drawing/2014/chart" uri="{C3380CC4-5D6E-409C-BE32-E72D297353CC}">
              <c16:uniqueId val="{0000000F-69F9-4A9C-B127-7A2F80E5032D}"/>
            </c:ext>
          </c:extLst>
        </c:ser>
        <c:ser>
          <c:idx val="2"/>
          <c:order val="2"/>
          <c:tx>
            <c:v>2017</c:v>
          </c:tx>
          <c:spPr>
            <a:ln w="28575" cap="rnd">
              <a:solidFill>
                <a:srgbClr val="7030A0"/>
              </a:solidFill>
              <a:round/>
            </a:ln>
            <a:effectLst/>
          </c:spPr>
          <c:marker>
            <c:symbol val="square"/>
            <c:size val="6"/>
            <c:spPr>
              <a:solidFill>
                <a:srgbClr val="7030A0"/>
              </a:solidFill>
              <a:ln w="9525">
                <a:solidFill>
                  <a:srgbClr val="7030A0"/>
                </a:solidFill>
              </a:ln>
              <a:effectLst/>
            </c:spPr>
          </c:marker>
          <c:cat>
            <c:numRef>
              <c:f>placements!$C$195:$C$206</c:f>
              <c:numCache>
                <c:formatCode>m/d/yyyy</c:formatCode>
                <c:ptCount val="12"/>
                <c:pt idx="0">
                  <c:v>42370</c:v>
                </c:pt>
                <c:pt idx="1">
                  <c:v>42401</c:v>
                </c:pt>
                <c:pt idx="2">
                  <c:v>42430</c:v>
                </c:pt>
                <c:pt idx="3">
                  <c:v>42461</c:v>
                </c:pt>
                <c:pt idx="4">
                  <c:v>42491</c:v>
                </c:pt>
                <c:pt idx="5">
                  <c:v>42522</c:v>
                </c:pt>
                <c:pt idx="6">
                  <c:v>42552</c:v>
                </c:pt>
                <c:pt idx="7">
                  <c:v>42583</c:v>
                </c:pt>
                <c:pt idx="8">
                  <c:v>42614</c:v>
                </c:pt>
                <c:pt idx="9">
                  <c:v>42644</c:v>
                </c:pt>
                <c:pt idx="10">
                  <c:v>42675</c:v>
                </c:pt>
                <c:pt idx="11">
                  <c:v>42705</c:v>
                </c:pt>
              </c:numCache>
            </c:numRef>
          </c:cat>
          <c:val>
            <c:numRef>
              <c:f>placements!$D$207:$D$218</c:f>
              <c:numCache>
                <c:formatCode>General</c:formatCode>
                <c:ptCount val="12"/>
                <c:pt idx="0">
                  <c:v>1981000</c:v>
                </c:pt>
                <c:pt idx="1">
                  <c:v>1694000</c:v>
                </c:pt>
                <c:pt idx="2">
                  <c:v>2117000</c:v>
                </c:pt>
                <c:pt idx="3">
                  <c:v>1848000</c:v>
                </c:pt>
                <c:pt idx="4">
                  <c:v>2119000</c:v>
                </c:pt>
                <c:pt idx="5">
                  <c:v>1770000</c:v>
                </c:pt>
                <c:pt idx="6">
                  <c:v>1615000</c:v>
                </c:pt>
                <c:pt idx="7">
                  <c:v>1928000</c:v>
                </c:pt>
                <c:pt idx="8">
                  <c:v>2150000</c:v>
                </c:pt>
                <c:pt idx="9">
                  <c:v>2393000</c:v>
                </c:pt>
                <c:pt idx="10">
                  <c:v>2099000</c:v>
                </c:pt>
                <c:pt idx="11">
                  <c:v>1799000</c:v>
                </c:pt>
              </c:numCache>
            </c:numRef>
          </c:val>
          <c:smooth val="0"/>
          <c:extLst>
            <c:ext xmlns:c16="http://schemas.microsoft.com/office/drawing/2014/chart" uri="{C3380CC4-5D6E-409C-BE32-E72D297353CC}">
              <c16:uniqueId val="{00000010-69F9-4A9C-B127-7A2F80E5032D}"/>
            </c:ext>
          </c:extLst>
        </c:ser>
        <c:dLbls>
          <c:showLegendKey val="0"/>
          <c:showVal val="0"/>
          <c:showCatName val="0"/>
          <c:showSerName val="0"/>
          <c:showPercent val="0"/>
          <c:showBubbleSize val="0"/>
        </c:dLbls>
        <c:marker val="1"/>
        <c:smooth val="0"/>
        <c:axId val="536186296"/>
        <c:axId val="536186688"/>
      </c:lineChart>
      <c:dateAx>
        <c:axId val="536186296"/>
        <c:scaling>
          <c:orientation val="minMax"/>
        </c:scaling>
        <c:delete val="0"/>
        <c:axPos val="b"/>
        <c:numFmt formatCode="mmm"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36186688"/>
        <c:crosses val="autoZero"/>
        <c:auto val="1"/>
        <c:lblOffset val="100"/>
        <c:baseTimeUnit val="months"/>
      </c:dateAx>
      <c:valAx>
        <c:axId val="536186688"/>
        <c:scaling>
          <c:orientation val="minMax"/>
        </c:scaling>
        <c:delete val="0"/>
        <c:axPos val="l"/>
        <c:majorGridlines>
          <c:spPr>
            <a:ln w="9525" cap="flat" cmpd="sng" algn="ctr">
              <a:solidFill>
                <a:schemeClr val="tx1">
                  <a:lumMod val="15000"/>
                  <a:lumOff val="85000"/>
                </a:schemeClr>
              </a:solidFill>
              <a:round/>
            </a:ln>
            <a:effectLst/>
          </c:spPr>
        </c:majorGridlines>
        <c:numFmt formatCode="#,###,;\ m"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36186296"/>
        <c:crosses val="autoZero"/>
        <c:crossBetween val="between"/>
      </c:valAx>
      <c:valAx>
        <c:axId val="536187080"/>
        <c:scaling>
          <c:orientation val="minMax"/>
          <c:max val="1200"/>
          <c:min val="500"/>
        </c:scaling>
        <c:delete val="0"/>
        <c:axPos val="r"/>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61482200"/>
        <c:crosses val="max"/>
        <c:crossBetween val="between"/>
      </c:valAx>
      <c:dateAx>
        <c:axId val="561482200"/>
        <c:scaling>
          <c:orientation val="minMax"/>
        </c:scaling>
        <c:delete val="1"/>
        <c:axPos val="b"/>
        <c:numFmt formatCode="m/d/yyyy" sourceLinked="1"/>
        <c:majorTickMark val="out"/>
        <c:minorTickMark val="none"/>
        <c:tickLblPos val="nextTo"/>
        <c:crossAx val="536187080"/>
        <c:crosses val="autoZero"/>
        <c:auto val="1"/>
        <c:lblOffset val="100"/>
        <c:baseTimeUnit val="months"/>
      </c:date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6559378468368748E-2"/>
          <c:y val="4.8877637165218181E-2"/>
          <c:w val="0.8923418423973366"/>
          <c:h val="0.86303115454104251"/>
        </c:manualLayout>
      </c:layout>
      <c:barChart>
        <c:barDir val="col"/>
        <c:grouping val="clustered"/>
        <c:varyColors val="0"/>
        <c:ser>
          <c:idx val="0"/>
          <c:order val="0"/>
          <c:tx>
            <c:strRef>
              <c:f>'Jan1-Inv'!$AA$4</c:f>
              <c:strCache>
                <c:ptCount val="1"/>
                <c:pt idx="0">
                  <c:v>Feeder Supply Available Outside Feedlots</c:v>
                </c:pt>
              </c:strCache>
            </c:strRef>
          </c:tx>
          <c:spPr>
            <a:solidFill>
              <a:srgbClr val="0000FF"/>
            </a:solidFill>
            <a:ln w="12700">
              <a:solidFill>
                <a:srgbClr val="000000"/>
              </a:solidFill>
              <a:prstDash val="solid"/>
            </a:ln>
          </c:spPr>
          <c:invertIfNegative val="0"/>
          <c:dPt>
            <c:idx val="48"/>
            <c:invertIfNegative val="0"/>
            <c:bubble3D val="0"/>
            <c:spPr>
              <a:solidFill>
                <a:srgbClr val="0000FF"/>
              </a:solidFill>
              <a:ln w="12700">
                <a:solidFill>
                  <a:srgbClr val="000000"/>
                </a:solidFill>
                <a:prstDash val="solid"/>
              </a:ln>
            </c:spPr>
            <c:extLst>
              <c:ext xmlns:c16="http://schemas.microsoft.com/office/drawing/2014/chart" uri="{C3380CC4-5D6E-409C-BE32-E72D297353CC}">
                <c16:uniqueId val="{00000001-8033-4D62-96B1-EA9A07759FE7}"/>
              </c:ext>
            </c:extLst>
          </c:dPt>
          <c:dPt>
            <c:idx val="49"/>
            <c:invertIfNegative val="0"/>
            <c:bubble3D val="0"/>
            <c:spPr>
              <a:solidFill>
                <a:schemeClr val="bg1">
                  <a:lumMod val="65000"/>
                </a:schemeClr>
              </a:solidFill>
              <a:ln w="12700">
                <a:solidFill>
                  <a:srgbClr val="000000"/>
                </a:solidFill>
                <a:prstDash val="solid"/>
              </a:ln>
            </c:spPr>
            <c:extLst>
              <c:ext xmlns:c16="http://schemas.microsoft.com/office/drawing/2014/chart" uri="{C3380CC4-5D6E-409C-BE32-E72D297353CC}">
                <c16:uniqueId val="{00000003-8033-4D62-96B1-EA9A07759FE7}"/>
              </c:ext>
            </c:extLst>
          </c:dPt>
          <c:dPt>
            <c:idx val="50"/>
            <c:invertIfNegative val="0"/>
            <c:bubble3D val="0"/>
            <c:spPr>
              <a:solidFill>
                <a:schemeClr val="bg1">
                  <a:lumMod val="65000"/>
                </a:schemeClr>
              </a:solidFill>
              <a:ln w="12700">
                <a:solidFill>
                  <a:srgbClr val="000000"/>
                </a:solidFill>
                <a:prstDash val="solid"/>
              </a:ln>
            </c:spPr>
            <c:extLst>
              <c:ext xmlns:c16="http://schemas.microsoft.com/office/drawing/2014/chart" uri="{C3380CC4-5D6E-409C-BE32-E72D297353CC}">
                <c16:uniqueId val="{00000005-8033-4D62-96B1-EA9A07759FE7}"/>
              </c:ext>
            </c:extLst>
          </c:dPt>
          <c:dPt>
            <c:idx val="51"/>
            <c:invertIfNegative val="0"/>
            <c:bubble3D val="0"/>
            <c:spPr>
              <a:solidFill>
                <a:schemeClr val="bg1">
                  <a:lumMod val="65000"/>
                </a:schemeClr>
              </a:solidFill>
              <a:ln w="12700">
                <a:solidFill>
                  <a:srgbClr val="000000"/>
                </a:solidFill>
                <a:prstDash val="solid"/>
              </a:ln>
            </c:spPr>
            <c:extLst>
              <c:ext xmlns:c16="http://schemas.microsoft.com/office/drawing/2014/chart" uri="{C3380CC4-5D6E-409C-BE32-E72D297353CC}">
                <c16:uniqueId val="{00000007-8033-4D62-96B1-EA9A07759FE7}"/>
              </c:ext>
            </c:extLst>
          </c:dPt>
          <c:dPt>
            <c:idx val="52"/>
            <c:invertIfNegative val="0"/>
            <c:bubble3D val="0"/>
            <c:spPr>
              <a:solidFill>
                <a:schemeClr val="bg1">
                  <a:lumMod val="65000"/>
                </a:schemeClr>
              </a:solidFill>
              <a:ln w="12700">
                <a:solidFill>
                  <a:srgbClr val="000000"/>
                </a:solidFill>
                <a:prstDash val="solid"/>
              </a:ln>
            </c:spPr>
            <c:extLst>
              <c:ext xmlns:c16="http://schemas.microsoft.com/office/drawing/2014/chart" uri="{C3380CC4-5D6E-409C-BE32-E72D297353CC}">
                <c16:uniqueId val="{00000009-8033-4D62-96B1-EA9A07759FE7}"/>
              </c:ext>
            </c:extLst>
          </c:dPt>
          <c:dPt>
            <c:idx val="53"/>
            <c:invertIfNegative val="0"/>
            <c:bubble3D val="0"/>
            <c:spPr>
              <a:solidFill>
                <a:schemeClr val="bg1">
                  <a:lumMod val="65000"/>
                </a:schemeClr>
              </a:solidFill>
              <a:ln w="12700">
                <a:solidFill>
                  <a:srgbClr val="000000"/>
                </a:solidFill>
                <a:prstDash val="solid"/>
              </a:ln>
            </c:spPr>
            <c:extLst>
              <c:ext xmlns:c16="http://schemas.microsoft.com/office/drawing/2014/chart" uri="{C3380CC4-5D6E-409C-BE32-E72D297353CC}">
                <c16:uniqueId val="{0000000B-8033-4D62-96B1-EA9A07759FE7}"/>
              </c:ext>
            </c:extLst>
          </c:dPt>
          <c:dPt>
            <c:idx val="54"/>
            <c:invertIfNegative val="0"/>
            <c:bubble3D val="0"/>
            <c:spPr>
              <a:solidFill>
                <a:schemeClr val="bg1">
                  <a:lumMod val="65000"/>
                </a:schemeClr>
              </a:solidFill>
              <a:ln w="12700">
                <a:solidFill>
                  <a:srgbClr val="000000"/>
                </a:solidFill>
                <a:prstDash val="solid"/>
              </a:ln>
            </c:spPr>
            <c:extLst>
              <c:ext xmlns:c16="http://schemas.microsoft.com/office/drawing/2014/chart" uri="{C3380CC4-5D6E-409C-BE32-E72D297353CC}">
                <c16:uniqueId val="{0000000D-8033-4D62-96B1-EA9A07759FE7}"/>
              </c:ext>
            </c:extLst>
          </c:dPt>
          <c:dPt>
            <c:idx val="55"/>
            <c:invertIfNegative val="0"/>
            <c:bubble3D val="0"/>
            <c:spPr>
              <a:solidFill>
                <a:schemeClr val="bg1">
                  <a:lumMod val="65000"/>
                </a:schemeClr>
              </a:solidFill>
              <a:ln w="12700">
                <a:solidFill>
                  <a:srgbClr val="000000"/>
                </a:solidFill>
                <a:prstDash val="solid"/>
              </a:ln>
            </c:spPr>
            <c:extLst>
              <c:ext xmlns:c16="http://schemas.microsoft.com/office/drawing/2014/chart" uri="{C3380CC4-5D6E-409C-BE32-E72D297353CC}">
                <c16:uniqueId val="{0000000F-8033-4D62-96B1-EA9A07759FE7}"/>
              </c:ext>
            </c:extLst>
          </c:dPt>
          <c:dPt>
            <c:idx val="56"/>
            <c:invertIfNegative val="0"/>
            <c:bubble3D val="0"/>
            <c:spPr>
              <a:solidFill>
                <a:schemeClr val="bg1">
                  <a:lumMod val="65000"/>
                </a:schemeClr>
              </a:solidFill>
              <a:ln w="12700">
                <a:solidFill>
                  <a:srgbClr val="000000"/>
                </a:solidFill>
                <a:prstDash val="solid"/>
              </a:ln>
            </c:spPr>
            <c:extLst>
              <c:ext xmlns:c16="http://schemas.microsoft.com/office/drawing/2014/chart" uri="{C3380CC4-5D6E-409C-BE32-E72D297353CC}">
                <c16:uniqueId val="{00000011-8033-4D62-96B1-EA9A07759FE7}"/>
              </c:ext>
            </c:extLst>
          </c:dPt>
          <c:dPt>
            <c:idx val="57"/>
            <c:invertIfNegative val="0"/>
            <c:bubble3D val="0"/>
            <c:spPr>
              <a:solidFill>
                <a:schemeClr val="bg1">
                  <a:lumMod val="65000"/>
                </a:schemeClr>
              </a:solidFill>
              <a:ln w="12700">
                <a:solidFill>
                  <a:srgbClr val="000000"/>
                </a:solidFill>
                <a:prstDash val="solid"/>
              </a:ln>
            </c:spPr>
            <c:extLst>
              <c:ext xmlns:c16="http://schemas.microsoft.com/office/drawing/2014/chart" uri="{C3380CC4-5D6E-409C-BE32-E72D297353CC}">
                <c16:uniqueId val="{00000013-8033-4D62-96B1-EA9A07759FE7}"/>
              </c:ext>
            </c:extLst>
          </c:dPt>
          <c:dPt>
            <c:idx val="58"/>
            <c:invertIfNegative val="0"/>
            <c:bubble3D val="0"/>
            <c:spPr>
              <a:solidFill>
                <a:srgbClr val="0000FF"/>
              </a:solidFill>
              <a:ln w="12700">
                <a:solidFill>
                  <a:srgbClr val="000000"/>
                </a:solidFill>
                <a:prstDash val="solid"/>
              </a:ln>
            </c:spPr>
            <c:extLst>
              <c:ext xmlns:c16="http://schemas.microsoft.com/office/drawing/2014/chart" uri="{C3380CC4-5D6E-409C-BE32-E72D297353CC}">
                <c16:uniqueId val="{00000015-8033-4D62-96B1-EA9A07759FE7}"/>
              </c:ext>
            </c:extLst>
          </c:dPt>
          <c:dPt>
            <c:idx val="59"/>
            <c:invertIfNegative val="0"/>
            <c:bubble3D val="0"/>
            <c:spPr>
              <a:solidFill>
                <a:srgbClr val="0000FF"/>
              </a:solidFill>
              <a:ln w="12700">
                <a:solidFill>
                  <a:srgbClr val="000000"/>
                </a:solidFill>
                <a:prstDash val="solid"/>
              </a:ln>
            </c:spPr>
            <c:extLst>
              <c:ext xmlns:c16="http://schemas.microsoft.com/office/drawing/2014/chart" uri="{C3380CC4-5D6E-409C-BE32-E72D297353CC}">
                <c16:uniqueId val="{00000017-8033-4D62-96B1-EA9A07759FE7}"/>
              </c:ext>
            </c:extLst>
          </c:dPt>
          <c:dPt>
            <c:idx val="60"/>
            <c:invertIfNegative val="0"/>
            <c:bubble3D val="0"/>
            <c:spPr>
              <a:solidFill>
                <a:srgbClr val="0000FF"/>
              </a:solidFill>
              <a:ln w="12700">
                <a:solidFill>
                  <a:srgbClr val="000000"/>
                </a:solidFill>
                <a:prstDash val="solid"/>
              </a:ln>
            </c:spPr>
            <c:extLst>
              <c:ext xmlns:c16="http://schemas.microsoft.com/office/drawing/2014/chart" uri="{C3380CC4-5D6E-409C-BE32-E72D297353CC}">
                <c16:uniqueId val="{00000019-8033-4D62-96B1-EA9A07759FE7}"/>
              </c:ext>
            </c:extLst>
          </c:dPt>
          <c:dPt>
            <c:idx val="61"/>
            <c:invertIfNegative val="0"/>
            <c:bubble3D val="0"/>
            <c:spPr>
              <a:solidFill>
                <a:srgbClr val="0000FF"/>
              </a:solidFill>
              <a:ln w="12700">
                <a:solidFill>
                  <a:srgbClr val="000000"/>
                </a:solidFill>
                <a:prstDash val="solid"/>
              </a:ln>
            </c:spPr>
            <c:extLst>
              <c:ext xmlns:c16="http://schemas.microsoft.com/office/drawing/2014/chart" uri="{C3380CC4-5D6E-409C-BE32-E72D297353CC}">
                <c16:uniqueId val="{0000001B-8033-4D62-96B1-EA9A07759FE7}"/>
              </c:ext>
            </c:extLst>
          </c:dPt>
          <c:dPt>
            <c:idx val="62"/>
            <c:invertIfNegative val="0"/>
            <c:bubble3D val="0"/>
            <c:spPr>
              <a:solidFill>
                <a:srgbClr val="0000FF"/>
              </a:solidFill>
              <a:ln w="12700">
                <a:solidFill>
                  <a:srgbClr val="000000"/>
                </a:solidFill>
                <a:prstDash val="solid"/>
              </a:ln>
            </c:spPr>
            <c:extLst>
              <c:ext xmlns:c16="http://schemas.microsoft.com/office/drawing/2014/chart" uri="{C3380CC4-5D6E-409C-BE32-E72D297353CC}">
                <c16:uniqueId val="{0000001D-8033-4D62-96B1-EA9A07759FE7}"/>
              </c:ext>
            </c:extLst>
          </c:dPt>
          <c:dPt>
            <c:idx val="63"/>
            <c:invertIfNegative val="0"/>
            <c:bubble3D val="0"/>
            <c:spPr>
              <a:solidFill>
                <a:srgbClr val="0000FF"/>
              </a:solidFill>
              <a:ln w="12700">
                <a:solidFill>
                  <a:srgbClr val="000000"/>
                </a:solidFill>
                <a:prstDash val="solid"/>
              </a:ln>
            </c:spPr>
            <c:extLst>
              <c:ext xmlns:c16="http://schemas.microsoft.com/office/drawing/2014/chart" uri="{C3380CC4-5D6E-409C-BE32-E72D297353CC}">
                <c16:uniqueId val="{0000001F-8033-4D62-96B1-EA9A07759FE7}"/>
              </c:ext>
            </c:extLst>
          </c:dPt>
          <c:dPt>
            <c:idx val="64"/>
            <c:invertIfNegative val="0"/>
            <c:bubble3D val="0"/>
            <c:spPr>
              <a:solidFill>
                <a:srgbClr val="0000FF"/>
              </a:solidFill>
              <a:ln w="12700">
                <a:solidFill>
                  <a:srgbClr val="000000"/>
                </a:solidFill>
                <a:prstDash val="solid"/>
              </a:ln>
            </c:spPr>
            <c:extLst>
              <c:ext xmlns:c16="http://schemas.microsoft.com/office/drawing/2014/chart" uri="{C3380CC4-5D6E-409C-BE32-E72D297353CC}">
                <c16:uniqueId val="{00000021-8033-4D62-96B1-EA9A07759FE7}"/>
              </c:ext>
            </c:extLst>
          </c:dPt>
          <c:dPt>
            <c:idx val="65"/>
            <c:invertIfNegative val="0"/>
            <c:bubble3D val="0"/>
            <c:spPr>
              <a:solidFill>
                <a:srgbClr val="0000FF"/>
              </a:solidFill>
              <a:ln w="12700">
                <a:solidFill>
                  <a:srgbClr val="000000"/>
                </a:solidFill>
                <a:prstDash val="solid"/>
              </a:ln>
            </c:spPr>
            <c:extLst>
              <c:ext xmlns:c16="http://schemas.microsoft.com/office/drawing/2014/chart" uri="{C3380CC4-5D6E-409C-BE32-E72D297353CC}">
                <c16:uniqueId val="{00000023-8033-4D62-96B1-EA9A07759FE7}"/>
              </c:ext>
            </c:extLst>
          </c:dPt>
          <c:cat>
            <c:numRef>
              <c:f>'Jan1-Inv'!$A$70:$A$119</c:f>
              <c:numCache>
                <c:formatCode>General_)</c:formatCode>
                <c:ptCount val="50"/>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numCache>
            </c:numRef>
          </c:cat>
          <c:val>
            <c:numRef>
              <c:f>'Jan1-Inv'!$AA$70:$AA$119</c:f>
              <c:numCache>
                <c:formatCode>#,##0_);[Red]\(#,##0\)</c:formatCode>
                <c:ptCount val="50"/>
                <c:pt idx="0">
                  <c:v>37815.800000000003</c:v>
                </c:pt>
                <c:pt idx="1">
                  <c:v>39187.899999999994</c:v>
                </c:pt>
                <c:pt idx="2">
                  <c:v>40173.800000000003</c:v>
                </c:pt>
                <c:pt idx="3">
                  <c:v>40781.800000000003</c:v>
                </c:pt>
                <c:pt idx="4">
                  <c:v>44890.9</c:v>
                </c:pt>
                <c:pt idx="5">
                  <c:v>48971.1</c:v>
                </c:pt>
                <c:pt idx="6">
                  <c:v>46075.4</c:v>
                </c:pt>
                <c:pt idx="7">
                  <c:v>44712.3</c:v>
                </c:pt>
                <c:pt idx="8">
                  <c:v>40987.399999999994</c:v>
                </c:pt>
                <c:pt idx="9">
                  <c:v>37876.5</c:v>
                </c:pt>
                <c:pt idx="10">
                  <c:v>38563.4</c:v>
                </c:pt>
                <c:pt idx="11">
                  <c:v>40105.699999999997</c:v>
                </c:pt>
                <c:pt idx="12">
                  <c:v>40846</c:v>
                </c:pt>
                <c:pt idx="13">
                  <c:v>40473.599999999999</c:v>
                </c:pt>
                <c:pt idx="14">
                  <c:v>39965.5</c:v>
                </c:pt>
                <c:pt idx="15">
                  <c:v>38214.699999999997</c:v>
                </c:pt>
                <c:pt idx="16">
                  <c:v>36638.800000000003</c:v>
                </c:pt>
                <c:pt idx="17">
                  <c:v>34700.700000000004</c:v>
                </c:pt>
                <c:pt idx="18">
                  <c:v>32709.4</c:v>
                </c:pt>
                <c:pt idx="19">
                  <c:v>31083.300000000003</c:v>
                </c:pt>
                <c:pt idx="20">
                  <c:v>30106.9</c:v>
                </c:pt>
                <c:pt idx="21">
                  <c:v>29460.800000000003</c:v>
                </c:pt>
                <c:pt idx="22">
                  <c:v>30865.699999999997</c:v>
                </c:pt>
                <c:pt idx="23">
                  <c:v>30818.199999999997</c:v>
                </c:pt>
                <c:pt idx="24">
                  <c:v>31038.9</c:v>
                </c:pt>
                <c:pt idx="25">
                  <c:v>32735.5</c:v>
                </c:pt>
                <c:pt idx="26">
                  <c:v>33188.699999999997</c:v>
                </c:pt>
                <c:pt idx="27">
                  <c:v>32248.5</c:v>
                </c:pt>
                <c:pt idx="28">
                  <c:v>31032.9</c:v>
                </c:pt>
                <c:pt idx="29">
                  <c:v>31067.9</c:v>
                </c:pt>
                <c:pt idx="30">
                  <c:v>29572.300000000003</c:v>
                </c:pt>
                <c:pt idx="31">
                  <c:v>28531.799999999996</c:v>
                </c:pt>
                <c:pt idx="32">
                  <c:v>28563.3</c:v>
                </c:pt>
                <c:pt idx="33">
                  <c:v>28769.899999999998</c:v>
                </c:pt>
                <c:pt idx="34">
                  <c:v>27244.1</c:v>
                </c:pt>
                <c:pt idx="35">
                  <c:v>27446.399999999998</c:v>
                </c:pt>
                <c:pt idx="36">
                  <c:v>27723.9</c:v>
                </c:pt>
                <c:pt idx="37">
                  <c:v>27762.899999999998</c:v>
                </c:pt>
                <c:pt idx="38">
                  <c:v>27247.500000000004</c:v>
                </c:pt>
                <c:pt idx="39">
                  <c:v>27546.899999999998</c:v>
                </c:pt>
                <c:pt idx="40">
                  <c:v>27642.9</c:v>
                </c:pt>
                <c:pt idx="41">
                  <c:v>26810.800000000003</c:v>
                </c:pt>
                <c:pt idx="42">
                  <c:v>25288.600000000002</c:v>
                </c:pt>
                <c:pt idx="43">
                  <c:v>25490.799999999999</c:v>
                </c:pt>
                <c:pt idx="44">
                  <c:v>25145.899999999998</c:v>
                </c:pt>
                <c:pt idx="45">
                  <c:v>24602.800000000003</c:v>
                </c:pt>
                <c:pt idx="46">
                  <c:v>25988.199999999997</c:v>
                </c:pt>
                <c:pt idx="47">
                  <c:v>26712.6</c:v>
                </c:pt>
                <c:pt idx="48">
                  <c:v>26105.299999999996</c:v>
                </c:pt>
                <c:pt idx="49">
                  <c:v>26205.249925269534</c:v>
                </c:pt>
              </c:numCache>
            </c:numRef>
          </c:val>
          <c:extLst>
            <c:ext xmlns:c16="http://schemas.microsoft.com/office/drawing/2014/chart" uri="{C3380CC4-5D6E-409C-BE32-E72D297353CC}">
              <c16:uniqueId val="{00000024-8033-4D62-96B1-EA9A07759FE7}"/>
            </c:ext>
          </c:extLst>
        </c:ser>
        <c:dLbls>
          <c:showLegendKey val="0"/>
          <c:showVal val="0"/>
          <c:showCatName val="0"/>
          <c:showSerName val="0"/>
          <c:showPercent val="0"/>
          <c:showBubbleSize val="0"/>
        </c:dLbls>
        <c:gapWidth val="150"/>
        <c:axId val="486251592"/>
        <c:axId val="486251984"/>
      </c:barChart>
      <c:catAx>
        <c:axId val="486251592"/>
        <c:scaling>
          <c:orientation val="minMax"/>
        </c:scaling>
        <c:delete val="0"/>
        <c:axPos val="b"/>
        <c:numFmt formatCode="General_)" sourceLinked="1"/>
        <c:majorTickMark val="out"/>
        <c:minorTickMark val="none"/>
        <c:tickLblPos val="nextTo"/>
        <c:spPr>
          <a:ln w="3175">
            <a:solidFill>
              <a:srgbClr val="000000"/>
            </a:solidFill>
            <a:prstDash val="solid"/>
          </a:ln>
        </c:spPr>
        <c:txPr>
          <a:bodyPr rot="-5400000" vert="horz"/>
          <a:lstStyle/>
          <a:p>
            <a:pPr>
              <a:defRPr sz="1000" b="0" i="0" u="none" strike="noStrike" baseline="0">
                <a:solidFill>
                  <a:srgbClr val="000000"/>
                </a:solidFill>
                <a:latin typeface="Arial"/>
                <a:ea typeface="Arial"/>
                <a:cs typeface="Arial"/>
              </a:defRPr>
            </a:pPr>
            <a:endParaRPr lang="en-US"/>
          </a:p>
        </c:txPr>
        <c:crossAx val="486251984"/>
        <c:crosses val="autoZero"/>
        <c:auto val="1"/>
        <c:lblAlgn val="ctr"/>
        <c:lblOffset val="100"/>
        <c:tickLblSkip val="2"/>
        <c:tickMarkSkip val="1"/>
        <c:noMultiLvlLbl val="0"/>
      </c:catAx>
      <c:valAx>
        <c:axId val="486251984"/>
        <c:scaling>
          <c:orientation val="minMax"/>
          <c:min val="10000"/>
        </c:scaling>
        <c:delete val="0"/>
        <c:axPos val="l"/>
        <c:majorGridlines>
          <c:spPr>
            <a:ln w="3175">
              <a:solidFill>
                <a:srgbClr val="C0C0C0"/>
              </a:solidFill>
              <a:prstDash val="sysDash"/>
            </a:ln>
          </c:spPr>
        </c:majorGridlines>
        <c:title>
          <c:tx>
            <c:rich>
              <a:bodyPr/>
              <a:lstStyle/>
              <a:p>
                <a:pPr>
                  <a:defRPr sz="800" b="0" i="0" u="none" strike="noStrike" baseline="0">
                    <a:solidFill>
                      <a:srgbClr val="000000"/>
                    </a:solidFill>
                    <a:latin typeface="Arial"/>
                    <a:ea typeface="Arial"/>
                    <a:cs typeface="Arial"/>
                  </a:defRPr>
                </a:pPr>
                <a:r>
                  <a:rPr lang="en-US"/>
                  <a:t>Thousand Head</a:t>
                </a:r>
              </a:p>
            </c:rich>
          </c:tx>
          <c:layout>
            <c:manualLayout>
              <c:xMode val="edge"/>
              <c:yMode val="edge"/>
              <c:x val="1.2208657047724751E-2"/>
              <c:y val="0.45187601957586165"/>
            </c:manualLayout>
          </c:layout>
          <c:overlay val="0"/>
          <c:spPr>
            <a:noFill/>
            <a:ln w="25400">
              <a:noFill/>
            </a:ln>
          </c:spPr>
        </c:title>
        <c:numFmt formatCode="#,##0_);[Red]\(#,##0\)" sourceLinked="1"/>
        <c:majorTickMark val="out"/>
        <c:minorTickMark val="none"/>
        <c:tickLblPos val="nextTo"/>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86251592"/>
        <c:crosses val="autoZero"/>
        <c:crossBetween val="between"/>
      </c:valAx>
      <c:spPr>
        <a:noFill/>
        <a:ln w="12700">
          <a:solidFill>
            <a:srgbClr val="000000"/>
          </a:solidFill>
          <a:prstDash val="solid"/>
        </a:ln>
      </c:spPr>
    </c:plotArea>
    <c:plotVisOnly val="1"/>
    <c:dispBlanksAs val="gap"/>
    <c:showDLblsOverMax val="0"/>
  </c:chart>
  <c:spPr>
    <a:noFill/>
    <a:ln w="9525">
      <a:noFill/>
    </a:ln>
  </c:spPr>
  <c:txPr>
    <a:bodyPr/>
    <a:lstStyle/>
    <a:p>
      <a:pPr>
        <a:defRPr sz="1000" b="0" i="0" u="none" strike="noStrike" baseline="0">
          <a:solidFill>
            <a:srgbClr val="000000"/>
          </a:solidFill>
          <a:latin typeface="Arial"/>
          <a:ea typeface="Arial"/>
          <a:cs typeface="Arial"/>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3228746418740063E-2"/>
          <c:y val="3.7357084593947022E-2"/>
          <c:w val="0.85838356412345007"/>
          <c:h val="0.82277763324648234"/>
        </c:manualLayout>
      </c:layout>
      <c:lineChart>
        <c:grouping val="standard"/>
        <c:varyColors val="0"/>
        <c:ser>
          <c:idx val="0"/>
          <c:order val="0"/>
          <c:tx>
            <c:strRef>
              <c:f>'Choice+ Table'!$W$2</c:f>
              <c:strCache>
                <c:ptCount val="1"/>
                <c:pt idx="0">
                  <c:v>2016</c:v>
                </c:pt>
              </c:strCache>
            </c:strRef>
          </c:tx>
          <c:spPr>
            <a:ln w="25400">
              <a:solidFill>
                <a:srgbClr val="008000"/>
              </a:solidFill>
              <a:prstDash val="solid"/>
            </a:ln>
          </c:spPr>
          <c:marker>
            <c:symbol val="square"/>
            <c:size val="5"/>
            <c:spPr>
              <a:solidFill>
                <a:srgbClr val="008000"/>
              </a:solidFill>
              <a:ln>
                <a:solidFill>
                  <a:srgbClr val="008000"/>
                </a:solidFill>
                <a:prstDash val="solid"/>
              </a:ln>
            </c:spPr>
          </c:marker>
          <c:cat>
            <c:numRef>
              <c:f>'Choice+ Table'!$A$3:$A$54</c:f>
              <c:numCache>
                <c:formatCode>m/d/yyyy</c:formatCode>
                <c:ptCount val="52"/>
                <c:pt idx="0">
                  <c:v>42741</c:v>
                </c:pt>
                <c:pt idx="1">
                  <c:v>42748</c:v>
                </c:pt>
                <c:pt idx="2">
                  <c:v>42755</c:v>
                </c:pt>
                <c:pt idx="3">
                  <c:v>42762</c:v>
                </c:pt>
                <c:pt idx="4">
                  <c:v>42769</c:v>
                </c:pt>
                <c:pt idx="5">
                  <c:v>42776</c:v>
                </c:pt>
                <c:pt idx="6">
                  <c:v>42783</c:v>
                </c:pt>
                <c:pt idx="7">
                  <c:v>42790</c:v>
                </c:pt>
                <c:pt idx="8">
                  <c:v>42797</c:v>
                </c:pt>
                <c:pt idx="9">
                  <c:v>42804</c:v>
                </c:pt>
                <c:pt idx="10">
                  <c:v>42811</c:v>
                </c:pt>
                <c:pt idx="11">
                  <c:v>42818</c:v>
                </c:pt>
                <c:pt idx="12">
                  <c:v>42825</c:v>
                </c:pt>
                <c:pt idx="13">
                  <c:v>42832</c:v>
                </c:pt>
                <c:pt idx="14">
                  <c:v>42839</c:v>
                </c:pt>
                <c:pt idx="15">
                  <c:v>42846</c:v>
                </c:pt>
                <c:pt idx="16">
                  <c:v>42853</c:v>
                </c:pt>
                <c:pt idx="17">
                  <c:v>42860</c:v>
                </c:pt>
                <c:pt idx="18">
                  <c:v>42867</c:v>
                </c:pt>
                <c:pt idx="19">
                  <c:v>42874</c:v>
                </c:pt>
                <c:pt idx="20">
                  <c:v>42881</c:v>
                </c:pt>
                <c:pt idx="21">
                  <c:v>42888</c:v>
                </c:pt>
                <c:pt idx="22">
                  <c:v>42895</c:v>
                </c:pt>
                <c:pt idx="23">
                  <c:v>42902</c:v>
                </c:pt>
                <c:pt idx="24">
                  <c:v>42909</c:v>
                </c:pt>
                <c:pt idx="25">
                  <c:v>42916</c:v>
                </c:pt>
                <c:pt idx="26">
                  <c:v>42923</c:v>
                </c:pt>
                <c:pt idx="27">
                  <c:v>42930</c:v>
                </c:pt>
                <c:pt idx="28">
                  <c:v>42937</c:v>
                </c:pt>
                <c:pt idx="29">
                  <c:v>42944</c:v>
                </c:pt>
                <c:pt idx="30">
                  <c:v>42951</c:v>
                </c:pt>
                <c:pt idx="31">
                  <c:v>42958</c:v>
                </c:pt>
                <c:pt idx="32">
                  <c:v>42965</c:v>
                </c:pt>
                <c:pt idx="33">
                  <c:v>42972</c:v>
                </c:pt>
                <c:pt idx="34">
                  <c:v>42979</c:v>
                </c:pt>
                <c:pt idx="35">
                  <c:v>42986</c:v>
                </c:pt>
                <c:pt idx="36">
                  <c:v>42993</c:v>
                </c:pt>
                <c:pt idx="37">
                  <c:v>43000</c:v>
                </c:pt>
                <c:pt idx="38">
                  <c:v>43007</c:v>
                </c:pt>
                <c:pt idx="39">
                  <c:v>43014</c:v>
                </c:pt>
                <c:pt idx="40">
                  <c:v>43021</c:v>
                </c:pt>
                <c:pt idx="41">
                  <c:v>43028</c:v>
                </c:pt>
                <c:pt idx="42">
                  <c:v>43035</c:v>
                </c:pt>
                <c:pt idx="43">
                  <c:v>43042</c:v>
                </c:pt>
                <c:pt idx="44">
                  <c:v>43049</c:v>
                </c:pt>
                <c:pt idx="45">
                  <c:v>43056</c:v>
                </c:pt>
                <c:pt idx="46">
                  <c:v>43063</c:v>
                </c:pt>
                <c:pt idx="47">
                  <c:v>43070</c:v>
                </c:pt>
                <c:pt idx="48">
                  <c:v>43077</c:v>
                </c:pt>
                <c:pt idx="49">
                  <c:v>43084</c:v>
                </c:pt>
                <c:pt idx="50">
                  <c:v>43091</c:v>
                </c:pt>
                <c:pt idx="51">
                  <c:v>43098</c:v>
                </c:pt>
              </c:numCache>
            </c:numRef>
          </c:cat>
          <c:val>
            <c:numRef>
              <c:f>'Choice+ Table'!$W$3:$W$54</c:f>
              <c:numCache>
                <c:formatCode>0.00</c:formatCode>
                <c:ptCount val="52"/>
                <c:pt idx="0">
                  <c:v>76.159999847412109</c:v>
                </c:pt>
                <c:pt idx="1">
                  <c:v>74.909997463226318</c:v>
                </c:pt>
                <c:pt idx="2">
                  <c:v>74.71999979019165</c:v>
                </c:pt>
                <c:pt idx="3">
                  <c:v>75.509997367858887</c:v>
                </c:pt>
                <c:pt idx="4">
                  <c:v>76.39000129699707</c:v>
                </c:pt>
                <c:pt idx="5">
                  <c:v>77.610003471374512</c:v>
                </c:pt>
                <c:pt idx="6">
                  <c:v>77.749999046325684</c:v>
                </c:pt>
                <c:pt idx="7">
                  <c:v>76.469999313354492</c:v>
                </c:pt>
                <c:pt idx="8">
                  <c:v>75.739999771118164</c:v>
                </c:pt>
                <c:pt idx="9">
                  <c:v>76.249999523162842</c:v>
                </c:pt>
                <c:pt idx="10">
                  <c:v>76.060001373291016</c:v>
                </c:pt>
                <c:pt idx="11">
                  <c:v>75.109996318817139</c:v>
                </c:pt>
                <c:pt idx="12">
                  <c:v>76.460003852844238</c:v>
                </c:pt>
                <c:pt idx="13">
                  <c:v>75.800003528594971</c:v>
                </c:pt>
                <c:pt idx="14">
                  <c:v>74.190003395080566</c:v>
                </c:pt>
                <c:pt idx="15">
                  <c:v>74.340001106262207</c:v>
                </c:pt>
                <c:pt idx="16">
                  <c:v>73.190001964569092</c:v>
                </c:pt>
                <c:pt idx="17">
                  <c:v>73.410002708435059</c:v>
                </c:pt>
                <c:pt idx="18">
                  <c:v>74.489999294281006</c:v>
                </c:pt>
                <c:pt idx="19">
                  <c:v>73.259998321533203</c:v>
                </c:pt>
                <c:pt idx="20">
                  <c:v>73.719997882843018</c:v>
                </c:pt>
                <c:pt idx="21">
                  <c:v>74.040003776550293</c:v>
                </c:pt>
                <c:pt idx="22">
                  <c:v>73.820002555847168</c:v>
                </c:pt>
                <c:pt idx="23">
                  <c:v>74.04999828338623</c:v>
                </c:pt>
                <c:pt idx="24">
                  <c:v>74.599998950958252</c:v>
                </c:pt>
                <c:pt idx="25">
                  <c:v>74.379996299743652</c:v>
                </c:pt>
                <c:pt idx="26">
                  <c:v>76.200000762939453</c:v>
                </c:pt>
                <c:pt idx="27">
                  <c:v>76.70000171661377</c:v>
                </c:pt>
                <c:pt idx="28">
                  <c:v>76.970000267028809</c:v>
                </c:pt>
                <c:pt idx="29">
                  <c:v>76.96999979019165</c:v>
                </c:pt>
                <c:pt idx="30">
                  <c:v>75.890002727508545</c:v>
                </c:pt>
                <c:pt idx="31">
                  <c:v>76.139998912811279</c:v>
                </c:pt>
                <c:pt idx="32">
                  <c:v>76.689999580383301</c:v>
                </c:pt>
                <c:pt idx="33">
                  <c:v>76.310001373291016</c:v>
                </c:pt>
                <c:pt idx="34">
                  <c:v>75.879997253417969</c:v>
                </c:pt>
                <c:pt idx="35">
                  <c:v>76.859997749328613</c:v>
                </c:pt>
                <c:pt idx="36">
                  <c:v>75.50999927520752</c:v>
                </c:pt>
                <c:pt idx="37">
                  <c:v>75.52000093460083</c:v>
                </c:pt>
                <c:pt idx="38">
                  <c:v>76.670001029968262</c:v>
                </c:pt>
                <c:pt idx="39">
                  <c:v>75.719997882843018</c:v>
                </c:pt>
                <c:pt idx="40">
                  <c:v>75.389998912811279</c:v>
                </c:pt>
                <c:pt idx="41">
                  <c:v>75.220001220703125</c:v>
                </c:pt>
                <c:pt idx="42">
                  <c:v>75.980001449584961</c:v>
                </c:pt>
                <c:pt idx="43">
                  <c:v>76.330003261566162</c:v>
                </c:pt>
                <c:pt idx="44">
                  <c:v>77.450000762939453</c:v>
                </c:pt>
                <c:pt idx="45">
                  <c:v>76.160000801086426</c:v>
                </c:pt>
                <c:pt idx="46">
                  <c:v>77.680002212524414</c:v>
                </c:pt>
                <c:pt idx="47">
                  <c:v>75.79999828338623</c:v>
                </c:pt>
                <c:pt idx="48">
                  <c:v>76.880003452301025</c:v>
                </c:pt>
                <c:pt idx="49">
                  <c:v>76.149999141693115</c:v>
                </c:pt>
                <c:pt idx="50">
                  <c:v>76.460002899169922</c:v>
                </c:pt>
                <c:pt idx="51">
                  <c:v>77.559998035430908</c:v>
                </c:pt>
              </c:numCache>
            </c:numRef>
          </c:val>
          <c:smooth val="0"/>
          <c:extLst>
            <c:ext xmlns:c16="http://schemas.microsoft.com/office/drawing/2014/chart" uri="{C3380CC4-5D6E-409C-BE32-E72D297353CC}">
              <c16:uniqueId val="{00000000-ED86-4E94-B392-6363E7D9DD64}"/>
            </c:ext>
          </c:extLst>
        </c:ser>
        <c:ser>
          <c:idx val="2"/>
          <c:order val="1"/>
          <c:tx>
            <c:strRef>
              <c:f>'Choice+ Table'!$X$2</c:f>
              <c:strCache>
                <c:ptCount val="1"/>
                <c:pt idx="0">
                  <c:v>2017</c:v>
                </c:pt>
              </c:strCache>
            </c:strRef>
          </c:tx>
          <c:spPr>
            <a:ln w="25400">
              <a:solidFill>
                <a:srgbClr val="FF0000"/>
              </a:solidFill>
              <a:prstDash val="solid"/>
            </a:ln>
          </c:spPr>
          <c:marker>
            <c:symbol val="square"/>
            <c:size val="5"/>
            <c:spPr>
              <a:solidFill>
                <a:srgbClr val="FF0000"/>
              </a:solidFill>
              <a:ln>
                <a:solidFill>
                  <a:srgbClr val="FF0000"/>
                </a:solidFill>
                <a:prstDash val="solid"/>
              </a:ln>
            </c:spPr>
          </c:marker>
          <c:cat>
            <c:numRef>
              <c:f>'Choice+ Table'!$A$3:$A$54</c:f>
              <c:numCache>
                <c:formatCode>m/d/yyyy</c:formatCode>
                <c:ptCount val="52"/>
                <c:pt idx="0">
                  <c:v>42741</c:v>
                </c:pt>
                <c:pt idx="1">
                  <c:v>42748</c:v>
                </c:pt>
                <c:pt idx="2">
                  <c:v>42755</c:v>
                </c:pt>
                <c:pt idx="3">
                  <c:v>42762</c:v>
                </c:pt>
                <c:pt idx="4">
                  <c:v>42769</c:v>
                </c:pt>
                <c:pt idx="5">
                  <c:v>42776</c:v>
                </c:pt>
                <c:pt idx="6">
                  <c:v>42783</c:v>
                </c:pt>
                <c:pt idx="7">
                  <c:v>42790</c:v>
                </c:pt>
                <c:pt idx="8">
                  <c:v>42797</c:v>
                </c:pt>
                <c:pt idx="9">
                  <c:v>42804</c:v>
                </c:pt>
                <c:pt idx="10">
                  <c:v>42811</c:v>
                </c:pt>
                <c:pt idx="11">
                  <c:v>42818</c:v>
                </c:pt>
                <c:pt idx="12">
                  <c:v>42825</c:v>
                </c:pt>
                <c:pt idx="13">
                  <c:v>42832</c:v>
                </c:pt>
                <c:pt idx="14">
                  <c:v>42839</c:v>
                </c:pt>
                <c:pt idx="15">
                  <c:v>42846</c:v>
                </c:pt>
                <c:pt idx="16">
                  <c:v>42853</c:v>
                </c:pt>
                <c:pt idx="17">
                  <c:v>42860</c:v>
                </c:pt>
                <c:pt idx="18">
                  <c:v>42867</c:v>
                </c:pt>
                <c:pt idx="19">
                  <c:v>42874</c:v>
                </c:pt>
                <c:pt idx="20">
                  <c:v>42881</c:v>
                </c:pt>
                <c:pt idx="21">
                  <c:v>42888</c:v>
                </c:pt>
                <c:pt idx="22">
                  <c:v>42895</c:v>
                </c:pt>
                <c:pt idx="23">
                  <c:v>42902</c:v>
                </c:pt>
                <c:pt idx="24">
                  <c:v>42909</c:v>
                </c:pt>
                <c:pt idx="25">
                  <c:v>42916</c:v>
                </c:pt>
                <c:pt idx="26">
                  <c:v>42923</c:v>
                </c:pt>
                <c:pt idx="27">
                  <c:v>42930</c:v>
                </c:pt>
                <c:pt idx="28">
                  <c:v>42937</c:v>
                </c:pt>
                <c:pt idx="29">
                  <c:v>42944</c:v>
                </c:pt>
                <c:pt idx="30">
                  <c:v>42951</c:v>
                </c:pt>
                <c:pt idx="31">
                  <c:v>42958</c:v>
                </c:pt>
                <c:pt idx="32">
                  <c:v>42965</c:v>
                </c:pt>
                <c:pt idx="33">
                  <c:v>42972</c:v>
                </c:pt>
                <c:pt idx="34">
                  <c:v>42979</c:v>
                </c:pt>
                <c:pt idx="35">
                  <c:v>42986</c:v>
                </c:pt>
                <c:pt idx="36">
                  <c:v>42993</c:v>
                </c:pt>
                <c:pt idx="37">
                  <c:v>43000</c:v>
                </c:pt>
                <c:pt idx="38">
                  <c:v>43007</c:v>
                </c:pt>
                <c:pt idx="39">
                  <c:v>43014</c:v>
                </c:pt>
                <c:pt idx="40">
                  <c:v>43021</c:v>
                </c:pt>
                <c:pt idx="41">
                  <c:v>43028</c:v>
                </c:pt>
                <c:pt idx="42">
                  <c:v>43035</c:v>
                </c:pt>
                <c:pt idx="43">
                  <c:v>43042</c:v>
                </c:pt>
                <c:pt idx="44">
                  <c:v>43049</c:v>
                </c:pt>
                <c:pt idx="45">
                  <c:v>43056</c:v>
                </c:pt>
                <c:pt idx="46">
                  <c:v>43063</c:v>
                </c:pt>
                <c:pt idx="47">
                  <c:v>43070</c:v>
                </c:pt>
                <c:pt idx="48">
                  <c:v>43077</c:v>
                </c:pt>
                <c:pt idx="49">
                  <c:v>43084</c:v>
                </c:pt>
                <c:pt idx="50">
                  <c:v>43091</c:v>
                </c:pt>
                <c:pt idx="51">
                  <c:v>43098</c:v>
                </c:pt>
              </c:numCache>
            </c:numRef>
          </c:cat>
          <c:val>
            <c:numRef>
              <c:f>'Choice+ Table'!$X$3:$X$54</c:f>
              <c:numCache>
                <c:formatCode>0.00</c:formatCode>
                <c:ptCount val="52"/>
                <c:pt idx="0">
                  <c:v>78.940000534057617</c:v>
                </c:pt>
                <c:pt idx="1">
                  <c:v>78.860000133514404</c:v>
                </c:pt>
                <c:pt idx="2">
                  <c:v>80.919997692108154</c:v>
                </c:pt>
                <c:pt idx="3">
                  <c:v>79.309996604919434</c:v>
                </c:pt>
                <c:pt idx="4">
                  <c:v>79.200000762939453</c:v>
                </c:pt>
                <c:pt idx="5">
                  <c:v>79.480000495910645</c:v>
                </c:pt>
                <c:pt idx="6">
                  <c:v>78.94999885559082</c:v>
                </c:pt>
                <c:pt idx="7">
                  <c:v>79.440001964569092</c:v>
                </c:pt>
                <c:pt idx="8">
                  <c:v>79.139996528625488</c:v>
                </c:pt>
                <c:pt idx="9">
                  <c:v>78.929999828338623</c:v>
                </c:pt>
                <c:pt idx="10">
                  <c:v>78.599998474121094</c:v>
                </c:pt>
                <c:pt idx="11">
                  <c:v>77.430001735687256</c:v>
                </c:pt>
                <c:pt idx="12">
                  <c:v>76.480000019073486</c:v>
                </c:pt>
                <c:pt idx="13">
                  <c:v>76.439996719360352</c:v>
                </c:pt>
                <c:pt idx="14">
                  <c:v>75.550001621246338</c:v>
                </c:pt>
                <c:pt idx="15">
                  <c:v>76.890002250671387</c:v>
                </c:pt>
                <c:pt idx="16">
                  <c:v>75.299998760223389</c:v>
                </c:pt>
                <c:pt idx="17">
                  <c:v>76.190001964569092</c:v>
                </c:pt>
                <c:pt idx="18">
                  <c:v>75.150002956390381</c:v>
                </c:pt>
                <c:pt idx="19">
                  <c:v>74.710002899169922</c:v>
                </c:pt>
                <c:pt idx="20">
                  <c:v>75.099997520446777</c:v>
                </c:pt>
                <c:pt idx="21">
                  <c:v>76.330002307891846</c:v>
                </c:pt>
                <c:pt idx="22">
                  <c:v>76.940001010894775</c:v>
                </c:pt>
                <c:pt idx="23">
                  <c:v>76.040003776550293</c:v>
                </c:pt>
                <c:pt idx="24">
                  <c:v>77.299996376037598</c:v>
                </c:pt>
                <c:pt idx="25">
                  <c:v>76.369997978210449</c:v>
                </c:pt>
                <c:pt idx="26">
                  <c:v>77.989999294281006</c:v>
                </c:pt>
                <c:pt idx="27">
                  <c:v>78.580002307891846</c:v>
                </c:pt>
                <c:pt idx="28">
                  <c:v>79.409997463226318</c:v>
                </c:pt>
                <c:pt idx="29">
                  <c:v>78.889998912811279</c:v>
                </c:pt>
                <c:pt idx="30">
                  <c:v>79.610003471374512</c:v>
                </c:pt>
                <c:pt idx="31">
                  <c:v>79.429996490478516</c:v>
                </c:pt>
                <c:pt idx="32">
                  <c:v>80.149997711181641</c:v>
                </c:pt>
                <c:pt idx="33">
                  <c:v>79.980000019073486</c:v>
                </c:pt>
                <c:pt idx="34">
                  <c:v>79.590000152587891</c:v>
                </c:pt>
                <c:pt idx="35">
                  <c:v>79.530003070831299</c:v>
                </c:pt>
                <c:pt idx="36">
                  <c:v>79.399996757507324</c:v>
                </c:pt>
                <c:pt idx="37">
                  <c:v>79.529998302459717</c:v>
                </c:pt>
                <c:pt idx="38">
                  <c:v>79.769999027252197</c:v>
                </c:pt>
                <c:pt idx="39">
                  <c:v>79.690000057220459</c:v>
                </c:pt>
                <c:pt idx="40">
                  <c:v>79.420001983642578</c:v>
                </c:pt>
                <c:pt idx="41">
                  <c:v>78.680001735687256</c:v>
                </c:pt>
                <c:pt idx="42">
                  <c:v>76.820002555847168</c:v>
                </c:pt>
                <c:pt idx="43">
                  <c:v>75.280001163482666</c:v>
                </c:pt>
                <c:pt idx="44">
                  <c:v>74.909996509552002</c:v>
                </c:pt>
                <c:pt idx="45">
                  <c:v>75.28000020980835</c:v>
                </c:pt>
                <c:pt idx="46">
                  <c:v>77.369998931884766</c:v>
                </c:pt>
                <c:pt idx="47">
                  <c:v>75.949996948242188</c:v>
                </c:pt>
                <c:pt idx="48">
                  <c:v>76.350003719329834</c:v>
                </c:pt>
                <c:pt idx="49">
                  <c:v>76.809998035430908</c:v>
                </c:pt>
                <c:pt idx="50">
                  <c:v>78.329998016357422</c:v>
                </c:pt>
                <c:pt idx="51">
                  <c:v>78.659997940063477</c:v>
                </c:pt>
              </c:numCache>
            </c:numRef>
          </c:val>
          <c:smooth val="0"/>
          <c:extLst>
            <c:ext xmlns:c16="http://schemas.microsoft.com/office/drawing/2014/chart" uri="{C3380CC4-5D6E-409C-BE32-E72D297353CC}">
              <c16:uniqueId val="{00000001-ED86-4E94-B392-6363E7D9DD64}"/>
            </c:ext>
          </c:extLst>
        </c:ser>
        <c:ser>
          <c:idx val="3"/>
          <c:order val="2"/>
          <c:tx>
            <c:strRef>
              <c:f>'Choice+ Table'!$Y$2</c:f>
              <c:strCache>
                <c:ptCount val="1"/>
                <c:pt idx="0">
                  <c:v>2018</c:v>
                </c:pt>
              </c:strCache>
            </c:strRef>
          </c:tx>
          <c:spPr>
            <a:ln>
              <a:solidFill>
                <a:srgbClr val="0000FF"/>
              </a:solidFill>
            </a:ln>
          </c:spPr>
          <c:marker>
            <c:spPr>
              <a:solidFill>
                <a:srgbClr val="0000FF"/>
              </a:solidFill>
              <a:ln>
                <a:solidFill>
                  <a:srgbClr val="0000FF"/>
                </a:solidFill>
              </a:ln>
            </c:spPr>
          </c:marker>
          <c:val>
            <c:numRef>
              <c:f>'Choice+ Table'!$Y$3:$Y$54</c:f>
              <c:numCache>
                <c:formatCode>0.00</c:formatCode>
                <c:ptCount val="52"/>
                <c:pt idx="0">
                  <c:v>79.410000801086426</c:v>
                </c:pt>
                <c:pt idx="1">
                  <c:v>79.820003032684326</c:v>
                </c:pt>
                <c:pt idx="2">
                  <c:v>79.629999160766602</c:v>
                </c:pt>
                <c:pt idx="3">
                  <c:v>80.149999618530273</c:v>
                </c:pt>
                <c:pt idx="4">
                  <c:v>80.420000076293945</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numCache>
            </c:numRef>
          </c:val>
          <c:smooth val="0"/>
          <c:extLst>
            <c:ext xmlns:c16="http://schemas.microsoft.com/office/drawing/2014/chart" uri="{C3380CC4-5D6E-409C-BE32-E72D297353CC}">
              <c16:uniqueId val="{00000002-ED86-4E94-B392-6363E7D9DD64}"/>
            </c:ext>
          </c:extLst>
        </c:ser>
        <c:ser>
          <c:idx val="1"/>
          <c:order val="3"/>
          <c:tx>
            <c:strRef>
              <c:f>'Choice+ Table'!$AA$2</c:f>
              <c:strCache>
                <c:ptCount val="1"/>
                <c:pt idx="0">
                  <c:v>5-Yr Avg</c:v>
                </c:pt>
              </c:strCache>
            </c:strRef>
          </c:tx>
          <c:spPr>
            <a:ln w="25400">
              <a:solidFill>
                <a:sysClr val="window" lastClr="FFFFFF">
                  <a:lumMod val="65000"/>
                </a:sysClr>
              </a:solidFill>
              <a:prstDash val="solid"/>
            </a:ln>
          </c:spPr>
          <c:marker>
            <c:symbol val="square"/>
            <c:size val="5"/>
            <c:spPr>
              <a:solidFill>
                <a:sysClr val="window" lastClr="FFFFFF">
                  <a:lumMod val="65000"/>
                </a:sysClr>
              </a:solidFill>
              <a:ln w="12700">
                <a:solidFill>
                  <a:sysClr val="window" lastClr="FFFFFF">
                    <a:lumMod val="65000"/>
                  </a:sysClr>
                </a:solidFill>
              </a:ln>
            </c:spPr>
          </c:marker>
          <c:cat>
            <c:numRef>
              <c:f>'Choice+ Table'!$A$3:$A$54</c:f>
              <c:numCache>
                <c:formatCode>m/d/yyyy</c:formatCode>
                <c:ptCount val="52"/>
                <c:pt idx="0">
                  <c:v>42741</c:v>
                </c:pt>
                <c:pt idx="1">
                  <c:v>42748</c:v>
                </c:pt>
                <c:pt idx="2">
                  <c:v>42755</c:v>
                </c:pt>
                <c:pt idx="3">
                  <c:v>42762</c:v>
                </c:pt>
                <c:pt idx="4">
                  <c:v>42769</c:v>
                </c:pt>
                <c:pt idx="5">
                  <c:v>42776</c:v>
                </c:pt>
                <c:pt idx="6">
                  <c:v>42783</c:v>
                </c:pt>
                <c:pt idx="7">
                  <c:v>42790</c:v>
                </c:pt>
                <c:pt idx="8">
                  <c:v>42797</c:v>
                </c:pt>
                <c:pt idx="9">
                  <c:v>42804</c:v>
                </c:pt>
                <c:pt idx="10">
                  <c:v>42811</c:v>
                </c:pt>
                <c:pt idx="11">
                  <c:v>42818</c:v>
                </c:pt>
                <c:pt idx="12">
                  <c:v>42825</c:v>
                </c:pt>
                <c:pt idx="13">
                  <c:v>42832</c:v>
                </c:pt>
                <c:pt idx="14">
                  <c:v>42839</c:v>
                </c:pt>
                <c:pt idx="15">
                  <c:v>42846</c:v>
                </c:pt>
                <c:pt idx="16">
                  <c:v>42853</c:v>
                </c:pt>
                <c:pt idx="17">
                  <c:v>42860</c:v>
                </c:pt>
                <c:pt idx="18">
                  <c:v>42867</c:v>
                </c:pt>
                <c:pt idx="19">
                  <c:v>42874</c:v>
                </c:pt>
                <c:pt idx="20">
                  <c:v>42881</c:v>
                </c:pt>
                <c:pt idx="21">
                  <c:v>42888</c:v>
                </c:pt>
                <c:pt idx="22">
                  <c:v>42895</c:v>
                </c:pt>
                <c:pt idx="23">
                  <c:v>42902</c:v>
                </c:pt>
                <c:pt idx="24">
                  <c:v>42909</c:v>
                </c:pt>
                <c:pt idx="25">
                  <c:v>42916</c:v>
                </c:pt>
                <c:pt idx="26">
                  <c:v>42923</c:v>
                </c:pt>
                <c:pt idx="27">
                  <c:v>42930</c:v>
                </c:pt>
                <c:pt idx="28">
                  <c:v>42937</c:v>
                </c:pt>
                <c:pt idx="29">
                  <c:v>42944</c:v>
                </c:pt>
                <c:pt idx="30">
                  <c:v>42951</c:v>
                </c:pt>
                <c:pt idx="31">
                  <c:v>42958</c:v>
                </c:pt>
                <c:pt idx="32">
                  <c:v>42965</c:v>
                </c:pt>
                <c:pt idx="33">
                  <c:v>42972</c:v>
                </c:pt>
                <c:pt idx="34">
                  <c:v>42979</c:v>
                </c:pt>
                <c:pt idx="35">
                  <c:v>42986</c:v>
                </c:pt>
                <c:pt idx="36">
                  <c:v>42993</c:v>
                </c:pt>
                <c:pt idx="37">
                  <c:v>43000</c:v>
                </c:pt>
                <c:pt idx="38">
                  <c:v>43007</c:v>
                </c:pt>
                <c:pt idx="39">
                  <c:v>43014</c:v>
                </c:pt>
                <c:pt idx="40">
                  <c:v>43021</c:v>
                </c:pt>
                <c:pt idx="41">
                  <c:v>43028</c:v>
                </c:pt>
                <c:pt idx="42">
                  <c:v>43035</c:v>
                </c:pt>
                <c:pt idx="43">
                  <c:v>43042</c:v>
                </c:pt>
                <c:pt idx="44">
                  <c:v>43049</c:v>
                </c:pt>
                <c:pt idx="45">
                  <c:v>43056</c:v>
                </c:pt>
                <c:pt idx="46">
                  <c:v>43063</c:v>
                </c:pt>
                <c:pt idx="47">
                  <c:v>43070</c:v>
                </c:pt>
                <c:pt idx="48">
                  <c:v>43077</c:v>
                </c:pt>
                <c:pt idx="49">
                  <c:v>43084</c:v>
                </c:pt>
                <c:pt idx="50">
                  <c:v>43091</c:v>
                </c:pt>
                <c:pt idx="51">
                  <c:v>43098</c:v>
                </c:pt>
              </c:numCache>
            </c:numRef>
          </c:cat>
          <c:val>
            <c:numRef>
              <c:f>'Choice+ Table'!$AA$3:$AA$54</c:f>
              <c:numCache>
                <c:formatCode>_(* #,##0.00_);_(* \(#,##0.00\);_(* "-"??_);_(@_)</c:formatCode>
                <c:ptCount val="52"/>
                <c:pt idx="0">
                  <c:v>70.431999635696414</c:v>
                </c:pt>
                <c:pt idx="1">
                  <c:v>70.498000669479367</c:v>
                </c:pt>
                <c:pt idx="2">
                  <c:v>70.446000766754153</c:v>
                </c:pt>
                <c:pt idx="3">
                  <c:v>71.159998369216922</c:v>
                </c:pt>
                <c:pt idx="4">
                  <c:v>71.437998914718634</c:v>
                </c:pt>
                <c:pt idx="5">
                  <c:v>72.24800181388855</c:v>
                </c:pt>
                <c:pt idx="6">
                  <c:v>72.505999898910517</c:v>
                </c:pt>
                <c:pt idx="7">
                  <c:v>71.943999242782596</c:v>
                </c:pt>
                <c:pt idx="8">
                  <c:v>72.311999273300174</c:v>
                </c:pt>
                <c:pt idx="9">
                  <c:v>71.935998344421392</c:v>
                </c:pt>
                <c:pt idx="10">
                  <c:v>72.104000568389893</c:v>
                </c:pt>
                <c:pt idx="11">
                  <c:v>71.405998134613043</c:v>
                </c:pt>
                <c:pt idx="12">
                  <c:v>71.337999868392941</c:v>
                </c:pt>
                <c:pt idx="13">
                  <c:v>70.818001365661615</c:v>
                </c:pt>
                <c:pt idx="14">
                  <c:v>70.4340006351471</c:v>
                </c:pt>
                <c:pt idx="15">
                  <c:v>70.046000719070435</c:v>
                </c:pt>
                <c:pt idx="16">
                  <c:v>69.383999872207639</c:v>
                </c:pt>
                <c:pt idx="17">
                  <c:v>69.00600090026856</c:v>
                </c:pt>
                <c:pt idx="18">
                  <c:v>69.543998956680298</c:v>
                </c:pt>
                <c:pt idx="19">
                  <c:v>68.545999860763544</c:v>
                </c:pt>
                <c:pt idx="20">
                  <c:v>68.839999313354497</c:v>
                </c:pt>
                <c:pt idx="21">
                  <c:v>69.216001436233526</c:v>
                </c:pt>
                <c:pt idx="22">
                  <c:v>69.050000379562377</c:v>
                </c:pt>
                <c:pt idx="23">
                  <c:v>69.747998338699333</c:v>
                </c:pt>
                <c:pt idx="24">
                  <c:v>69.33600031089783</c:v>
                </c:pt>
                <c:pt idx="25">
                  <c:v>69.891999080657953</c:v>
                </c:pt>
                <c:pt idx="26">
                  <c:v>70.478000185012817</c:v>
                </c:pt>
                <c:pt idx="27">
                  <c:v>70.804000734329222</c:v>
                </c:pt>
                <c:pt idx="28">
                  <c:v>70.855999692916868</c:v>
                </c:pt>
                <c:pt idx="29">
                  <c:v>70.282000152587884</c:v>
                </c:pt>
                <c:pt idx="30">
                  <c:v>69.698000186920169</c:v>
                </c:pt>
                <c:pt idx="31">
                  <c:v>70.069999362945552</c:v>
                </c:pt>
                <c:pt idx="32">
                  <c:v>70.182000841140749</c:v>
                </c:pt>
                <c:pt idx="33">
                  <c:v>69.771999406814572</c:v>
                </c:pt>
                <c:pt idx="34">
                  <c:v>69.317998456954953</c:v>
                </c:pt>
                <c:pt idx="35">
                  <c:v>69.370000028610235</c:v>
                </c:pt>
                <c:pt idx="36">
                  <c:v>69.428000068664545</c:v>
                </c:pt>
                <c:pt idx="37">
                  <c:v>69.320001173019406</c:v>
                </c:pt>
                <c:pt idx="38">
                  <c:v>69.182000637054443</c:v>
                </c:pt>
                <c:pt idx="39">
                  <c:v>69.162000608444217</c:v>
                </c:pt>
                <c:pt idx="40">
                  <c:v>68.923999214172369</c:v>
                </c:pt>
                <c:pt idx="41">
                  <c:v>69.281999826431274</c:v>
                </c:pt>
                <c:pt idx="42">
                  <c:v>69.516000604629511</c:v>
                </c:pt>
                <c:pt idx="43">
                  <c:v>70.250001049041742</c:v>
                </c:pt>
                <c:pt idx="44">
                  <c:v>70.259999370574945</c:v>
                </c:pt>
                <c:pt idx="45">
                  <c:v>69.934001302719111</c:v>
                </c:pt>
                <c:pt idx="46">
                  <c:v>70.422001028060919</c:v>
                </c:pt>
                <c:pt idx="47">
                  <c:v>70.62799859046936</c:v>
                </c:pt>
                <c:pt idx="48">
                  <c:v>70.698000240325925</c:v>
                </c:pt>
                <c:pt idx="49">
                  <c:v>70.374001264572144</c:v>
                </c:pt>
                <c:pt idx="50">
                  <c:v>70.832000589370722</c:v>
                </c:pt>
                <c:pt idx="51">
                  <c:v>72.143999814987183</c:v>
                </c:pt>
              </c:numCache>
            </c:numRef>
          </c:val>
          <c:smooth val="0"/>
          <c:extLst>
            <c:ext xmlns:c16="http://schemas.microsoft.com/office/drawing/2014/chart" uri="{C3380CC4-5D6E-409C-BE32-E72D297353CC}">
              <c16:uniqueId val="{00000003-ED86-4E94-B392-6363E7D9DD64}"/>
            </c:ext>
          </c:extLst>
        </c:ser>
        <c:dLbls>
          <c:showLegendKey val="0"/>
          <c:showVal val="0"/>
          <c:showCatName val="0"/>
          <c:showSerName val="0"/>
          <c:showPercent val="0"/>
          <c:showBubbleSize val="0"/>
        </c:dLbls>
        <c:marker val="1"/>
        <c:smooth val="0"/>
        <c:axId val="424254848"/>
        <c:axId val="424269312"/>
        <c:extLst/>
      </c:lineChart>
      <c:dateAx>
        <c:axId val="424254848"/>
        <c:scaling>
          <c:orientation val="minMax"/>
        </c:scaling>
        <c:delete val="0"/>
        <c:axPos val="b"/>
        <c:numFmt formatCode="m/d" sourceLinked="0"/>
        <c:majorTickMark val="out"/>
        <c:minorTickMark val="none"/>
        <c:tickLblPos val="nextTo"/>
        <c:spPr>
          <a:ln w="3175">
            <a:solidFill>
              <a:srgbClr val="000000"/>
            </a:solidFill>
            <a:prstDash val="solid"/>
          </a:ln>
        </c:spPr>
        <c:txPr>
          <a:bodyPr rot="-5400000" vert="horz"/>
          <a:lstStyle/>
          <a:p>
            <a:pPr>
              <a:defRPr sz="800" b="0" i="0" u="none" strike="noStrike" baseline="0">
                <a:solidFill>
                  <a:srgbClr val="000000"/>
                </a:solidFill>
                <a:latin typeface="Arial"/>
                <a:ea typeface="Arial"/>
                <a:cs typeface="Arial"/>
              </a:defRPr>
            </a:pPr>
            <a:endParaRPr lang="en-US"/>
          </a:p>
        </c:txPr>
        <c:crossAx val="424269312"/>
        <c:crosses val="autoZero"/>
        <c:auto val="1"/>
        <c:lblOffset val="100"/>
        <c:baseTimeUnit val="days"/>
        <c:majorTimeUnit val="days"/>
        <c:minorUnit val="7"/>
        <c:minorTimeUnit val="days"/>
      </c:dateAx>
      <c:valAx>
        <c:axId val="424269312"/>
        <c:scaling>
          <c:orientation val="minMax"/>
        </c:scaling>
        <c:delete val="0"/>
        <c:axPos val="l"/>
        <c:majorGridlines>
          <c:spPr>
            <a:ln w="3175">
              <a:solidFill>
                <a:srgbClr val="C0C0C0"/>
              </a:solidFill>
              <a:prstDash val="sysDash"/>
            </a:ln>
          </c:spPr>
        </c:majorGridlines>
        <c:numFmt formatCode="0%" sourceLinked="0"/>
        <c:majorTickMark val="out"/>
        <c:minorTickMark val="none"/>
        <c:tickLblPos val="nextTo"/>
        <c:spPr>
          <a:ln w="3175">
            <a:solidFill>
              <a:srgbClr val="000000"/>
            </a:solidFill>
            <a:prstDash val="solid"/>
          </a:ln>
        </c:spPr>
        <c:txPr>
          <a:bodyPr rot="0" vert="horz"/>
          <a:lstStyle/>
          <a:p>
            <a:pPr>
              <a:defRPr sz="850" b="0" i="0" u="none" strike="noStrike" baseline="0">
                <a:solidFill>
                  <a:srgbClr val="000000"/>
                </a:solidFill>
                <a:latin typeface="Arial"/>
                <a:ea typeface="Arial"/>
                <a:cs typeface="Arial"/>
              </a:defRPr>
            </a:pPr>
            <a:endParaRPr lang="en-US"/>
          </a:p>
        </c:txPr>
        <c:crossAx val="424254848"/>
        <c:crosses val="autoZero"/>
        <c:crossBetween val="between"/>
        <c:majorUnit val="5"/>
        <c:dispUnits>
          <c:builtInUnit val="hundreds"/>
        </c:dispUnits>
      </c:valAx>
      <c:spPr>
        <a:noFill/>
        <a:ln w="12700">
          <a:solidFill>
            <a:srgbClr val="000000"/>
          </a:solidFill>
          <a:prstDash val="solid"/>
        </a:ln>
      </c:spPr>
    </c:plotArea>
    <c:legend>
      <c:legendPos val="b"/>
      <c:layout>
        <c:manualLayout>
          <c:xMode val="edge"/>
          <c:yMode val="edge"/>
          <c:x val="0.37356094370918658"/>
          <c:y val="0.93926235098536448"/>
          <c:w val="0.36023658211091936"/>
          <c:h val="4.3584288473714233E-2"/>
        </c:manualLayout>
      </c:layout>
      <c:overlay val="0"/>
      <c:txPr>
        <a:bodyPr/>
        <a:lstStyle/>
        <a:p>
          <a:pPr>
            <a:defRPr sz="1000" b="0" i="0" u="none" strike="noStrike" baseline="0">
              <a:solidFill>
                <a:srgbClr val="000000"/>
              </a:solidFill>
              <a:latin typeface="Arial"/>
              <a:ea typeface="Arial"/>
              <a:cs typeface="Arial"/>
            </a:defRPr>
          </a:pPr>
          <a:endParaRPr lang="en-US"/>
        </a:p>
      </c:txPr>
    </c:legend>
    <c:plotVisOnly val="1"/>
    <c:dispBlanksAs val="gap"/>
    <c:showDLblsOverMax val="0"/>
  </c:chart>
  <c:spPr>
    <a:noFill/>
    <a:ln w="9525">
      <a:noFill/>
    </a:ln>
  </c:spPr>
  <c:txPr>
    <a:bodyPr/>
    <a:lstStyle/>
    <a:p>
      <a:pPr>
        <a:defRPr sz="925" b="0" i="0" u="none" strike="noStrike" baseline="0">
          <a:solidFill>
            <a:srgbClr val="000000"/>
          </a:solidFill>
          <a:latin typeface="Arial"/>
          <a:ea typeface="Arial"/>
          <a:cs typeface="Arial"/>
        </a:defRPr>
      </a:pPr>
      <a:endParaRPr lang="en-US"/>
    </a:p>
  </c:txPr>
  <c:externalData r:id="rId2">
    <c:autoUpdate val="0"/>
  </c:externalData>
  <c:userShapes r:id="rId3"/>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209766925638202"/>
          <c:y val="3.8077156988804976E-2"/>
          <c:w val="0.87680355160933265"/>
          <c:h val="0.88525068593804779"/>
        </c:manualLayout>
      </c:layout>
      <c:barChart>
        <c:barDir val="col"/>
        <c:grouping val="clustered"/>
        <c:varyColors val="0"/>
        <c:ser>
          <c:idx val="0"/>
          <c:order val="0"/>
          <c:tx>
            <c:strRef>
              <c:f>FIStr_Hfr!$B$1</c:f>
              <c:strCache>
                <c:ptCount val="1"/>
                <c:pt idx="0">
                  <c:v>FI STEER AND HEIFER SLAUGHTER (1,000 Head)</c:v>
                </c:pt>
              </c:strCache>
            </c:strRef>
          </c:tx>
          <c:spPr>
            <a:solidFill>
              <a:srgbClr val="0000FF"/>
            </a:solidFill>
            <a:ln w="12700">
              <a:solidFill>
                <a:srgbClr val="000000"/>
              </a:solidFill>
              <a:prstDash val="solid"/>
            </a:ln>
          </c:spPr>
          <c:invertIfNegative val="0"/>
          <c:dPt>
            <c:idx val="18"/>
            <c:invertIfNegative val="0"/>
            <c:bubble3D val="0"/>
            <c:spPr>
              <a:solidFill>
                <a:schemeClr val="bg1">
                  <a:lumMod val="65000"/>
                </a:schemeClr>
              </a:solidFill>
              <a:ln w="12700">
                <a:solidFill>
                  <a:srgbClr val="000000"/>
                </a:solidFill>
                <a:prstDash val="solid"/>
              </a:ln>
            </c:spPr>
            <c:extLst>
              <c:ext xmlns:c16="http://schemas.microsoft.com/office/drawing/2014/chart" uri="{C3380CC4-5D6E-409C-BE32-E72D297353CC}">
                <c16:uniqueId val="{00000001-A596-4141-89A9-F5C27F09ED18}"/>
              </c:ext>
            </c:extLst>
          </c:dPt>
          <c:dPt>
            <c:idx val="38"/>
            <c:invertIfNegative val="0"/>
            <c:bubble3D val="0"/>
            <c:spPr>
              <a:solidFill>
                <a:srgbClr val="0000FF"/>
              </a:solidFill>
              <a:ln w="12700">
                <a:solidFill>
                  <a:srgbClr val="000000"/>
                </a:solidFill>
                <a:prstDash val="solid"/>
              </a:ln>
            </c:spPr>
            <c:extLst>
              <c:ext xmlns:c16="http://schemas.microsoft.com/office/drawing/2014/chart" uri="{C3380CC4-5D6E-409C-BE32-E72D297353CC}">
                <c16:uniqueId val="{00000003-A596-4141-89A9-F5C27F09ED18}"/>
              </c:ext>
            </c:extLst>
          </c:dPt>
          <c:dPt>
            <c:idx val="39"/>
            <c:invertIfNegative val="0"/>
            <c:bubble3D val="0"/>
            <c:spPr>
              <a:solidFill>
                <a:srgbClr val="0000FF"/>
              </a:solidFill>
              <a:ln w="12700">
                <a:solidFill>
                  <a:srgbClr val="000000"/>
                </a:solidFill>
                <a:prstDash val="solid"/>
              </a:ln>
            </c:spPr>
            <c:extLst>
              <c:ext xmlns:c16="http://schemas.microsoft.com/office/drawing/2014/chart" uri="{C3380CC4-5D6E-409C-BE32-E72D297353CC}">
                <c16:uniqueId val="{00000005-A596-4141-89A9-F5C27F09ED18}"/>
              </c:ext>
            </c:extLst>
          </c:dPt>
          <c:dPt>
            <c:idx val="40"/>
            <c:invertIfNegative val="0"/>
            <c:bubble3D val="0"/>
            <c:spPr>
              <a:solidFill>
                <a:srgbClr val="0000FF"/>
              </a:solidFill>
              <a:ln w="12700">
                <a:solidFill>
                  <a:srgbClr val="000000"/>
                </a:solidFill>
                <a:prstDash val="solid"/>
              </a:ln>
            </c:spPr>
            <c:extLst>
              <c:ext xmlns:c16="http://schemas.microsoft.com/office/drawing/2014/chart" uri="{C3380CC4-5D6E-409C-BE32-E72D297353CC}">
                <c16:uniqueId val="{00000007-A596-4141-89A9-F5C27F09ED18}"/>
              </c:ext>
            </c:extLst>
          </c:dPt>
          <c:dPt>
            <c:idx val="41"/>
            <c:invertIfNegative val="0"/>
            <c:bubble3D val="0"/>
            <c:spPr>
              <a:solidFill>
                <a:srgbClr val="0000FF"/>
              </a:solidFill>
              <a:ln w="12700">
                <a:solidFill>
                  <a:srgbClr val="000000"/>
                </a:solidFill>
                <a:prstDash val="solid"/>
              </a:ln>
            </c:spPr>
            <c:extLst>
              <c:ext xmlns:c16="http://schemas.microsoft.com/office/drawing/2014/chart" uri="{C3380CC4-5D6E-409C-BE32-E72D297353CC}">
                <c16:uniqueId val="{00000009-A596-4141-89A9-F5C27F09ED18}"/>
              </c:ext>
            </c:extLst>
          </c:dPt>
          <c:dPt>
            <c:idx val="42"/>
            <c:invertIfNegative val="0"/>
            <c:bubble3D val="0"/>
            <c:spPr>
              <a:solidFill>
                <a:srgbClr val="0000FF"/>
              </a:solidFill>
              <a:ln w="12700">
                <a:solidFill>
                  <a:srgbClr val="000000"/>
                </a:solidFill>
                <a:prstDash val="solid"/>
              </a:ln>
            </c:spPr>
            <c:extLst>
              <c:ext xmlns:c16="http://schemas.microsoft.com/office/drawing/2014/chart" uri="{C3380CC4-5D6E-409C-BE32-E72D297353CC}">
                <c16:uniqueId val="{0000000B-A596-4141-89A9-F5C27F09ED18}"/>
              </c:ext>
            </c:extLst>
          </c:dPt>
          <c:dPt>
            <c:idx val="43"/>
            <c:invertIfNegative val="0"/>
            <c:bubble3D val="0"/>
            <c:spPr>
              <a:solidFill>
                <a:srgbClr val="0000FF"/>
              </a:solidFill>
              <a:ln w="12700">
                <a:solidFill>
                  <a:srgbClr val="000000"/>
                </a:solidFill>
                <a:prstDash val="solid"/>
              </a:ln>
            </c:spPr>
            <c:extLst>
              <c:ext xmlns:c16="http://schemas.microsoft.com/office/drawing/2014/chart" uri="{C3380CC4-5D6E-409C-BE32-E72D297353CC}">
                <c16:uniqueId val="{0000000D-A596-4141-89A9-F5C27F09ED18}"/>
              </c:ext>
            </c:extLst>
          </c:dPt>
          <c:dPt>
            <c:idx val="44"/>
            <c:invertIfNegative val="0"/>
            <c:bubble3D val="0"/>
            <c:spPr>
              <a:solidFill>
                <a:srgbClr val="0000FF"/>
              </a:solidFill>
              <a:ln w="12700">
                <a:solidFill>
                  <a:srgbClr val="000000"/>
                </a:solidFill>
                <a:prstDash val="solid"/>
              </a:ln>
            </c:spPr>
            <c:extLst>
              <c:ext xmlns:c16="http://schemas.microsoft.com/office/drawing/2014/chart" uri="{C3380CC4-5D6E-409C-BE32-E72D297353CC}">
                <c16:uniqueId val="{0000000F-A596-4141-89A9-F5C27F09ED18}"/>
              </c:ext>
            </c:extLst>
          </c:dPt>
          <c:dPt>
            <c:idx val="45"/>
            <c:invertIfNegative val="0"/>
            <c:bubble3D val="0"/>
            <c:spPr>
              <a:solidFill>
                <a:srgbClr val="0000FF"/>
              </a:solidFill>
              <a:ln w="12700">
                <a:solidFill>
                  <a:srgbClr val="000000"/>
                </a:solidFill>
                <a:prstDash val="solid"/>
              </a:ln>
            </c:spPr>
            <c:extLst>
              <c:ext xmlns:c16="http://schemas.microsoft.com/office/drawing/2014/chart" uri="{C3380CC4-5D6E-409C-BE32-E72D297353CC}">
                <c16:uniqueId val="{00000011-A596-4141-89A9-F5C27F09ED18}"/>
              </c:ext>
            </c:extLst>
          </c:dPt>
          <c:dPt>
            <c:idx val="46"/>
            <c:invertIfNegative val="0"/>
            <c:bubble3D val="0"/>
            <c:spPr>
              <a:solidFill>
                <a:srgbClr val="0000FF"/>
              </a:solidFill>
              <a:ln w="12700">
                <a:solidFill>
                  <a:srgbClr val="000000"/>
                </a:solidFill>
                <a:prstDash val="solid"/>
              </a:ln>
            </c:spPr>
            <c:extLst>
              <c:ext xmlns:c16="http://schemas.microsoft.com/office/drawing/2014/chart" uri="{C3380CC4-5D6E-409C-BE32-E72D297353CC}">
                <c16:uniqueId val="{00000013-A596-4141-89A9-F5C27F09ED18}"/>
              </c:ext>
            </c:extLst>
          </c:dPt>
          <c:dPt>
            <c:idx val="47"/>
            <c:invertIfNegative val="0"/>
            <c:bubble3D val="0"/>
            <c:spPr>
              <a:solidFill>
                <a:schemeClr val="bg1">
                  <a:lumMod val="75000"/>
                </a:schemeClr>
              </a:solidFill>
              <a:ln w="12700">
                <a:solidFill>
                  <a:srgbClr val="000000"/>
                </a:solidFill>
                <a:prstDash val="solid"/>
              </a:ln>
            </c:spPr>
            <c:extLst>
              <c:ext xmlns:c16="http://schemas.microsoft.com/office/drawing/2014/chart" uri="{C3380CC4-5D6E-409C-BE32-E72D297353CC}">
                <c16:uniqueId val="{00000015-A596-4141-89A9-F5C27F09ED18}"/>
              </c:ext>
            </c:extLst>
          </c:dPt>
          <c:dPt>
            <c:idx val="48"/>
            <c:invertIfNegative val="0"/>
            <c:bubble3D val="0"/>
            <c:spPr>
              <a:solidFill>
                <a:schemeClr val="bg1">
                  <a:lumMod val="75000"/>
                </a:schemeClr>
              </a:solidFill>
              <a:ln w="12700">
                <a:solidFill>
                  <a:srgbClr val="000000"/>
                </a:solidFill>
                <a:prstDash val="solid"/>
              </a:ln>
            </c:spPr>
            <c:extLst>
              <c:ext xmlns:c16="http://schemas.microsoft.com/office/drawing/2014/chart" uri="{C3380CC4-5D6E-409C-BE32-E72D297353CC}">
                <c16:uniqueId val="{00000017-A596-4141-89A9-F5C27F09ED18}"/>
              </c:ext>
            </c:extLst>
          </c:dPt>
          <c:dPt>
            <c:idx val="49"/>
            <c:invertIfNegative val="0"/>
            <c:bubble3D val="0"/>
            <c:spPr>
              <a:solidFill>
                <a:schemeClr val="bg1">
                  <a:lumMod val="75000"/>
                </a:schemeClr>
              </a:solidFill>
              <a:ln w="12700">
                <a:solidFill>
                  <a:srgbClr val="000000"/>
                </a:solidFill>
                <a:prstDash val="solid"/>
              </a:ln>
            </c:spPr>
            <c:extLst>
              <c:ext xmlns:c16="http://schemas.microsoft.com/office/drawing/2014/chart" uri="{C3380CC4-5D6E-409C-BE32-E72D297353CC}">
                <c16:uniqueId val="{00000019-A596-4141-89A9-F5C27F09ED18}"/>
              </c:ext>
            </c:extLst>
          </c:dPt>
          <c:dPt>
            <c:idx val="50"/>
            <c:invertIfNegative val="0"/>
            <c:bubble3D val="0"/>
            <c:spPr>
              <a:solidFill>
                <a:schemeClr val="bg1">
                  <a:lumMod val="75000"/>
                </a:schemeClr>
              </a:solidFill>
              <a:ln w="12700">
                <a:solidFill>
                  <a:srgbClr val="000000"/>
                </a:solidFill>
                <a:prstDash val="solid"/>
              </a:ln>
            </c:spPr>
            <c:extLst>
              <c:ext xmlns:c16="http://schemas.microsoft.com/office/drawing/2014/chart" uri="{C3380CC4-5D6E-409C-BE32-E72D297353CC}">
                <c16:uniqueId val="{0000001B-A596-4141-89A9-F5C27F09ED18}"/>
              </c:ext>
            </c:extLst>
          </c:dPt>
          <c:dPt>
            <c:idx val="51"/>
            <c:invertIfNegative val="0"/>
            <c:bubble3D val="0"/>
            <c:spPr>
              <a:solidFill>
                <a:schemeClr val="bg1">
                  <a:lumMod val="75000"/>
                </a:schemeClr>
              </a:solidFill>
              <a:ln w="12700">
                <a:solidFill>
                  <a:srgbClr val="000000"/>
                </a:solidFill>
                <a:prstDash val="solid"/>
              </a:ln>
            </c:spPr>
            <c:extLst>
              <c:ext xmlns:c16="http://schemas.microsoft.com/office/drawing/2014/chart" uri="{C3380CC4-5D6E-409C-BE32-E72D297353CC}">
                <c16:uniqueId val="{0000001D-A596-4141-89A9-F5C27F09ED18}"/>
              </c:ext>
            </c:extLst>
          </c:dPt>
          <c:dPt>
            <c:idx val="52"/>
            <c:invertIfNegative val="0"/>
            <c:bubble3D val="0"/>
            <c:spPr>
              <a:solidFill>
                <a:schemeClr val="bg1">
                  <a:lumMod val="75000"/>
                </a:schemeClr>
              </a:solidFill>
              <a:ln w="12700">
                <a:solidFill>
                  <a:srgbClr val="000000"/>
                </a:solidFill>
                <a:prstDash val="solid"/>
              </a:ln>
            </c:spPr>
            <c:extLst>
              <c:ext xmlns:c16="http://schemas.microsoft.com/office/drawing/2014/chart" uri="{C3380CC4-5D6E-409C-BE32-E72D297353CC}">
                <c16:uniqueId val="{0000001F-A596-4141-89A9-F5C27F09ED18}"/>
              </c:ext>
            </c:extLst>
          </c:dPt>
          <c:dPt>
            <c:idx val="53"/>
            <c:invertIfNegative val="0"/>
            <c:bubble3D val="0"/>
            <c:spPr>
              <a:solidFill>
                <a:schemeClr val="bg1">
                  <a:lumMod val="75000"/>
                </a:schemeClr>
              </a:solidFill>
              <a:ln w="12700">
                <a:solidFill>
                  <a:srgbClr val="000000"/>
                </a:solidFill>
                <a:prstDash val="solid"/>
              </a:ln>
            </c:spPr>
            <c:extLst>
              <c:ext xmlns:c16="http://schemas.microsoft.com/office/drawing/2014/chart" uri="{C3380CC4-5D6E-409C-BE32-E72D297353CC}">
                <c16:uniqueId val="{00000021-A596-4141-89A9-F5C27F09ED18}"/>
              </c:ext>
            </c:extLst>
          </c:dPt>
          <c:dPt>
            <c:idx val="54"/>
            <c:invertIfNegative val="0"/>
            <c:bubble3D val="0"/>
            <c:spPr>
              <a:solidFill>
                <a:schemeClr val="bg1">
                  <a:lumMod val="75000"/>
                </a:schemeClr>
              </a:solidFill>
              <a:ln w="12700">
                <a:solidFill>
                  <a:srgbClr val="000000"/>
                </a:solidFill>
                <a:prstDash val="solid"/>
              </a:ln>
            </c:spPr>
            <c:extLst>
              <c:ext xmlns:c16="http://schemas.microsoft.com/office/drawing/2014/chart" uri="{C3380CC4-5D6E-409C-BE32-E72D297353CC}">
                <c16:uniqueId val="{00000023-A596-4141-89A9-F5C27F09ED18}"/>
              </c:ext>
            </c:extLst>
          </c:dPt>
          <c:dPt>
            <c:idx val="55"/>
            <c:invertIfNegative val="0"/>
            <c:bubble3D val="0"/>
            <c:spPr>
              <a:solidFill>
                <a:schemeClr val="bg1">
                  <a:lumMod val="75000"/>
                </a:schemeClr>
              </a:solidFill>
              <a:ln w="12700">
                <a:solidFill>
                  <a:srgbClr val="000000"/>
                </a:solidFill>
                <a:prstDash val="solid"/>
              </a:ln>
            </c:spPr>
            <c:extLst>
              <c:ext xmlns:c16="http://schemas.microsoft.com/office/drawing/2014/chart" uri="{C3380CC4-5D6E-409C-BE32-E72D297353CC}">
                <c16:uniqueId val="{00000025-A596-4141-89A9-F5C27F09ED18}"/>
              </c:ext>
            </c:extLst>
          </c:dPt>
          <c:dPt>
            <c:idx val="56"/>
            <c:invertIfNegative val="0"/>
            <c:bubble3D val="0"/>
            <c:spPr>
              <a:solidFill>
                <a:schemeClr val="bg1">
                  <a:lumMod val="75000"/>
                </a:schemeClr>
              </a:solidFill>
              <a:ln w="12700">
                <a:solidFill>
                  <a:srgbClr val="000000"/>
                </a:solidFill>
                <a:prstDash val="solid"/>
              </a:ln>
            </c:spPr>
            <c:extLst>
              <c:ext xmlns:c16="http://schemas.microsoft.com/office/drawing/2014/chart" uri="{C3380CC4-5D6E-409C-BE32-E72D297353CC}">
                <c16:uniqueId val="{00000027-A596-4141-89A9-F5C27F09ED18}"/>
              </c:ext>
            </c:extLst>
          </c:dPt>
          <c:dPt>
            <c:idx val="57"/>
            <c:invertIfNegative val="0"/>
            <c:bubble3D val="0"/>
            <c:spPr>
              <a:solidFill>
                <a:schemeClr val="bg1">
                  <a:lumMod val="75000"/>
                </a:schemeClr>
              </a:solidFill>
              <a:ln w="12700">
                <a:solidFill>
                  <a:srgbClr val="000000"/>
                </a:solidFill>
                <a:prstDash val="solid"/>
              </a:ln>
            </c:spPr>
            <c:extLst>
              <c:ext xmlns:c16="http://schemas.microsoft.com/office/drawing/2014/chart" uri="{C3380CC4-5D6E-409C-BE32-E72D297353CC}">
                <c16:uniqueId val="{00000029-A596-4141-89A9-F5C27F09ED18}"/>
              </c:ext>
            </c:extLst>
          </c:dPt>
          <c:cat>
            <c:numRef>
              <c:f>FIStr_Hfr!$A$100:$A$117</c:f>
              <c:numCache>
                <c:formatCode>General_)</c:formatCode>
                <c:ptCount val="18"/>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numCache>
            </c:numRef>
          </c:cat>
          <c:val>
            <c:numRef>
              <c:f>FIStr_Hfr!$R$100:$R$117</c:f>
              <c:numCache>
                <c:formatCode>_(* #,##0_);_(* \(#,##0\);_(* "-"_);_(@_)</c:formatCode>
                <c:ptCount val="18"/>
                <c:pt idx="0">
                  <c:v>29592.300000000003</c:v>
                </c:pt>
                <c:pt idx="1">
                  <c:v>28476</c:v>
                </c:pt>
                <c:pt idx="2">
                  <c:v>28864.199999999997</c:v>
                </c:pt>
                <c:pt idx="3">
                  <c:v>28255.200000000001</c:v>
                </c:pt>
                <c:pt idx="4">
                  <c:v>26536.7</c:v>
                </c:pt>
                <c:pt idx="5">
                  <c:v>26558.100000000002</c:v>
                </c:pt>
                <c:pt idx="6">
                  <c:v>27297.8</c:v>
                </c:pt>
                <c:pt idx="7">
                  <c:v>27492.2</c:v>
                </c:pt>
                <c:pt idx="8">
                  <c:v>27039.800000000003</c:v>
                </c:pt>
                <c:pt idx="9">
                  <c:v>26054.800000000003</c:v>
                </c:pt>
                <c:pt idx="10">
                  <c:v>26643.200000000004</c:v>
                </c:pt>
                <c:pt idx="11">
                  <c:v>26264.2</c:v>
                </c:pt>
                <c:pt idx="12">
                  <c:v>25428.599999999995</c:v>
                </c:pt>
                <c:pt idx="13">
                  <c:v>25135</c:v>
                </c:pt>
                <c:pt idx="14">
                  <c:v>23754.100000000002</c:v>
                </c:pt>
                <c:pt idx="15">
                  <c:v>22682.799999999999</c:v>
                </c:pt>
                <c:pt idx="16">
                  <c:v>24192.800000000003</c:v>
                </c:pt>
                <c:pt idx="17">
                  <c:v>25381.600000000002</c:v>
                </c:pt>
              </c:numCache>
            </c:numRef>
          </c:val>
          <c:extLst>
            <c:ext xmlns:c16="http://schemas.microsoft.com/office/drawing/2014/chart" uri="{C3380CC4-5D6E-409C-BE32-E72D297353CC}">
              <c16:uniqueId val="{0000002A-A596-4141-89A9-F5C27F09ED18}"/>
            </c:ext>
          </c:extLst>
        </c:ser>
        <c:dLbls>
          <c:showLegendKey val="0"/>
          <c:showVal val="0"/>
          <c:showCatName val="0"/>
          <c:showSerName val="0"/>
          <c:showPercent val="0"/>
          <c:showBubbleSize val="0"/>
        </c:dLbls>
        <c:gapWidth val="150"/>
        <c:axId val="623762328"/>
        <c:axId val="667885384"/>
      </c:barChart>
      <c:catAx>
        <c:axId val="623762328"/>
        <c:scaling>
          <c:orientation val="minMax"/>
        </c:scaling>
        <c:delete val="0"/>
        <c:axPos val="b"/>
        <c:numFmt formatCode="General_)" sourceLinked="1"/>
        <c:majorTickMark val="out"/>
        <c:minorTickMark val="none"/>
        <c:tickLblPos val="low"/>
        <c:spPr>
          <a:ln w="3175">
            <a:solidFill>
              <a:srgbClr val="000000"/>
            </a:solidFill>
            <a:prstDash val="solid"/>
          </a:ln>
        </c:spPr>
        <c:txPr>
          <a:bodyPr rot="-5400000" vert="horz"/>
          <a:lstStyle/>
          <a:p>
            <a:pPr>
              <a:defRPr sz="850" b="0" i="0" u="none" strike="noStrike" baseline="0">
                <a:solidFill>
                  <a:srgbClr val="000000"/>
                </a:solidFill>
                <a:latin typeface="Arial"/>
                <a:ea typeface="Arial"/>
                <a:cs typeface="Arial"/>
              </a:defRPr>
            </a:pPr>
            <a:endParaRPr lang="en-US"/>
          </a:p>
        </c:txPr>
        <c:crossAx val="667885384"/>
        <c:crosses val="autoZero"/>
        <c:auto val="1"/>
        <c:lblAlgn val="ctr"/>
        <c:lblOffset val="100"/>
        <c:tickLblSkip val="1"/>
        <c:tickMarkSkip val="1"/>
        <c:noMultiLvlLbl val="0"/>
      </c:catAx>
      <c:valAx>
        <c:axId val="667885384"/>
        <c:scaling>
          <c:orientation val="minMax"/>
          <c:max val="30000"/>
          <c:min val="20000"/>
        </c:scaling>
        <c:delete val="0"/>
        <c:axPos val="l"/>
        <c:majorGridlines>
          <c:spPr>
            <a:ln w="3175">
              <a:solidFill>
                <a:srgbClr val="C0C0C0"/>
              </a:solidFill>
              <a:prstDash val="sysDash"/>
            </a:ln>
          </c:spPr>
        </c:majorGridlines>
        <c:title>
          <c:tx>
            <c:rich>
              <a:bodyPr/>
              <a:lstStyle/>
              <a:p>
                <a:pPr>
                  <a:defRPr sz="1025" b="0" i="0" u="none" strike="noStrike" baseline="0">
                    <a:solidFill>
                      <a:srgbClr val="000000"/>
                    </a:solidFill>
                    <a:latin typeface="Arial"/>
                    <a:ea typeface="Arial"/>
                    <a:cs typeface="Arial"/>
                  </a:defRPr>
                </a:pPr>
                <a:r>
                  <a:rPr lang="en-US"/>
                  <a:t>1,000 Head</a:t>
                </a:r>
              </a:p>
            </c:rich>
          </c:tx>
          <c:layout>
            <c:manualLayout>
              <c:xMode val="edge"/>
              <c:yMode val="edge"/>
              <c:x val="1.2208657047724751E-2"/>
              <c:y val="0.4616639477977163"/>
            </c:manualLayout>
          </c:layout>
          <c:overlay val="0"/>
          <c:spPr>
            <a:noFill/>
            <a:ln w="25400">
              <a:noFill/>
            </a:ln>
          </c:spPr>
        </c:title>
        <c:numFmt formatCode="_(* #,##0_);_(* \(#,##0\);_(* &quot;-&quot;_);_(@_)" sourceLinked="1"/>
        <c:majorTickMark val="out"/>
        <c:minorTickMark val="none"/>
        <c:tickLblPos val="nextTo"/>
        <c:spPr>
          <a:ln w="3175">
            <a:solidFill>
              <a:srgbClr val="000000"/>
            </a:solidFill>
            <a:prstDash val="solid"/>
          </a:ln>
        </c:spPr>
        <c:txPr>
          <a:bodyPr rot="0" vert="horz"/>
          <a:lstStyle/>
          <a:p>
            <a:pPr>
              <a:defRPr sz="1025" b="0" i="0" u="none" strike="noStrike" baseline="0">
                <a:solidFill>
                  <a:srgbClr val="000000"/>
                </a:solidFill>
                <a:latin typeface="Arial"/>
                <a:ea typeface="Arial"/>
                <a:cs typeface="Arial"/>
              </a:defRPr>
            </a:pPr>
            <a:endParaRPr lang="en-US"/>
          </a:p>
        </c:txPr>
        <c:crossAx val="623762328"/>
        <c:crosses val="autoZero"/>
        <c:crossBetween val="between"/>
      </c:valAx>
      <c:spPr>
        <a:noFill/>
        <a:ln w="12700">
          <a:solidFill>
            <a:srgbClr val="000000"/>
          </a:solidFill>
          <a:prstDash val="solid"/>
        </a:ln>
      </c:spPr>
    </c:plotArea>
    <c:plotVisOnly val="1"/>
    <c:dispBlanksAs val="gap"/>
    <c:showDLblsOverMax val="0"/>
  </c:chart>
  <c:spPr>
    <a:noFill/>
    <a:ln w="9525">
      <a:noFill/>
    </a:ln>
  </c:spPr>
  <c:txPr>
    <a:bodyPr/>
    <a:lstStyle/>
    <a:p>
      <a:pPr>
        <a:defRPr sz="800" b="0" i="0" u="none" strike="noStrike" baseline="0">
          <a:solidFill>
            <a:srgbClr val="000000"/>
          </a:solidFill>
          <a:latin typeface="Arial"/>
          <a:ea typeface="Arial"/>
          <a:cs typeface="Arial"/>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9517410323709532E-2"/>
          <c:y val="4.4878886451846671E-2"/>
          <c:w val="0.88790233074361757"/>
          <c:h val="0.87588158063223753"/>
        </c:manualLayout>
      </c:layout>
      <c:barChart>
        <c:barDir val="col"/>
        <c:grouping val="clustered"/>
        <c:varyColors val="0"/>
        <c:ser>
          <c:idx val="0"/>
          <c:order val="0"/>
          <c:tx>
            <c:v>Actual and Excel Projection</c:v>
          </c:tx>
          <c:spPr>
            <a:solidFill>
              <a:srgbClr val="0000FF"/>
            </a:solidFill>
            <a:ln w="12700">
              <a:solidFill>
                <a:srgbClr val="000000"/>
              </a:solidFill>
              <a:prstDash val="solid"/>
            </a:ln>
          </c:spPr>
          <c:invertIfNegative val="0"/>
          <c:dPt>
            <c:idx val="42"/>
            <c:invertIfNegative val="0"/>
            <c:bubble3D val="0"/>
            <c:spPr>
              <a:solidFill>
                <a:srgbClr val="0000FF"/>
              </a:solidFill>
              <a:ln w="12700">
                <a:solidFill>
                  <a:srgbClr val="000000"/>
                </a:solidFill>
                <a:prstDash val="solid"/>
              </a:ln>
            </c:spPr>
            <c:extLst>
              <c:ext xmlns:c16="http://schemas.microsoft.com/office/drawing/2014/chart" uri="{C3380CC4-5D6E-409C-BE32-E72D297353CC}">
                <c16:uniqueId val="{00000001-AD57-453F-9BAC-77E51967CEFD}"/>
              </c:ext>
            </c:extLst>
          </c:dPt>
          <c:dPt>
            <c:idx val="43"/>
            <c:invertIfNegative val="0"/>
            <c:bubble3D val="0"/>
            <c:spPr>
              <a:solidFill>
                <a:srgbClr val="0000FF"/>
              </a:solidFill>
              <a:ln w="12700">
                <a:solidFill>
                  <a:srgbClr val="000000"/>
                </a:solidFill>
                <a:prstDash val="solid"/>
              </a:ln>
            </c:spPr>
            <c:extLst>
              <c:ext xmlns:c16="http://schemas.microsoft.com/office/drawing/2014/chart" uri="{C3380CC4-5D6E-409C-BE32-E72D297353CC}">
                <c16:uniqueId val="{00000003-AD57-453F-9BAC-77E51967CEFD}"/>
              </c:ext>
            </c:extLst>
          </c:dPt>
          <c:dPt>
            <c:idx val="44"/>
            <c:invertIfNegative val="0"/>
            <c:bubble3D val="0"/>
            <c:spPr>
              <a:solidFill>
                <a:srgbClr val="0000FF"/>
              </a:solidFill>
              <a:ln w="12700">
                <a:solidFill>
                  <a:srgbClr val="000000"/>
                </a:solidFill>
                <a:prstDash val="solid"/>
              </a:ln>
            </c:spPr>
            <c:extLst>
              <c:ext xmlns:c16="http://schemas.microsoft.com/office/drawing/2014/chart" uri="{C3380CC4-5D6E-409C-BE32-E72D297353CC}">
                <c16:uniqueId val="{00000005-AD57-453F-9BAC-77E51967CEFD}"/>
              </c:ext>
            </c:extLst>
          </c:dPt>
          <c:dPt>
            <c:idx val="45"/>
            <c:invertIfNegative val="0"/>
            <c:bubble3D val="0"/>
            <c:spPr>
              <a:solidFill>
                <a:srgbClr val="0000FF"/>
              </a:solidFill>
              <a:ln w="12700">
                <a:solidFill>
                  <a:srgbClr val="000000"/>
                </a:solidFill>
                <a:prstDash val="solid"/>
              </a:ln>
            </c:spPr>
            <c:extLst>
              <c:ext xmlns:c16="http://schemas.microsoft.com/office/drawing/2014/chart" uri="{C3380CC4-5D6E-409C-BE32-E72D297353CC}">
                <c16:uniqueId val="{00000007-AD57-453F-9BAC-77E51967CEFD}"/>
              </c:ext>
            </c:extLst>
          </c:dPt>
          <c:dPt>
            <c:idx val="48"/>
            <c:invertIfNegative val="0"/>
            <c:bubble3D val="0"/>
            <c:spPr>
              <a:solidFill>
                <a:schemeClr val="bg1">
                  <a:lumMod val="65000"/>
                </a:schemeClr>
              </a:solidFill>
              <a:ln w="12700">
                <a:solidFill>
                  <a:srgbClr val="000000"/>
                </a:solidFill>
                <a:prstDash val="solid"/>
              </a:ln>
            </c:spPr>
            <c:extLst>
              <c:ext xmlns:c16="http://schemas.microsoft.com/office/drawing/2014/chart" uri="{C3380CC4-5D6E-409C-BE32-E72D297353CC}">
                <c16:uniqueId val="{00000009-AD57-453F-9BAC-77E51967CEFD}"/>
              </c:ext>
            </c:extLst>
          </c:dPt>
          <c:cat>
            <c:numRef>
              <c:f>BeefProdCom!$A$70:$A$118</c:f>
              <c:numCache>
                <c:formatCode>0</c:formatCode>
                <c:ptCount val="49"/>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numCache>
            </c:numRef>
          </c:cat>
          <c:val>
            <c:numRef>
              <c:f>BeefProdCom!$R$70:$R$118</c:f>
              <c:numCache>
                <c:formatCode>_(* #,##0_);_(* \(#,##0\);_(* "-"??_);_(@_)</c:formatCode>
                <c:ptCount val="49"/>
                <c:pt idx="0">
                  <c:v>21472</c:v>
                </c:pt>
                <c:pt idx="1">
                  <c:v>21699</c:v>
                </c:pt>
                <c:pt idx="2">
                  <c:v>22218</c:v>
                </c:pt>
                <c:pt idx="3">
                  <c:v>21089</c:v>
                </c:pt>
                <c:pt idx="4">
                  <c:v>22843</c:v>
                </c:pt>
                <c:pt idx="5">
                  <c:v>23672</c:v>
                </c:pt>
                <c:pt idx="6">
                  <c:v>25667</c:v>
                </c:pt>
                <c:pt idx="7">
                  <c:v>24986</c:v>
                </c:pt>
                <c:pt idx="8">
                  <c:v>24009</c:v>
                </c:pt>
                <c:pt idx="9">
                  <c:v>21292</c:v>
                </c:pt>
                <c:pt idx="10">
                  <c:v>21469</c:v>
                </c:pt>
                <c:pt idx="11">
                  <c:v>22214</c:v>
                </c:pt>
                <c:pt idx="12">
                  <c:v>22366</c:v>
                </c:pt>
                <c:pt idx="13">
                  <c:v>23060</c:v>
                </c:pt>
                <c:pt idx="14">
                  <c:v>23418</c:v>
                </c:pt>
                <c:pt idx="15">
                  <c:v>23557</c:v>
                </c:pt>
                <c:pt idx="16">
                  <c:v>24213</c:v>
                </c:pt>
                <c:pt idx="17">
                  <c:v>23405</c:v>
                </c:pt>
                <c:pt idx="18">
                  <c:v>23424</c:v>
                </c:pt>
                <c:pt idx="19">
                  <c:v>22974</c:v>
                </c:pt>
                <c:pt idx="20">
                  <c:v>22634</c:v>
                </c:pt>
                <c:pt idx="21">
                  <c:v>22800</c:v>
                </c:pt>
                <c:pt idx="22">
                  <c:v>22968</c:v>
                </c:pt>
                <c:pt idx="23">
                  <c:v>22942</c:v>
                </c:pt>
                <c:pt idx="24">
                  <c:v>24278</c:v>
                </c:pt>
                <c:pt idx="25">
                  <c:v>25115</c:v>
                </c:pt>
                <c:pt idx="26">
                  <c:v>25419</c:v>
                </c:pt>
                <c:pt idx="27">
                  <c:v>25384</c:v>
                </c:pt>
                <c:pt idx="28">
                  <c:v>25653</c:v>
                </c:pt>
                <c:pt idx="29">
                  <c:v>26386</c:v>
                </c:pt>
                <c:pt idx="30">
                  <c:v>26777</c:v>
                </c:pt>
                <c:pt idx="31">
                  <c:v>26107</c:v>
                </c:pt>
                <c:pt idx="32">
                  <c:v>27090</c:v>
                </c:pt>
                <c:pt idx="33">
                  <c:v>26237</c:v>
                </c:pt>
                <c:pt idx="34">
                  <c:v>24548</c:v>
                </c:pt>
                <c:pt idx="35">
                  <c:v>24682.6</c:v>
                </c:pt>
                <c:pt idx="36">
                  <c:v>26152</c:v>
                </c:pt>
                <c:pt idx="37">
                  <c:v>26420.5</c:v>
                </c:pt>
                <c:pt idx="38">
                  <c:v>26561.200000000001</c:v>
                </c:pt>
                <c:pt idx="39">
                  <c:v>25965.399999999998</c:v>
                </c:pt>
                <c:pt idx="40">
                  <c:v>26304.300000000003</c:v>
                </c:pt>
                <c:pt idx="41">
                  <c:v>26195.3</c:v>
                </c:pt>
                <c:pt idx="42">
                  <c:v>25912.6</c:v>
                </c:pt>
                <c:pt idx="43">
                  <c:v>25719.899999999998</c:v>
                </c:pt>
                <c:pt idx="44">
                  <c:v>24250.199999999997</c:v>
                </c:pt>
                <c:pt idx="45">
                  <c:v>23697.799999999996</c:v>
                </c:pt>
                <c:pt idx="46">
                  <c:v>25220.9</c:v>
                </c:pt>
                <c:pt idx="47">
                  <c:v>26172.999999999996</c:v>
                </c:pt>
                <c:pt idx="48">
                  <c:v>27190.168652583801</c:v>
                </c:pt>
              </c:numCache>
            </c:numRef>
          </c:val>
          <c:extLst>
            <c:ext xmlns:c16="http://schemas.microsoft.com/office/drawing/2014/chart" uri="{C3380CC4-5D6E-409C-BE32-E72D297353CC}">
              <c16:uniqueId val="{0000000A-AD57-453F-9BAC-77E51967CEFD}"/>
            </c:ext>
          </c:extLst>
        </c:ser>
        <c:dLbls>
          <c:showLegendKey val="0"/>
          <c:showVal val="0"/>
          <c:showCatName val="0"/>
          <c:showSerName val="0"/>
          <c:showPercent val="0"/>
          <c:showBubbleSize val="0"/>
        </c:dLbls>
        <c:gapWidth val="150"/>
        <c:axId val="546589536"/>
        <c:axId val="546590096"/>
      </c:barChart>
      <c:catAx>
        <c:axId val="546589536"/>
        <c:scaling>
          <c:orientation val="minMax"/>
        </c:scaling>
        <c:delete val="0"/>
        <c:axPos val="b"/>
        <c:numFmt formatCode="0" sourceLinked="1"/>
        <c:majorTickMark val="out"/>
        <c:minorTickMark val="none"/>
        <c:tickLblPos val="nextTo"/>
        <c:spPr>
          <a:ln w="3175">
            <a:solidFill>
              <a:srgbClr val="000000"/>
            </a:solidFill>
            <a:prstDash val="solid"/>
          </a:ln>
        </c:spPr>
        <c:txPr>
          <a:bodyPr rot="-5400000" vert="horz"/>
          <a:lstStyle/>
          <a:p>
            <a:pPr>
              <a:defRPr sz="1000" b="0" i="0" u="none" strike="noStrike" baseline="0">
                <a:solidFill>
                  <a:srgbClr val="000000"/>
                </a:solidFill>
                <a:latin typeface="Arial"/>
                <a:ea typeface="Arial"/>
                <a:cs typeface="Arial"/>
              </a:defRPr>
            </a:pPr>
            <a:endParaRPr lang="en-US"/>
          </a:p>
        </c:txPr>
        <c:crossAx val="546590096"/>
        <c:crosses val="autoZero"/>
        <c:auto val="1"/>
        <c:lblAlgn val="ctr"/>
        <c:lblOffset val="100"/>
        <c:tickLblSkip val="2"/>
        <c:tickMarkSkip val="1"/>
        <c:noMultiLvlLbl val="0"/>
      </c:catAx>
      <c:valAx>
        <c:axId val="546590096"/>
        <c:scaling>
          <c:orientation val="minMax"/>
          <c:min val="15000"/>
        </c:scaling>
        <c:delete val="0"/>
        <c:axPos val="l"/>
        <c:majorGridlines>
          <c:spPr>
            <a:ln w="3175">
              <a:solidFill>
                <a:srgbClr val="C0C0C0"/>
              </a:solidFill>
              <a:prstDash val="sysDash"/>
            </a:ln>
          </c:spPr>
        </c:majorGridlines>
        <c:title>
          <c:tx>
            <c:rich>
              <a:bodyPr/>
              <a:lstStyle/>
              <a:p>
                <a:pPr>
                  <a:defRPr sz="800" b="0" i="0" u="none" strike="noStrike" baseline="0">
                    <a:solidFill>
                      <a:srgbClr val="000000"/>
                    </a:solidFill>
                    <a:latin typeface="Arial"/>
                    <a:ea typeface="Arial"/>
                    <a:cs typeface="Arial"/>
                  </a:defRPr>
                </a:pPr>
                <a:r>
                  <a:rPr lang="en-US"/>
                  <a:t>Million Pounds</a:t>
                </a:r>
              </a:p>
            </c:rich>
          </c:tx>
          <c:layout>
            <c:manualLayout>
              <c:xMode val="edge"/>
              <c:yMode val="edge"/>
              <c:x val="1.2208657047724751E-2"/>
              <c:y val="0.4632952691680261"/>
            </c:manualLayout>
          </c:layout>
          <c:overlay val="0"/>
          <c:spPr>
            <a:noFill/>
            <a:ln w="25400">
              <a:noFill/>
            </a:ln>
          </c:spPr>
        </c:title>
        <c:numFmt formatCode="_(* #,##0_);_(* \(#,##0\);_(* &quot;-&quot;??_);_(@_)" sourceLinked="1"/>
        <c:majorTickMark val="out"/>
        <c:minorTickMark val="none"/>
        <c:tickLblPos val="nextTo"/>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546589536"/>
        <c:crosses val="autoZero"/>
        <c:crossBetween val="between"/>
      </c:valAx>
      <c:spPr>
        <a:noFill/>
        <a:ln w="25400">
          <a:noFill/>
        </a:ln>
      </c:spPr>
    </c:plotArea>
    <c:plotVisOnly val="1"/>
    <c:dispBlanksAs val="gap"/>
    <c:showDLblsOverMax val="0"/>
  </c:chart>
  <c:spPr>
    <a:noFill/>
    <a:ln w="9525">
      <a:noFill/>
    </a:ln>
  </c:spPr>
  <c:txPr>
    <a:bodyPr/>
    <a:lstStyle/>
    <a:p>
      <a:pPr>
        <a:defRPr sz="1000" b="0" i="0" u="none" strike="noStrike" baseline="0">
          <a:solidFill>
            <a:srgbClr val="000000"/>
          </a:solidFill>
          <a:latin typeface="Arial"/>
          <a:ea typeface="Arial"/>
          <a:cs typeface="Arial"/>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3228746418740063E-2"/>
          <c:y val="1.9313402075218575E-2"/>
          <c:w val="0.85838356412345007"/>
          <c:h val="0.84082112076442339"/>
        </c:manualLayout>
      </c:layout>
      <c:lineChart>
        <c:grouping val="standard"/>
        <c:varyColors val="0"/>
        <c:ser>
          <c:idx val="0"/>
          <c:order val="0"/>
          <c:tx>
            <c:strRef>
              <c:f>'CH-Cutout-Table'!$U$2</c:f>
              <c:strCache>
                <c:ptCount val="1"/>
                <c:pt idx="0">
                  <c:v>2018</c:v>
                </c:pt>
              </c:strCache>
            </c:strRef>
          </c:tx>
          <c:spPr>
            <a:ln w="25400">
              <a:solidFill>
                <a:srgbClr val="0000FF"/>
              </a:solidFill>
              <a:prstDash val="solid"/>
            </a:ln>
          </c:spPr>
          <c:marker>
            <c:symbol val="square"/>
            <c:size val="5"/>
            <c:spPr>
              <a:solidFill>
                <a:srgbClr val="0000FF"/>
              </a:solidFill>
              <a:ln>
                <a:solidFill>
                  <a:srgbClr val="0000FF"/>
                </a:solidFill>
                <a:prstDash val="solid"/>
              </a:ln>
            </c:spPr>
          </c:marker>
          <c:cat>
            <c:numRef>
              <c:f>'CH-Cutout-Table'!$A$3:$A$54</c:f>
              <c:numCache>
                <c:formatCode>m/d/yyyy</c:formatCode>
                <c:ptCount val="52"/>
                <c:pt idx="0">
                  <c:v>42741</c:v>
                </c:pt>
                <c:pt idx="1">
                  <c:v>42748</c:v>
                </c:pt>
                <c:pt idx="2">
                  <c:v>42755</c:v>
                </c:pt>
                <c:pt idx="3">
                  <c:v>42762</c:v>
                </c:pt>
                <c:pt idx="4">
                  <c:v>42769</c:v>
                </c:pt>
                <c:pt idx="5">
                  <c:v>42776</c:v>
                </c:pt>
                <c:pt idx="6">
                  <c:v>42783</c:v>
                </c:pt>
                <c:pt idx="7">
                  <c:v>42790</c:v>
                </c:pt>
                <c:pt idx="8">
                  <c:v>42797</c:v>
                </c:pt>
                <c:pt idx="9">
                  <c:v>42804</c:v>
                </c:pt>
                <c:pt idx="10">
                  <c:v>42811</c:v>
                </c:pt>
                <c:pt idx="11">
                  <c:v>42818</c:v>
                </c:pt>
                <c:pt idx="12">
                  <c:v>42825</c:v>
                </c:pt>
                <c:pt idx="13">
                  <c:v>42832</c:v>
                </c:pt>
                <c:pt idx="14">
                  <c:v>42839</c:v>
                </c:pt>
                <c:pt idx="15">
                  <c:v>42846</c:v>
                </c:pt>
                <c:pt idx="16">
                  <c:v>42853</c:v>
                </c:pt>
                <c:pt idx="17">
                  <c:v>42860</c:v>
                </c:pt>
                <c:pt idx="18">
                  <c:v>42867</c:v>
                </c:pt>
                <c:pt idx="19">
                  <c:v>42874</c:v>
                </c:pt>
                <c:pt idx="20">
                  <c:v>42881</c:v>
                </c:pt>
                <c:pt idx="21">
                  <c:v>42888</c:v>
                </c:pt>
                <c:pt idx="22">
                  <c:v>42895</c:v>
                </c:pt>
                <c:pt idx="23">
                  <c:v>42902</c:v>
                </c:pt>
                <c:pt idx="24">
                  <c:v>42909</c:v>
                </c:pt>
                <c:pt idx="25">
                  <c:v>42916</c:v>
                </c:pt>
                <c:pt idx="26">
                  <c:v>42923</c:v>
                </c:pt>
                <c:pt idx="27">
                  <c:v>42930</c:v>
                </c:pt>
                <c:pt idx="28">
                  <c:v>42937</c:v>
                </c:pt>
                <c:pt idx="29">
                  <c:v>42944</c:v>
                </c:pt>
                <c:pt idx="30">
                  <c:v>42951</c:v>
                </c:pt>
                <c:pt idx="31">
                  <c:v>42958</c:v>
                </c:pt>
                <c:pt idx="32">
                  <c:v>42965</c:v>
                </c:pt>
                <c:pt idx="33">
                  <c:v>42972</c:v>
                </c:pt>
                <c:pt idx="34">
                  <c:v>42979</c:v>
                </c:pt>
                <c:pt idx="35">
                  <c:v>42986</c:v>
                </c:pt>
                <c:pt idx="36">
                  <c:v>42993</c:v>
                </c:pt>
                <c:pt idx="37">
                  <c:v>43000</c:v>
                </c:pt>
                <c:pt idx="38">
                  <c:v>43007</c:v>
                </c:pt>
                <c:pt idx="39">
                  <c:v>43014</c:v>
                </c:pt>
                <c:pt idx="40">
                  <c:v>43021</c:v>
                </c:pt>
                <c:pt idx="41">
                  <c:v>43028</c:v>
                </c:pt>
                <c:pt idx="42">
                  <c:v>43035</c:v>
                </c:pt>
                <c:pt idx="43">
                  <c:v>43042</c:v>
                </c:pt>
                <c:pt idx="44">
                  <c:v>43049</c:v>
                </c:pt>
                <c:pt idx="45">
                  <c:v>43056</c:v>
                </c:pt>
                <c:pt idx="46">
                  <c:v>43063</c:v>
                </c:pt>
                <c:pt idx="47">
                  <c:v>43070</c:v>
                </c:pt>
                <c:pt idx="48">
                  <c:v>43077</c:v>
                </c:pt>
                <c:pt idx="49">
                  <c:v>43084</c:v>
                </c:pt>
                <c:pt idx="50">
                  <c:v>43091</c:v>
                </c:pt>
                <c:pt idx="51">
                  <c:v>43098</c:v>
                </c:pt>
              </c:numCache>
            </c:numRef>
          </c:cat>
          <c:val>
            <c:numRef>
              <c:f>'CH-Cutout-Table'!$U$3:$U$54</c:f>
              <c:numCache>
                <c:formatCode>0.00</c:formatCode>
                <c:ptCount val="52"/>
                <c:pt idx="0">
                  <c:v>207.99</c:v>
                </c:pt>
                <c:pt idx="1">
                  <c:v>209.61</c:v>
                </c:pt>
                <c:pt idx="2">
                  <c:v>205.89</c:v>
                </c:pt>
                <c:pt idx="3">
                  <c:v>206.7</c:v>
                </c:pt>
                <c:pt idx="4">
                  <c:v>209.51</c:v>
                </c:pt>
                <c:pt idx="5">
                  <c:v>208.46</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numCache>
            </c:numRef>
          </c:val>
          <c:smooth val="0"/>
          <c:extLst>
            <c:ext xmlns:c16="http://schemas.microsoft.com/office/drawing/2014/chart" uri="{C3380CC4-5D6E-409C-BE32-E72D297353CC}">
              <c16:uniqueId val="{00000000-DABC-499E-8242-AC107C5A7842}"/>
            </c:ext>
          </c:extLst>
        </c:ser>
        <c:ser>
          <c:idx val="2"/>
          <c:order val="1"/>
          <c:tx>
            <c:strRef>
              <c:f>'CH-Cutout-Table'!$T$2</c:f>
              <c:strCache>
                <c:ptCount val="1"/>
                <c:pt idx="0">
                  <c:v>2017</c:v>
                </c:pt>
              </c:strCache>
            </c:strRef>
          </c:tx>
          <c:spPr>
            <a:ln w="25400">
              <a:solidFill>
                <a:srgbClr val="FF0000"/>
              </a:solidFill>
              <a:prstDash val="solid"/>
            </a:ln>
          </c:spPr>
          <c:marker>
            <c:symbol val="square"/>
            <c:size val="5"/>
            <c:spPr>
              <a:solidFill>
                <a:srgbClr val="FF0000"/>
              </a:solidFill>
              <a:ln>
                <a:solidFill>
                  <a:srgbClr val="FF0000"/>
                </a:solidFill>
                <a:prstDash val="solid"/>
              </a:ln>
            </c:spPr>
          </c:marker>
          <c:cat>
            <c:numRef>
              <c:f>'CH-Cutout-Table'!$A$3:$A$54</c:f>
              <c:numCache>
                <c:formatCode>m/d/yyyy</c:formatCode>
                <c:ptCount val="52"/>
                <c:pt idx="0">
                  <c:v>42741</c:v>
                </c:pt>
                <c:pt idx="1">
                  <c:v>42748</c:v>
                </c:pt>
                <c:pt idx="2">
                  <c:v>42755</c:v>
                </c:pt>
                <c:pt idx="3">
                  <c:v>42762</c:v>
                </c:pt>
                <c:pt idx="4">
                  <c:v>42769</c:v>
                </c:pt>
                <c:pt idx="5">
                  <c:v>42776</c:v>
                </c:pt>
                <c:pt idx="6">
                  <c:v>42783</c:v>
                </c:pt>
                <c:pt idx="7">
                  <c:v>42790</c:v>
                </c:pt>
                <c:pt idx="8">
                  <c:v>42797</c:v>
                </c:pt>
                <c:pt idx="9">
                  <c:v>42804</c:v>
                </c:pt>
                <c:pt idx="10">
                  <c:v>42811</c:v>
                </c:pt>
                <c:pt idx="11">
                  <c:v>42818</c:v>
                </c:pt>
                <c:pt idx="12">
                  <c:v>42825</c:v>
                </c:pt>
                <c:pt idx="13">
                  <c:v>42832</c:v>
                </c:pt>
                <c:pt idx="14">
                  <c:v>42839</c:v>
                </c:pt>
                <c:pt idx="15">
                  <c:v>42846</c:v>
                </c:pt>
                <c:pt idx="16">
                  <c:v>42853</c:v>
                </c:pt>
                <c:pt idx="17">
                  <c:v>42860</c:v>
                </c:pt>
                <c:pt idx="18">
                  <c:v>42867</c:v>
                </c:pt>
                <c:pt idx="19">
                  <c:v>42874</c:v>
                </c:pt>
                <c:pt idx="20">
                  <c:v>42881</c:v>
                </c:pt>
                <c:pt idx="21">
                  <c:v>42888</c:v>
                </c:pt>
                <c:pt idx="22">
                  <c:v>42895</c:v>
                </c:pt>
                <c:pt idx="23">
                  <c:v>42902</c:v>
                </c:pt>
                <c:pt idx="24">
                  <c:v>42909</c:v>
                </c:pt>
                <c:pt idx="25">
                  <c:v>42916</c:v>
                </c:pt>
                <c:pt idx="26">
                  <c:v>42923</c:v>
                </c:pt>
                <c:pt idx="27">
                  <c:v>42930</c:v>
                </c:pt>
                <c:pt idx="28">
                  <c:v>42937</c:v>
                </c:pt>
                <c:pt idx="29">
                  <c:v>42944</c:v>
                </c:pt>
                <c:pt idx="30">
                  <c:v>42951</c:v>
                </c:pt>
                <c:pt idx="31">
                  <c:v>42958</c:v>
                </c:pt>
                <c:pt idx="32">
                  <c:v>42965</c:v>
                </c:pt>
                <c:pt idx="33">
                  <c:v>42972</c:v>
                </c:pt>
                <c:pt idx="34">
                  <c:v>42979</c:v>
                </c:pt>
                <c:pt idx="35">
                  <c:v>42986</c:v>
                </c:pt>
                <c:pt idx="36">
                  <c:v>42993</c:v>
                </c:pt>
                <c:pt idx="37">
                  <c:v>43000</c:v>
                </c:pt>
                <c:pt idx="38">
                  <c:v>43007</c:v>
                </c:pt>
                <c:pt idx="39">
                  <c:v>43014</c:v>
                </c:pt>
                <c:pt idx="40">
                  <c:v>43021</c:v>
                </c:pt>
                <c:pt idx="41">
                  <c:v>43028</c:v>
                </c:pt>
                <c:pt idx="42">
                  <c:v>43035</c:v>
                </c:pt>
                <c:pt idx="43">
                  <c:v>43042</c:v>
                </c:pt>
                <c:pt idx="44">
                  <c:v>43049</c:v>
                </c:pt>
                <c:pt idx="45">
                  <c:v>43056</c:v>
                </c:pt>
                <c:pt idx="46">
                  <c:v>43063</c:v>
                </c:pt>
                <c:pt idx="47">
                  <c:v>43070</c:v>
                </c:pt>
                <c:pt idx="48">
                  <c:v>43077</c:v>
                </c:pt>
                <c:pt idx="49">
                  <c:v>43084</c:v>
                </c:pt>
                <c:pt idx="50">
                  <c:v>43091</c:v>
                </c:pt>
                <c:pt idx="51">
                  <c:v>43098</c:v>
                </c:pt>
              </c:numCache>
            </c:numRef>
          </c:cat>
          <c:val>
            <c:numRef>
              <c:f>'CH-Cutout-Table'!$T$3:$T$54</c:f>
              <c:numCache>
                <c:formatCode>0.00</c:formatCode>
                <c:ptCount val="52"/>
                <c:pt idx="0">
                  <c:v>201.84</c:v>
                </c:pt>
                <c:pt idx="1">
                  <c:v>192</c:v>
                </c:pt>
                <c:pt idx="2">
                  <c:v>191.65</c:v>
                </c:pt>
                <c:pt idx="3">
                  <c:v>192.09</c:v>
                </c:pt>
                <c:pt idx="4">
                  <c:v>192.88</c:v>
                </c:pt>
                <c:pt idx="5">
                  <c:v>189.39</c:v>
                </c:pt>
                <c:pt idx="6">
                  <c:v>188.93</c:v>
                </c:pt>
                <c:pt idx="7">
                  <c:v>194.48</c:v>
                </c:pt>
                <c:pt idx="8">
                  <c:v>205.86</c:v>
                </c:pt>
                <c:pt idx="9">
                  <c:v>214.12</c:v>
                </c:pt>
                <c:pt idx="10">
                  <c:v>221.56</c:v>
                </c:pt>
                <c:pt idx="11">
                  <c:v>223.12</c:v>
                </c:pt>
                <c:pt idx="12">
                  <c:v>217.15</c:v>
                </c:pt>
                <c:pt idx="13">
                  <c:v>209.99</c:v>
                </c:pt>
                <c:pt idx="14">
                  <c:v>209.94</c:v>
                </c:pt>
                <c:pt idx="15">
                  <c:v>215.63</c:v>
                </c:pt>
                <c:pt idx="16">
                  <c:v>219.56</c:v>
                </c:pt>
                <c:pt idx="17">
                  <c:v>232.55</c:v>
                </c:pt>
                <c:pt idx="18">
                  <c:v>244.55</c:v>
                </c:pt>
                <c:pt idx="19">
                  <c:v>248.36</c:v>
                </c:pt>
                <c:pt idx="20">
                  <c:v>246.28</c:v>
                </c:pt>
                <c:pt idx="21">
                  <c:v>245.4</c:v>
                </c:pt>
                <c:pt idx="22">
                  <c:v>250.22</c:v>
                </c:pt>
                <c:pt idx="23">
                  <c:v>250.86</c:v>
                </c:pt>
                <c:pt idx="24">
                  <c:v>244.9</c:v>
                </c:pt>
                <c:pt idx="25">
                  <c:v>230.64</c:v>
                </c:pt>
                <c:pt idx="26">
                  <c:v>221.09</c:v>
                </c:pt>
                <c:pt idx="27">
                  <c:v>212.93</c:v>
                </c:pt>
                <c:pt idx="28">
                  <c:v>207.88</c:v>
                </c:pt>
                <c:pt idx="29">
                  <c:v>206.96</c:v>
                </c:pt>
                <c:pt idx="30">
                  <c:v>205</c:v>
                </c:pt>
                <c:pt idx="31">
                  <c:v>201.37</c:v>
                </c:pt>
                <c:pt idx="32">
                  <c:v>197.06</c:v>
                </c:pt>
                <c:pt idx="33">
                  <c:v>192.3</c:v>
                </c:pt>
                <c:pt idx="34">
                  <c:v>191.65</c:v>
                </c:pt>
                <c:pt idx="35">
                  <c:v>192.35</c:v>
                </c:pt>
                <c:pt idx="36">
                  <c:v>191.03</c:v>
                </c:pt>
                <c:pt idx="37">
                  <c:v>191.98</c:v>
                </c:pt>
                <c:pt idx="38">
                  <c:v>195.81</c:v>
                </c:pt>
                <c:pt idx="39">
                  <c:v>197.39</c:v>
                </c:pt>
                <c:pt idx="40">
                  <c:v>197.5</c:v>
                </c:pt>
                <c:pt idx="41">
                  <c:v>198.63</c:v>
                </c:pt>
                <c:pt idx="42">
                  <c:v>201.05</c:v>
                </c:pt>
                <c:pt idx="43">
                  <c:v>206.83</c:v>
                </c:pt>
                <c:pt idx="44">
                  <c:v>212.59</c:v>
                </c:pt>
                <c:pt idx="45">
                  <c:v>210.22</c:v>
                </c:pt>
                <c:pt idx="46">
                  <c:v>208.7</c:v>
                </c:pt>
                <c:pt idx="47">
                  <c:v>207.08</c:v>
                </c:pt>
                <c:pt idx="48">
                  <c:v>206.87</c:v>
                </c:pt>
                <c:pt idx="49">
                  <c:v>203</c:v>
                </c:pt>
                <c:pt idx="50">
                  <c:v>200.14</c:v>
                </c:pt>
                <c:pt idx="51">
                  <c:v>202.35</c:v>
                </c:pt>
              </c:numCache>
            </c:numRef>
          </c:val>
          <c:smooth val="0"/>
          <c:extLst>
            <c:ext xmlns:c16="http://schemas.microsoft.com/office/drawing/2014/chart" uri="{C3380CC4-5D6E-409C-BE32-E72D297353CC}">
              <c16:uniqueId val="{00000001-DABC-499E-8242-AC107C5A7842}"/>
            </c:ext>
          </c:extLst>
        </c:ser>
        <c:ser>
          <c:idx val="1"/>
          <c:order val="2"/>
          <c:tx>
            <c:strRef>
              <c:f>'CH-Cutout-Table'!$W$2</c:f>
              <c:strCache>
                <c:ptCount val="1"/>
                <c:pt idx="0">
                  <c:v>5-Yr Avg</c:v>
                </c:pt>
              </c:strCache>
            </c:strRef>
          </c:tx>
          <c:spPr>
            <a:ln w="25400">
              <a:solidFill>
                <a:sysClr val="window" lastClr="FFFFFF">
                  <a:lumMod val="65000"/>
                </a:sysClr>
              </a:solidFill>
              <a:prstDash val="solid"/>
            </a:ln>
          </c:spPr>
          <c:marker>
            <c:symbol val="square"/>
            <c:size val="5"/>
            <c:spPr>
              <a:solidFill>
                <a:sysClr val="window" lastClr="FFFFFF">
                  <a:lumMod val="65000"/>
                </a:sysClr>
              </a:solidFill>
              <a:ln w="12700">
                <a:solidFill>
                  <a:sysClr val="window" lastClr="FFFFFF">
                    <a:lumMod val="65000"/>
                  </a:sysClr>
                </a:solidFill>
              </a:ln>
            </c:spPr>
          </c:marker>
          <c:val>
            <c:numRef>
              <c:f>'CH-Cutout-Table'!$W$3:$W$55</c:f>
              <c:numCache>
                <c:formatCode>_(* #,##0.00_);_(* \(#,##0.00\);_(* "-"??_);_(@_)</c:formatCode>
                <c:ptCount val="53"/>
                <c:pt idx="0">
                  <c:v>214.12599999999998</c:v>
                </c:pt>
                <c:pt idx="1">
                  <c:v>216.64799999999997</c:v>
                </c:pt>
                <c:pt idx="2">
                  <c:v>219.83800000000002</c:v>
                </c:pt>
                <c:pt idx="3">
                  <c:v>219.54599999999999</c:v>
                </c:pt>
                <c:pt idx="4">
                  <c:v>215.84399999999999</c:v>
                </c:pt>
                <c:pt idx="5">
                  <c:v>209.67600000000002</c:v>
                </c:pt>
                <c:pt idx="6">
                  <c:v>206.67199999999997</c:v>
                </c:pt>
                <c:pt idx="7">
                  <c:v>209.19</c:v>
                </c:pt>
                <c:pt idx="8">
                  <c:v>215.09</c:v>
                </c:pt>
                <c:pt idx="9">
                  <c:v>222.88200000000001</c:v>
                </c:pt>
                <c:pt idx="10">
                  <c:v>227.47800000000001</c:v>
                </c:pt>
                <c:pt idx="11">
                  <c:v>226.352</c:v>
                </c:pt>
                <c:pt idx="12">
                  <c:v>223.584</c:v>
                </c:pt>
                <c:pt idx="13">
                  <c:v>220.834</c:v>
                </c:pt>
                <c:pt idx="14">
                  <c:v>221.01</c:v>
                </c:pt>
                <c:pt idx="15">
                  <c:v>222.33999999999997</c:v>
                </c:pt>
                <c:pt idx="16">
                  <c:v>223.56199999999998</c:v>
                </c:pt>
                <c:pt idx="17">
                  <c:v>225.13400000000001</c:v>
                </c:pt>
                <c:pt idx="18">
                  <c:v>228.81</c:v>
                </c:pt>
                <c:pt idx="19">
                  <c:v>233.79599999999999</c:v>
                </c:pt>
                <c:pt idx="20">
                  <c:v>234.72199999999998</c:v>
                </c:pt>
                <c:pt idx="21">
                  <c:v>233.73400000000001</c:v>
                </c:pt>
                <c:pt idx="22">
                  <c:v>232.3</c:v>
                </c:pt>
                <c:pt idx="23">
                  <c:v>231.238</c:v>
                </c:pt>
                <c:pt idx="24">
                  <c:v>229.96200000000005</c:v>
                </c:pt>
                <c:pt idx="25">
                  <c:v>227.17199999999997</c:v>
                </c:pt>
                <c:pt idx="26">
                  <c:v>225.452</c:v>
                </c:pt>
                <c:pt idx="27">
                  <c:v>220.99600000000001</c:v>
                </c:pt>
                <c:pt idx="28">
                  <c:v>216.82</c:v>
                </c:pt>
                <c:pt idx="29">
                  <c:v>215.91799999999998</c:v>
                </c:pt>
                <c:pt idx="30">
                  <c:v>217.03800000000001</c:v>
                </c:pt>
                <c:pt idx="31">
                  <c:v>217.38599999999997</c:v>
                </c:pt>
                <c:pt idx="32">
                  <c:v>218.08800000000002</c:v>
                </c:pt>
                <c:pt idx="33">
                  <c:v>217.202</c:v>
                </c:pt>
                <c:pt idx="34">
                  <c:v>214.99</c:v>
                </c:pt>
                <c:pt idx="35">
                  <c:v>213.292</c:v>
                </c:pt>
                <c:pt idx="36">
                  <c:v>212.15</c:v>
                </c:pt>
                <c:pt idx="37">
                  <c:v>209.87999999999997</c:v>
                </c:pt>
                <c:pt idx="38">
                  <c:v>207.23000000000002</c:v>
                </c:pt>
                <c:pt idx="39">
                  <c:v>204.767</c:v>
                </c:pt>
                <c:pt idx="40">
                  <c:v>205.12399999999997</c:v>
                </c:pt>
                <c:pt idx="41">
                  <c:v>207.15299999999996</c:v>
                </c:pt>
                <c:pt idx="42">
                  <c:v>209.73400000000001</c:v>
                </c:pt>
                <c:pt idx="43">
                  <c:v>213.88600000000002</c:v>
                </c:pt>
                <c:pt idx="44">
                  <c:v>214.28200000000001</c:v>
                </c:pt>
                <c:pt idx="45">
                  <c:v>212.01</c:v>
                </c:pt>
                <c:pt idx="46">
                  <c:v>211.096</c:v>
                </c:pt>
                <c:pt idx="47">
                  <c:v>211.84399999999997</c:v>
                </c:pt>
                <c:pt idx="48">
                  <c:v>211.78800000000001</c:v>
                </c:pt>
                <c:pt idx="49">
                  <c:v>209.70999999999998</c:v>
                </c:pt>
                <c:pt idx="50">
                  <c:v>206.88400000000001</c:v>
                </c:pt>
                <c:pt idx="51">
                  <c:v>207.494</c:v>
                </c:pt>
                <c:pt idx="52">
                  <c:v>207.16</c:v>
                </c:pt>
              </c:numCache>
            </c:numRef>
          </c:val>
          <c:smooth val="0"/>
          <c:extLst>
            <c:ext xmlns:c16="http://schemas.microsoft.com/office/drawing/2014/chart" uri="{C3380CC4-5D6E-409C-BE32-E72D297353CC}">
              <c16:uniqueId val="{00000002-DABC-499E-8242-AC107C5A7842}"/>
            </c:ext>
          </c:extLst>
        </c:ser>
        <c:dLbls>
          <c:showLegendKey val="0"/>
          <c:showVal val="0"/>
          <c:showCatName val="0"/>
          <c:showSerName val="0"/>
          <c:showPercent val="0"/>
          <c:showBubbleSize val="0"/>
        </c:dLbls>
        <c:marker val="1"/>
        <c:smooth val="0"/>
        <c:axId val="424254848"/>
        <c:axId val="424269312"/>
        <c:extLst>
          <c:ext xmlns:c15="http://schemas.microsoft.com/office/drawing/2012/chart" uri="{02D57815-91ED-43cb-92C2-25804820EDAC}">
            <c15:filteredLineSeries>
              <c15:ser>
                <c:idx val="3"/>
                <c:order val="3"/>
                <c:tx>
                  <c:strRef>
                    <c:extLst>
                      <c:ext uri="{02D57815-91ED-43cb-92C2-25804820EDAC}">
                        <c15:formulaRef>
                          <c15:sqref>'CH-Cutout-Table'!$AB$2</c15:sqref>
                        </c15:formulaRef>
                      </c:ext>
                    </c:extLst>
                    <c:strCache>
                      <c:ptCount val="1"/>
                      <c:pt idx="0">
                        <c:v>10-Yr Avg</c:v>
                      </c:pt>
                    </c:strCache>
                  </c:strRef>
                </c:tx>
                <c:val>
                  <c:numRef>
                    <c:extLst>
                      <c:ext uri="{02D57815-91ED-43cb-92C2-25804820EDAC}">
                        <c15:formulaRef>
                          <c15:sqref>'CH-Cutout-Table'!$AB$3:$AB$55</c15:sqref>
                        </c15:formulaRef>
                      </c:ext>
                    </c:extLst>
                    <c:numCache>
                      <c:formatCode>0.00</c:formatCode>
                      <c:ptCount val="53"/>
                      <c:pt idx="0">
                        <c:v>180.49700000000001</c:v>
                      </c:pt>
                      <c:pt idx="1">
                        <c:v>183.85499999999999</c:v>
                      </c:pt>
                      <c:pt idx="2">
                        <c:v>185.92299999999997</c:v>
                      </c:pt>
                      <c:pt idx="3">
                        <c:v>190.91400000000004</c:v>
                      </c:pt>
                      <c:pt idx="4">
                        <c:v>181.339</c:v>
                      </c:pt>
                      <c:pt idx="5">
                        <c:v>178.51599999999999</c:v>
                      </c:pt>
                      <c:pt idx="6">
                        <c:v>178.65499999999997</c:v>
                      </c:pt>
                      <c:pt idx="7">
                        <c:v>180.28</c:v>
                      </c:pt>
                      <c:pt idx="8">
                        <c:v>182.31099999999998</c:v>
                      </c:pt>
                      <c:pt idx="9">
                        <c:v>186.42800000000003</c:v>
                      </c:pt>
                      <c:pt idx="10">
                        <c:v>189.45299999999997</c:v>
                      </c:pt>
                      <c:pt idx="11">
                        <c:v>188.56399999999999</c:v>
                      </c:pt>
                      <c:pt idx="12">
                        <c:v>186.57300000000001</c:v>
                      </c:pt>
                      <c:pt idx="13">
                        <c:v>186.06</c:v>
                      </c:pt>
                      <c:pt idx="14">
                        <c:v>187.607</c:v>
                      </c:pt>
                      <c:pt idx="15">
                        <c:v>189.70699999999999</c:v>
                      </c:pt>
                      <c:pt idx="16">
                        <c:v>191.17500000000001</c:v>
                      </c:pt>
                      <c:pt idx="17">
                        <c:v>189.709</c:v>
                      </c:pt>
                      <c:pt idx="18">
                        <c:v>189.84399999999999</c:v>
                      </c:pt>
                      <c:pt idx="19">
                        <c:v>192.61599999999999</c:v>
                      </c:pt>
                      <c:pt idx="20">
                        <c:v>193.15899999999999</c:v>
                      </c:pt>
                      <c:pt idx="21">
                        <c:v>191.79700000000003</c:v>
                      </c:pt>
                      <c:pt idx="22">
                        <c:v>189.017</c:v>
                      </c:pt>
                      <c:pt idx="23">
                        <c:v>187.38599999999994</c:v>
                      </c:pt>
                      <c:pt idx="24">
                        <c:v>187.49199999999999</c:v>
                      </c:pt>
                      <c:pt idx="25">
                        <c:v>187.89400000000001</c:v>
                      </c:pt>
                      <c:pt idx="26">
                        <c:v>188.34099999999998</c:v>
                      </c:pt>
                      <c:pt idx="27">
                        <c:v>186.78500000000003</c:v>
                      </c:pt>
                      <c:pt idx="28">
                        <c:v>184.27199999999999</c:v>
                      </c:pt>
                      <c:pt idx="29">
                        <c:v>182.50700000000001</c:v>
                      </c:pt>
                      <c:pt idx="30">
                        <c:v>182.745</c:v>
                      </c:pt>
                      <c:pt idx="31">
                        <c:v>184.422</c:v>
                      </c:pt>
                      <c:pt idx="32">
                        <c:v>187.7</c:v>
                      </c:pt>
                      <c:pt idx="33">
                        <c:v>188.65199999999999</c:v>
                      </c:pt>
                      <c:pt idx="34">
                        <c:v>187.21200000000002</c:v>
                      </c:pt>
                      <c:pt idx="35">
                        <c:v>185.65200000000002</c:v>
                      </c:pt>
                      <c:pt idx="36">
                        <c:v>185.273</c:v>
                      </c:pt>
                      <c:pt idx="37">
                        <c:v>184.20699999999999</c:v>
                      </c:pt>
                      <c:pt idx="38">
                        <c:v>181.733</c:v>
                      </c:pt>
                      <c:pt idx="39">
                        <c:v>179.1695</c:v>
                      </c:pt>
                      <c:pt idx="40">
                        <c:v>178.965</c:v>
                      </c:pt>
                      <c:pt idx="41">
                        <c:v>180.45750000000001</c:v>
                      </c:pt>
                      <c:pt idx="42">
                        <c:v>181.99200000000002</c:v>
                      </c:pt>
                      <c:pt idx="43">
                        <c:v>182.828</c:v>
                      </c:pt>
                      <c:pt idx="44">
                        <c:v>182.78099999999998</c:v>
                      </c:pt>
                      <c:pt idx="45">
                        <c:v>183.52500000000001</c:v>
                      </c:pt>
                      <c:pt idx="46">
                        <c:v>184.44800000000001</c:v>
                      </c:pt>
                      <c:pt idx="47">
                        <c:v>184.94199999999998</c:v>
                      </c:pt>
                      <c:pt idx="48">
                        <c:v>183.55</c:v>
                      </c:pt>
                      <c:pt idx="49">
                        <c:v>181.94799999999998</c:v>
                      </c:pt>
                      <c:pt idx="50">
                        <c:v>180.96499999999997</c:v>
                      </c:pt>
                      <c:pt idx="51">
                        <c:v>181.52199999999999</c:v>
                      </c:pt>
                      <c:pt idx="52">
                        <c:v>173.11</c:v>
                      </c:pt>
                    </c:numCache>
                  </c:numRef>
                </c:val>
                <c:smooth val="0"/>
                <c:extLst>
                  <c:ext xmlns:c16="http://schemas.microsoft.com/office/drawing/2014/chart" uri="{C3380CC4-5D6E-409C-BE32-E72D297353CC}">
                    <c16:uniqueId val="{00000003-DABC-499E-8242-AC107C5A7842}"/>
                  </c:ext>
                </c:extLst>
              </c15:ser>
            </c15:filteredLineSeries>
          </c:ext>
        </c:extLst>
      </c:lineChart>
      <c:dateAx>
        <c:axId val="424254848"/>
        <c:scaling>
          <c:orientation val="minMax"/>
        </c:scaling>
        <c:delete val="0"/>
        <c:axPos val="b"/>
        <c:numFmt formatCode="m/d" sourceLinked="0"/>
        <c:majorTickMark val="out"/>
        <c:minorTickMark val="none"/>
        <c:tickLblPos val="nextTo"/>
        <c:spPr>
          <a:ln w="3175">
            <a:solidFill>
              <a:srgbClr val="000000"/>
            </a:solidFill>
            <a:prstDash val="solid"/>
          </a:ln>
        </c:spPr>
        <c:txPr>
          <a:bodyPr rot="-5400000" vert="horz"/>
          <a:lstStyle/>
          <a:p>
            <a:pPr>
              <a:defRPr sz="800" b="0" i="0" u="none" strike="noStrike" baseline="0">
                <a:solidFill>
                  <a:srgbClr val="000000"/>
                </a:solidFill>
                <a:latin typeface="Arial"/>
                <a:ea typeface="Arial"/>
                <a:cs typeface="Arial"/>
              </a:defRPr>
            </a:pPr>
            <a:endParaRPr lang="en-US"/>
          </a:p>
        </c:txPr>
        <c:crossAx val="424269312"/>
        <c:crosses val="autoZero"/>
        <c:auto val="1"/>
        <c:lblOffset val="100"/>
        <c:baseTimeUnit val="days"/>
        <c:majorTimeUnit val="days"/>
        <c:minorUnit val="7"/>
        <c:minorTimeUnit val="days"/>
      </c:dateAx>
      <c:valAx>
        <c:axId val="424269312"/>
        <c:scaling>
          <c:orientation val="minMax"/>
          <c:min val="170"/>
        </c:scaling>
        <c:delete val="0"/>
        <c:axPos val="l"/>
        <c:majorGridlines>
          <c:spPr>
            <a:ln w="3175">
              <a:solidFill>
                <a:srgbClr val="C0C0C0"/>
              </a:solidFill>
              <a:prstDash val="sysDash"/>
            </a:ln>
          </c:spPr>
        </c:majorGridlines>
        <c:title>
          <c:tx>
            <c:rich>
              <a:bodyPr/>
              <a:lstStyle/>
              <a:p>
                <a:pPr>
                  <a:defRPr sz="1000" b="1" i="0" u="none" strike="noStrike" baseline="0">
                    <a:solidFill>
                      <a:srgbClr val="000000"/>
                    </a:solidFill>
                    <a:latin typeface="Arial"/>
                    <a:ea typeface="Arial"/>
                    <a:cs typeface="Arial"/>
                  </a:defRPr>
                </a:pPr>
                <a:r>
                  <a:rPr lang="en-US" sz="1000" b="1"/>
                  <a:t>$/Cwt.</a:t>
                </a:r>
              </a:p>
            </c:rich>
          </c:tx>
          <c:layout>
            <c:manualLayout>
              <c:xMode val="edge"/>
              <c:yMode val="edge"/>
              <c:x val="8.8845018260449524E-3"/>
              <c:y val="0.47196801663760185"/>
            </c:manualLayout>
          </c:layout>
          <c:overlay val="0"/>
          <c:spPr>
            <a:noFill/>
            <a:ln w="25400">
              <a:noFill/>
            </a:ln>
          </c:spPr>
        </c:title>
        <c:numFmt formatCode="_(\$* #,##0_);_(\$* \(#,##0\);_(\$* &quot;-&quot;??_);_(@_)" sourceLinked="0"/>
        <c:majorTickMark val="out"/>
        <c:minorTickMark val="none"/>
        <c:tickLblPos val="nextTo"/>
        <c:spPr>
          <a:ln w="3175">
            <a:solidFill>
              <a:srgbClr val="000000"/>
            </a:solidFill>
            <a:prstDash val="solid"/>
          </a:ln>
        </c:spPr>
        <c:txPr>
          <a:bodyPr rot="0" vert="horz"/>
          <a:lstStyle/>
          <a:p>
            <a:pPr>
              <a:defRPr sz="850" b="0" i="0" u="none" strike="noStrike" baseline="0">
                <a:solidFill>
                  <a:srgbClr val="000000"/>
                </a:solidFill>
                <a:latin typeface="Arial"/>
                <a:ea typeface="Arial"/>
                <a:cs typeface="Arial"/>
              </a:defRPr>
            </a:pPr>
            <a:endParaRPr lang="en-US"/>
          </a:p>
        </c:txPr>
        <c:crossAx val="424254848"/>
        <c:crosses val="autoZero"/>
        <c:crossBetween val="between"/>
        <c:majorUnit val="5"/>
      </c:valAx>
      <c:spPr>
        <a:noFill/>
        <a:ln w="12700">
          <a:solidFill>
            <a:srgbClr val="000000"/>
          </a:solidFill>
          <a:prstDash val="solid"/>
        </a:ln>
      </c:spPr>
    </c:plotArea>
    <c:legend>
      <c:legendPos val="b"/>
      <c:layout>
        <c:manualLayout>
          <c:xMode val="edge"/>
          <c:yMode val="edge"/>
          <c:x val="0.37356094370918658"/>
          <c:y val="0.93926235098536448"/>
          <c:w val="0.31518963888590723"/>
          <c:h val="3.4409831135337215E-2"/>
        </c:manualLayout>
      </c:layout>
      <c:overlay val="0"/>
      <c:txPr>
        <a:bodyPr/>
        <a:lstStyle/>
        <a:p>
          <a:pPr>
            <a:defRPr sz="1000" b="0" i="0" u="none" strike="noStrike" baseline="0">
              <a:solidFill>
                <a:srgbClr val="000000"/>
              </a:solidFill>
              <a:latin typeface="Arial"/>
              <a:ea typeface="Arial"/>
              <a:cs typeface="Arial"/>
            </a:defRPr>
          </a:pPr>
          <a:endParaRPr lang="en-US"/>
        </a:p>
      </c:txPr>
    </c:legend>
    <c:plotVisOnly val="1"/>
    <c:dispBlanksAs val="gap"/>
    <c:showDLblsOverMax val="0"/>
  </c:chart>
  <c:spPr>
    <a:noFill/>
    <a:ln w="9525">
      <a:noFill/>
    </a:ln>
  </c:spPr>
  <c:txPr>
    <a:bodyPr/>
    <a:lstStyle/>
    <a:p>
      <a:pPr>
        <a:defRPr sz="925" b="0" i="0" u="none" strike="noStrike" baseline="0">
          <a:solidFill>
            <a:srgbClr val="000000"/>
          </a:solidFill>
          <a:latin typeface="Arial"/>
          <a:ea typeface="Arial"/>
          <a:cs typeface="Arial"/>
        </a:defRPr>
      </a:pPr>
      <a:endParaRPr lang="en-US"/>
    </a:p>
  </c:txPr>
  <c:externalData r:id="rId2">
    <c:autoUpdate val="0"/>
  </c:externalData>
  <c:userShapes r:id="rId3"/>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chemeClr val="accent1"/>
            </a:solidFill>
            <a:ln>
              <a:noFill/>
            </a:ln>
            <a:effectLst/>
          </c:spPr>
          <c:invertIfNegative val="0"/>
          <c:dPt>
            <c:idx val="17"/>
            <c:invertIfNegative val="0"/>
            <c:bubble3D val="0"/>
            <c:spPr>
              <a:solidFill>
                <a:srgbClr val="5B9BD5"/>
              </a:solidFill>
              <a:ln>
                <a:noFill/>
              </a:ln>
              <a:effectLst/>
            </c:spPr>
            <c:extLst>
              <c:ext xmlns:c16="http://schemas.microsoft.com/office/drawing/2014/chart" uri="{C3380CC4-5D6E-409C-BE32-E72D297353CC}">
                <c16:uniqueId val="{00000001-7BC6-45D5-BAFA-EDB58AD4A675}"/>
              </c:ext>
            </c:extLst>
          </c:dPt>
          <c:dPt>
            <c:idx val="18"/>
            <c:invertIfNegative val="0"/>
            <c:bubble3D val="0"/>
            <c:spPr>
              <a:solidFill>
                <a:srgbClr val="FF0000"/>
              </a:solidFill>
              <a:ln>
                <a:noFill/>
              </a:ln>
              <a:effectLst/>
            </c:spPr>
            <c:extLst>
              <c:ext xmlns:c16="http://schemas.microsoft.com/office/drawing/2014/chart" uri="{C3380CC4-5D6E-409C-BE32-E72D297353CC}">
                <c16:uniqueId val="{00000003-7BC6-45D5-BAFA-EDB58AD4A675}"/>
              </c:ext>
            </c:extLst>
          </c:dPt>
          <c:cat>
            <c:numRef>
              <c:f>Intl!$F$3:$F$21</c:f>
              <c:numCache>
                <c:formatCode>General</c:formatCod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numCache>
            </c:numRef>
          </c:cat>
          <c:val>
            <c:numRef>
              <c:f>Intl!$G$3:$G$21</c:f>
              <c:numCache>
                <c:formatCode>_(* #,##0_);_(* \(#,##0\);_(* "-"??_);_(@_)</c:formatCode>
                <c:ptCount val="19"/>
                <c:pt idx="0">
                  <c:v>3032.3733475800004</c:v>
                </c:pt>
                <c:pt idx="1">
                  <c:v>3163.3559188900003</c:v>
                </c:pt>
                <c:pt idx="2">
                  <c:v>3217.5989067800001</c:v>
                </c:pt>
                <c:pt idx="3">
                  <c:v>3005.9102969599994</c:v>
                </c:pt>
                <c:pt idx="4">
                  <c:v>3679.2323039100002</c:v>
                </c:pt>
                <c:pt idx="5">
                  <c:v>3598.5089877800001</c:v>
                </c:pt>
                <c:pt idx="6">
                  <c:v>3084.6664842099999</c:v>
                </c:pt>
                <c:pt idx="7">
                  <c:v>3052.1639687699994</c:v>
                </c:pt>
                <c:pt idx="8">
                  <c:v>2538.1464866799997</c:v>
                </c:pt>
                <c:pt idx="9">
                  <c:v>2626.15654055</c:v>
                </c:pt>
                <c:pt idx="10">
                  <c:v>2297.9231897600002</c:v>
                </c:pt>
                <c:pt idx="11">
                  <c:v>2056.5254678200004</c:v>
                </c:pt>
                <c:pt idx="12">
                  <c:v>2219.7835026799999</c:v>
                </c:pt>
                <c:pt idx="13">
                  <c:v>2249.6766337899999</c:v>
                </c:pt>
                <c:pt idx="14">
                  <c:v>2946.8825709099997</c:v>
                </c:pt>
                <c:pt idx="15">
                  <c:v>3370.7871180300003</c:v>
                </c:pt>
                <c:pt idx="16">
                  <c:v>3014.6364038000002</c:v>
                </c:pt>
                <c:pt idx="17">
                  <c:v>2994.38179919</c:v>
                </c:pt>
                <c:pt idx="18">
                  <c:v>2807</c:v>
                </c:pt>
              </c:numCache>
            </c:numRef>
          </c:val>
          <c:extLst>
            <c:ext xmlns:c16="http://schemas.microsoft.com/office/drawing/2014/chart" uri="{C3380CC4-5D6E-409C-BE32-E72D297353CC}">
              <c16:uniqueId val="{00000004-7BC6-45D5-BAFA-EDB58AD4A675}"/>
            </c:ext>
          </c:extLst>
        </c:ser>
        <c:dLbls>
          <c:showLegendKey val="0"/>
          <c:showVal val="0"/>
          <c:showCatName val="0"/>
          <c:showSerName val="0"/>
          <c:showPercent val="0"/>
          <c:showBubbleSize val="0"/>
        </c:dLbls>
        <c:gapWidth val="219"/>
        <c:overlap val="-27"/>
        <c:axId val="554768568"/>
        <c:axId val="554768960"/>
      </c:barChart>
      <c:catAx>
        <c:axId val="5547685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54768960"/>
        <c:crosses val="autoZero"/>
        <c:auto val="1"/>
        <c:lblAlgn val="ctr"/>
        <c:lblOffset val="100"/>
        <c:noMultiLvlLbl val="0"/>
      </c:catAx>
      <c:valAx>
        <c:axId val="554768960"/>
        <c:scaling>
          <c:orientation val="minMax"/>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547685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userShapes r:id="rId5"/>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46.png"/></Relationships>
</file>

<file path=ppt/drawings/drawing1.xml><?xml version="1.0" encoding="utf-8"?>
<c:userShapes xmlns:c="http://schemas.openxmlformats.org/drawingml/2006/chart">
  <cdr:relSizeAnchor xmlns:cdr="http://schemas.openxmlformats.org/drawingml/2006/chartDrawing">
    <cdr:from>
      <cdr:x>0.79518</cdr:x>
      <cdr:y>0.08042</cdr:y>
    </cdr:from>
    <cdr:to>
      <cdr:x>0.87493</cdr:x>
      <cdr:y>0.11716</cdr:y>
    </cdr:to>
    <cdr:sp macro="" textlink="">
      <cdr:nvSpPr>
        <cdr:cNvPr id="3" name="TextBox 1">
          <a:extLst xmlns:a="http://schemas.openxmlformats.org/drawingml/2006/main">
            <a:ext uri="{FF2B5EF4-FFF2-40B4-BE49-F238E27FC236}">
              <a16:creationId xmlns:a16="http://schemas.microsoft.com/office/drawing/2014/main" id="{6D128DDC-CF5F-4780-9D6A-6AF496ADD515}"/>
            </a:ext>
          </a:extLst>
        </cdr:cNvPr>
        <cdr:cNvSpPr txBox="1"/>
      </cdr:nvSpPr>
      <cdr:spPr>
        <a:xfrm xmlns:a="http://schemas.openxmlformats.org/drawingml/2006/main">
          <a:off x="6887124" y="387796"/>
          <a:ext cx="690720" cy="177176"/>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en-US"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0.66866</cdr:x>
      <cdr:y>0.08043</cdr:y>
    </cdr:from>
    <cdr:to>
      <cdr:x>0.79166</cdr:x>
      <cdr:y>0.10318</cdr:y>
    </cdr:to>
    <cdr:sp macro="" textlink="">
      <cdr:nvSpPr>
        <cdr:cNvPr id="2" name="Text Box 1">
          <a:extLst xmlns:a="http://schemas.openxmlformats.org/drawingml/2006/main">
            <a:ext uri="{FF2B5EF4-FFF2-40B4-BE49-F238E27FC236}">
              <a16:creationId xmlns:a16="http://schemas.microsoft.com/office/drawing/2014/main" id="{769430A0-9336-4358-8B56-E48B14F0B794}"/>
            </a:ext>
          </a:extLst>
        </cdr:cNvPr>
        <cdr:cNvSpPr txBox="1">
          <a:spLocks xmlns:a="http://schemas.openxmlformats.org/drawingml/2006/main" noChangeArrowheads="1"/>
        </cdr:cNvSpPr>
      </cdr:nvSpPr>
      <cdr:spPr bwMode="auto">
        <a:xfrm xmlns:a="http://schemas.openxmlformats.org/drawingml/2006/main">
          <a:off x="5791321" y="387885"/>
          <a:ext cx="1065310" cy="10971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18288" tIns="22860" rIns="0" bIns="0" anchor="t" upright="1">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rtl="0">
            <a:defRPr sz="1000"/>
          </a:pPr>
          <a:r>
            <a:rPr lang="en-US" sz="850" b="1" i="0" strike="noStrike" dirty="0">
              <a:solidFill>
                <a:srgbClr val="000000"/>
              </a:solidFill>
              <a:latin typeface="Arial"/>
              <a:cs typeface="Arial"/>
            </a:rPr>
            <a:t>Year to Date Percent:</a:t>
          </a:r>
          <a:r>
            <a:rPr lang="en-US" sz="800" b="0" i="0" strike="noStrike" dirty="0">
              <a:solidFill>
                <a:srgbClr val="000000"/>
              </a:solidFill>
              <a:latin typeface="Arial"/>
              <a:cs typeface="Arial"/>
            </a:rPr>
            <a:t> </a:t>
          </a:r>
        </a:p>
      </cdr:txBody>
    </cdr:sp>
  </cdr:relSizeAnchor>
  <cdr:relSizeAnchor xmlns:cdr="http://schemas.openxmlformats.org/drawingml/2006/chartDrawing">
    <cdr:from>
      <cdr:x>0.79518</cdr:x>
      <cdr:y>0.08042</cdr:y>
    </cdr:from>
    <cdr:to>
      <cdr:x>0.87493</cdr:x>
      <cdr:y>0.11716</cdr:y>
    </cdr:to>
    <cdr:sp macro="" textlink="">
      <cdr:nvSpPr>
        <cdr:cNvPr id="3" name="TextBox 1">
          <a:extLst xmlns:a="http://schemas.openxmlformats.org/drawingml/2006/main">
            <a:ext uri="{FF2B5EF4-FFF2-40B4-BE49-F238E27FC236}">
              <a16:creationId xmlns:a16="http://schemas.microsoft.com/office/drawing/2014/main" id="{6D128DDC-CF5F-4780-9D6A-6AF496ADD515}"/>
            </a:ext>
          </a:extLst>
        </cdr:cNvPr>
        <cdr:cNvSpPr txBox="1"/>
      </cdr:nvSpPr>
      <cdr:spPr>
        <a:xfrm xmlns:a="http://schemas.openxmlformats.org/drawingml/2006/main">
          <a:off x="6887124" y="387796"/>
          <a:ext cx="690720" cy="177176"/>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en-US" sz="1100" dirty="0"/>
        </a:p>
      </cdr:txBody>
    </cdr:sp>
  </cdr:relSizeAnchor>
  <cdr:relSizeAnchor xmlns:cdr="http://schemas.openxmlformats.org/drawingml/2006/chartDrawing">
    <cdr:from>
      <cdr:x>0.80255</cdr:x>
      <cdr:y>0.07307</cdr:y>
    </cdr:from>
    <cdr:to>
      <cdr:x>0.86346</cdr:x>
      <cdr:y>0.10825</cdr:y>
    </cdr:to>
    <cdr:sp macro="" textlink="">
      <cdr:nvSpPr>
        <cdr:cNvPr id="4" name="TextBox 3">
          <a:extLst xmlns:a="http://schemas.openxmlformats.org/drawingml/2006/main">
            <a:ext uri="{FF2B5EF4-FFF2-40B4-BE49-F238E27FC236}">
              <a16:creationId xmlns:a16="http://schemas.microsoft.com/office/drawing/2014/main" id="{002F954E-6A2D-409B-9C1A-CBECD245424A}"/>
            </a:ext>
          </a:extLst>
        </cdr:cNvPr>
        <cdr:cNvSpPr txBox="1"/>
      </cdr:nvSpPr>
      <cdr:spPr>
        <a:xfrm xmlns:a="http://schemas.openxmlformats.org/drawingml/2006/main">
          <a:off x="6948147" y="459241"/>
          <a:ext cx="527278" cy="22111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fld id="{D367F8D3-05ED-47A2-BAD2-5041088E0DB0}" type="TxLink">
            <a:rPr lang="en-US" sz="1100" b="1" i="0" u="none" strike="noStrike">
              <a:solidFill>
                <a:srgbClr val="0000FF"/>
              </a:solidFill>
              <a:latin typeface="Calibri"/>
              <a:cs typeface="Calibri"/>
            </a:rPr>
            <a:pPr/>
            <a:t>6.0%</a:t>
          </a:fld>
          <a:endParaRPr lang="en-US" sz="1100" b="1">
            <a:solidFill>
              <a:srgbClr val="0000FF"/>
            </a:solidFill>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cdr:x>
      <cdr:y>0.02433</cdr:y>
    </cdr:from>
    <cdr:to>
      <cdr:x>0.08441</cdr:x>
      <cdr:y>0.07229</cdr:y>
    </cdr:to>
    <cdr:sp macro="" textlink="">
      <cdr:nvSpPr>
        <cdr:cNvPr id="2" name="TextBox 1"/>
        <cdr:cNvSpPr txBox="1"/>
      </cdr:nvSpPr>
      <cdr:spPr>
        <a:xfrm xmlns:a="http://schemas.openxmlformats.org/drawingml/2006/main">
          <a:off x="0" y="113911"/>
          <a:ext cx="644786" cy="22453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a:t>MM </a:t>
          </a:r>
          <a:r>
            <a:rPr lang="en-US" sz="1100" dirty="0" err="1"/>
            <a:t>lbs</a:t>
          </a:r>
          <a:endParaRPr lang="en-US" sz="1100" dirty="0"/>
        </a:p>
      </cdr:txBody>
    </cdr:sp>
  </cdr:relSizeAnchor>
</c:userShapes>
</file>

<file path=ppt/drawings/drawing4.xml><?xml version="1.0" encoding="utf-8"?>
<c:userShapes xmlns:c="http://schemas.openxmlformats.org/drawingml/2006/chart">
  <cdr:relSizeAnchor xmlns:cdr="http://schemas.openxmlformats.org/drawingml/2006/chartDrawing">
    <cdr:from>
      <cdr:x>0.00083</cdr:x>
      <cdr:y>0.05556</cdr:y>
    </cdr:from>
    <cdr:to>
      <cdr:x>0.14417</cdr:x>
      <cdr:y>0.19722</cdr:y>
    </cdr:to>
    <cdr:sp macro="" textlink="">
      <cdr:nvSpPr>
        <cdr:cNvPr id="2" name="TextBox 1"/>
        <cdr:cNvSpPr txBox="1"/>
      </cdr:nvSpPr>
      <cdr:spPr>
        <a:xfrm xmlns:a="http://schemas.openxmlformats.org/drawingml/2006/main">
          <a:off x="3810" y="152400"/>
          <a:ext cx="655320" cy="38862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a:t>MM lbs</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169376" cy="480060"/>
          </a:xfrm>
          <a:prstGeom prst="rect">
            <a:avLst/>
          </a:prstGeom>
        </p:spPr>
        <p:txBody>
          <a:bodyPr vert="horz" lIns="94027" tIns="47013" rIns="94027" bIns="47013" rtlCol="0"/>
          <a:lstStyle>
            <a:lvl1pPr algn="l">
              <a:defRPr sz="1200"/>
            </a:lvl1pPr>
          </a:lstStyle>
          <a:p>
            <a:endParaRPr lang="en-US" dirty="0"/>
          </a:p>
        </p:txBody>
      </p:sp>
      <p:sp>
        <p:nvSpPr>
          <p:cNvPr id="3" name="Date Placeholder 2"/>
          <p:cNvSpPr>
            <a:spLocks noGrp="1"/>
          </p:cNvSpPr>
          <p:nvPr>
            <p:ph type="dt" sz="quarter" idx="1"/>
          </p:nvPr>
        </p:nvSpPr>
        <p:spPr>
          <a:xfrm>
            <a:off x="4144192" y="0"/>
            <a:ext cx="3169376" cy="480060"/>
          </a:xfrm>
          <a:prstGeom prst="rect">
            <a:avLst/>
          </a:prstGeom>
        </p:spPr>
        <p:txBody>
          <a:bodyPr vert="horz" lIns="94027" tIns="47013" rIns="94027" bIns="47013" rtlCol="0"/>
          <a:lstStyle>
            <a:lvl1pPr algn="r">
              <a:defRPr sz="1200"/>
            </a:lvl1pPr>
          </a:lstStyle>
          <a:p>
            <a:fld id="{0D9E049A-D9D1-460F-8A1A-60DF25D523C8}" type="datetimeFigureOut">
              <a:rPr lang="en-US" smtClean="0"/>
              <a:pPr/>
              <a:t>2/21/2018</a:t>
            </a:fld>
            <a:endParaRPr lang="en-US" dirty="0"/>
          </a:p>
        </p:txBody>
      </p:sp>
      <p:sp>
        <p:nvSpPr>
          <p:cNvPr id="4" name="Footer Placeholder 3"/>
          <p:cNvSpPr>
            <a:spLocks noGrp="1"/>
          </p:cNvSpPr>
          <p:nvPr>
            <p:ph type="ftr" sz="quarter" idx="2"/>
          </p:nvPr>
        </p:nvSpPr>
        <p:spPr>
          <a:xfrm>
            <a:off x="2" y="9119518"/>
            <a:ext cx="3169376" cy="480060"/>
          </a:xfrm>
          <a:prstGeom prst="rect">
            <a:avLst/>
          </a:prstGeom>
        </p:spPr>
        <p:txBody>
          <a:bodyPr vert="horz" lIns="94027" tIns="47013" rIns="94027" bIns="47013" rtlCol="0" anchor="b"/>
          <a:lstStyle>
            <a:lvl1pPr algn="l">
              <a:defRPr sz="1200"/>
            </a:lvl1pPr>
          </a:lstStyle>
          <a:p>
            <a:endParaRPr lang="en-US" dirty="0"/>
          </a:p>
        </p:txBody>
      </p:sp>
      <p:sp>
        <p:nvSpPr>
          <p:cNvPr id="5" name="Slide Number Placeholder 4"/>
          <p:cNvSpPr>
            <a:spLocks noGrp="1"/>
          </p:cNvSpPr>
          <p:nvPr>
            <p:ph type="sldNum" sz="quarter" idx="3"/>
          </p:nvPr>
        </p:nvSpPr>
        <p:spPr>
          <a:xfrm>
            <a:off x="4144192" y="9119518"/>
            <a:ext cx="3169376" cy="480060"/>
          </a:xfrm>
          <a:prstGeom prst="rect">
            <a:avLst/>
          </a:prstGeom>
        </p:spPr>
        <p:txBody>
          <a:bodyPr vert="horz" lIns="94027" tIns="47013" rIns="94027" bIns="47013" rtlCol="0" anchor="b"/>
          <a:lstStyle>
            <a:lvl1pPr algn="r">
              <a:defRPr sz="1200"/>
            </a:lvl1pPr>
          </a:lstStyle>
          <a:p>
            <a:fld id="{496ADC6A-45E9-463C-A98A-636B2471CD0F}" type="slidenum">
              <a:rPr lang="en-US" smtClean="0"/>
              <a:pPr/>
              <a:t>‹#›</a:t>
            </a:fld>
            <a:endParaRPr lang="en-US" dirty="0"/>
          </a:p>
        </p:txBody>
      </p:sp>
    </p:spTree>
    <p:extLst>
      <p:ext uri="{BB962C8B-B14F-4D97-AF65-F5344CB8AC3E}">
        <p14:creationId xmlns:p14="http://schemas.microsoft.com/office/powerpoint/2010/main" val="35882114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169920" cy="480060"/>
          </a:xfrm>
          <a:prstGeom prst="rect">
            <a:avLst/>
          </a:prstGeom>
        </p:spPr>
        <p:txBody>
          <a:bodyPr vert="horz" lIns="97008" tIns="48503" rIns="97008" bIns="48503" rtlCol="0"/>
          <a:lstStyle>
            <a:lvl1pPr algn="l">
              <a:defRPr sz="12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7008" tIns="48503" rIns="97008" bIns="48503" rtlCol="0"/>
          <a:lstStyle>
            <a:lvl1pPr algn="r">
              <a:defRPr sz="1200"/>
            </a:lvl1pPr>
          </a:lstStyle>
          <a:p>
            <a:fld id="{0A2B1D98-3241-4332-B451-3E2246617AEF}" type="datetimeFigureOut">
              <a:rPr lang="en-US" smtClean="0"/>
              <a:pPr/>
              <a:t>2/21/2018</a:t>
            </a:fld>
            <a:endParaRPr lang="en-US" dirty="0"/>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7008" tIns="48503" rIns="97008" bIns="48503" rtlCol="0" anchor="ctr"/>
          <a:lstStyle/>
          <a:p>
            <a:endParaRPr lang="en-US" dirty="0"/>
          </a:p>
        </p:txBody>
      </p:sp>
      <p:sp>
        <p:nvSpPr>
          <p:cNvPr id="5" name="Notes Placeholder 4"/>
          <p:cNvSpPr>
            <a:spLocks noGrp="1"/>
          </p:cNvSpPr>
          <p:nvPr>
            <p:ph type="body" sz="quarter" idx="3"/>
          </p:nvPr>
        </p:nvSpPr>
        <p:spPr>
          <a:xfrm>
            <a:off x="731520" y="4560571"/>
            <a:ext cx="5852160" cy="4320540"/>
          </a:xfrm>
          <a:prstGeom prst="rect">
            <a:avLst/>
          </a:prstGeom>
        </p:spPr>
        <p:txBody>
          <a:bodyPr vert="horz" lIns="97008" tIns="48503" rIns="97008" bIns="48503"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9119475"/>
            <a:ext cx="3169920" cy="480060"/>
          </a:xfrm>
          <a:prstGeom prst="rect">
            <a:avLst/>
          </a:prstGeom>
        </p:spPr>
        <p:txBody>
          <a:bodyPr vert="horz" lIns="97008" tIns="48503" rIns="97008" bIns="48503" rtlCol="0" anchor="b"/>
          <a:lstStyle>
            <a:lvl1pPr algn="l">
              <a:defRPr sz="1200"/>
            </a:lvl1pPr>
          </a:lstStyle>
          <a:p>
            <a:endParaRPr lang="en-US" dirty="0"/>
          </a:p>
        </p:txBody>
      </p:sp>
      <p:sp>
        <p:nvSpPr>
          <p:cNvPr id="7" name="Slide Number Placeholder 6"/>
          <p:cNvSpPr>
            <a:spLocks noGrp="1"/>
          </p:cNvSpPr>
          <p:nvPr>
            <p:ph type="sldNum" sz="quarter" idx="5"/>
          </p:nvPr>
        </p:nvSpPr>
        <p:spPr>
          <a:xfrm>
            <a:off x="4143587" y="9119475"/>
            <a:ext cx="3169920" cy="480060"/>
          </a:xfrm>
          <a:prstGeom prst="rect">
            <a:avLst/>
          </a:prstGeom>
        </p:spPr>
        <p:txBody>
          <a:bodyPr vert="horz" lIns="97008" tIns="48503" rIns="97008" bIns="48503" rtlCol="0" anchor="b"/>
          <a:lstStyle>
            <a:lvl1pPr algn="r">
              <a:defRPr sz="1200"/>
            </a:lvl1pPr>
          </a:lstStyle>
          <a:p>
            <a:fld id="{6C86B3DD-2330-4373-B48F-54137A3554FD}" type="slidenum">
              <a:rPr lang="en-US" smtClean="0"/>
              <a:pPr/>
              <a:t>‹#›</a:t>
            </a:fld>
            <a:endParaRPr lang="en-US" dirty="0"/>
          </a:p>
        </p:txBody>
      </p:sp>
    </p:spTree>
    <p:extLst>
      <p:ext uri="{BB962C8B-B14F-4D97-AF65-F5344CB8AC3E}">
        <p14:creationId xmlns:p14="http://schemas.microsoft.com/office/powerpoint/2010/main" val="12836129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8400" y="693738"/>
            <a:ext cx="4625975" cy="3468687"/>
          </a:xfrm>
        </p:spPr>
      </p:sp>
      <p:sp>
        <p:nvSpPr>
          <p:cNvPr id="3" name="Notes Placeholder 2"/>
          <p:cNvSpPr>
            <a:spLocks noGrp="1"/>
          </p:cNvSpPr>
          <p:nvPr>
            <p:ph type="body" idx="1"/>
          </p:nvPr>
        </p:nvSpPr>
        <p:spPr/>
        <p:txBody>
          <a:bodyPr/>
          <a:lstStyle/>
          <a:p>
            <a:pPr defTabSz="854089">
              <a:defRPr/>
            </a:pPr>
            <a:endParaRPr lang="en-US" sz="1100" dirty="0">
              <a:solidFill>
                <a:srgbClr val="000000"/>
              </a:solidFill>
              <a:latin typeface="Arial"/>
              <a:ea typeface="Arial"/>
              <a:cs typeface="Arial"/>
            </a:endParaRPr>
          </a:p>
          <a:p>
            <a:endParaRPr lang="en-US" dirty="0"/>
          </a:p>
        </p:txBody>
      </p:sp>
      <p:sp>
        <p:nvSpPr>
          <p:cNvPr id="4" name="Slide Number Placeholder 3"/>
          <p:cNvSpPr>
            <a:spLocks noGrp="1"/>
          </p:cNvSpPr>
          <p:nvPr>
            <p:ph type="sldNum" sz="quarter" idx="10"/>
          </p:nvPr>
        </p:nvSpPr>
        <p:spPr/>
        <p:txBody>
          <a:bodyPr/>
          <a:lstStyle/>
          <a:p>
            <a:pPr defTabSz="919660">
              <a:defRPr/>
            </a:pPr>
            <a:fld id="{6C86B3DD-2330-4373-B48F-54137A3554FD}" type="slidenum">
              <a:rPr lang="en-US" sz="1800" kern="0">
                <a:solidFill>
                  <a:sysClr val="windowText" lastClr="000000"/>
                </a:solidFill>
              </a:rPr>
              <a:pPr defTabSz="919660">
                <a:defRPr/>
              </a:pPr>
              <a:t>1</a:t>
            </a:fld>
            <a:endParaRPr lang="en-US" sz="1800" kern="0" dirty="0">
              <a:solidFill>
                <a:sysClr val="windowText" lastClr="000000"/>
              </a:solidFill>
            </a:endParaRPr>
          </a:p>
        </p:txBody>
      </p:sp>
    </p:spTree>
    <p:extLst>
      <p:ext uri="{BB962C8B-B14F-4D97-AF65-F5344CB8AC3E}">
        <p14:creationId xmlns:p14="http://schemas.microsoft.com/office/powerpoint/2010/main" val="311223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86B3DD-2330-4373-B48F-54137A3554FD}" type="slidenum">
              <a:rPr lang="en-US" smtClean="0"/>
              <a:pPr/>
              <a:t>16</a:t>
            </a:fld>
            <a:endParaRPr lang="en-US" dirty="0"/>
          </a:p>
        </p:txBody>
      </p:sp>
    </p:spTree>
    <p:extLst>
      <p:ext uri="{BB962C8B-B14F-4D97-AF65-F5344CB8AC3E}">
        <p14:creationId xmlns:p14="http://schemas.microsoft.com/office/powerpoint/2010/main" val="11025426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Driven by a host of issues:</a:t>
            </a:r>
            <a:r>
              <a:rPr lang="en-US" baseline="0" dirty="0"/>
              <a:t> cattle availability, choice supply, 50s trim</a:t>
            </a:r>
            <a:endParaRPr lang="en-US" dirty="0"/>
          </a:p>
        </p:txBody>
      </p:sp>
      <p:sp>
        <p:nvSpPr>
          <p:cNvPr id="4" name="Slide Number Placeholder 3"/>
          <p:cNvSpPr>
            <a:spLocks noGrp="1"/>
          </p:cNvSpPr>
          <p:nvPr>
            <p:ph type="sldNum" sz="quarter" idx="10"/>
          </p:nvPr>
        </p:nvSpPr>
        <p:spPr/>
        <p:txBody>
          <a:bodyPr/>
          <a:lstStyle/>
          <a:p>
            <a:fld id="{6C86B3DD-2330-4373-B48F-54137A3554FD}" type="slidenum">
              <a:rPr lang="en-US" smtClean="0"/>
              <a:pPr/>
              <a:t>17</a:t>
            </a:fld>
            <a:endParaRPr lang="en-US" dirty="0"/>
          </a:p>
        </p:txBody>
      </p:sp>
    </p:spTree>
    <p:extLst>
      <p:ext uri="{BB962C8B-B14F-4D97-AF65-F5344CB8AC3E}">
        <p14:creationId xmlns:p14="http://schemas.microsoft.com/office/powerpoint/2010/main" val="23590185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BeefImports.xlsx  Chart3</a:t>
            </a:r>
          </a:p>
        </p:txBody>
      </p:sp>
      <p:sp>
        <p:nvSpPr>
          <p:cNvPr id="4" name="Slide Number Placeholder 3"/>
          <p:cNvSpPr>
            <a:spLocks noGrp="1"/>
          </p:cNvSpPr>
          <p:nvPr>
            <p:ph type="sldNum" sz="quarter" idx="10"/>
          </p:nvPr>
        </p:nvSpPr>
        <p:spPr/>
        <p:txBody>
          <a:bodyPr/>
          <a:lstStyle/>
          <a:p>
            <a:fld id="{6C86B3DD-2330-4373-B48F-54137A3554FD}" type="slidenum">
              <a:rPr lang="en-US" smtClean="0"/>
              <a:pPr/>
              <a:t>18</a:t>
            </a:fld>
            <a:endParaRPr lang="en-US" dirty="0"/>
          </a:p>
        </p:txBody>
      </p:sp>
    </p:spTree>
    <p:extLst>
      <p:ext uri="{BB962C8B-B14F-4D97-AF65-F5344CB8AC3E}">
        <p14:creationId xmlns:p14="http://schemas.microsoft.com/office/powerpoint/2010/main" val="2849770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As one Cargill Protein</a:t>
            </a:r>
            <a:r>
              <a:rPr lang="en-US" sz="1200" kern="1200" baseline="0" dirty="0">
                <a:solidFill>
                  <a:schemeClr val="tx1"/>
                </a:solidFill>
                <a:effectLst/>
                <a:latin typeface="+mn-lt"/>
                <a:ea typeface="+mn-ea"/>
                <a:cs typeface="+mn-cs"/>
              </a:rPr>
              <a:t> team, we make a huge (and growing) impact across our industry. As one protein team, we will now operate as a united team to provide any protein solutions our customers may need. The list you see here summarizes a few key components of who we are as a single, united team.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It is incredibly exciting to think about the impact we can make in our industry. Through our new transformation strategy, our goal is to combine our skills, technologies and capabilities to provide solutions and innovative offerings that drive customers to choose us.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i="1" dirty="0"/>
              <a:t>Additional note: We</a:t>
            </a:r>
            <a:r>
              <a:rPr lang="en-US" sz="1200" i="1" baseline="0" dirty="0"/>
              <a:t> d</a:t>
            </a:r>
            <a:r>
              <a:rPr lang="en-US" sz="1200" i="1" dirty="0"/>
              <a:t>istributes Cargill protein product lines, as well as products form other vendors at our food distribution centers.</a:t>
            </a:r>
            <a:endParaRPr lang="en-US" sz="1200" b="1" i="1"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C86B3DD-2330-4373-B48F-54137A3554FD}" type="slidenum">
              <a:rPr lang="en-US" smtClean="0"/>
              <a:pPr/>
              <a:t>3</a:t>
            </a:fld>
            <a:endParaRPr lang="en-US" dirty="0"/>
          </a:p>
        </p:txBody>
      </p:sp>
    </p:spTree>
    <p:extLst>
      <p:ext uri="{BB962C8B-B14F-4D97-AF65-F5344CB8AC3E}">
        <p14:creationId xmlns:p14="http://schemas.microsoft.com/office/powerpoint/2010/main" val="27806563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dirty="0"/>
              <a:t>Our business employs approximately</a:t>
            </a:r>
            <a:r>
              <a:rPr lang="en-US" sz="1200" b="1" dirty="0"/>
              <a:t> 28,000 </a:t>
            </a:r>
            <a:r>
              <a:rPr lang="en-US" sz="1200" dirty="0"/>
              <a:t>people in about</a:t>
            </a:r>
            <a:r>
              <a:rPr lang="en-US" sz="1200" baseline="0" dirty="0"/>
              <a:t> </a:t>
            </a:r>
            <a:r>
              <a:rPr lang="en-US" sz="1200" b="1" dirty="0"/>
              <a:t>60</a:t>
            </a:r>
            <a:r>
              <a:rPr lang="en-US" sz="1200" dirty="0"/>
              <a:t> locations across North America. Cargill</a:t>
            </a:r>
            <a:r>
              <a:rPr lang="en-US" sz="1200" baseline="0" dirty="0"/>
              <a:t> Protein </a:t>
            </a:r>
            <a:r>
              <a:rPr lang="en-US" sz="1200" dirty="0"/>
              <a:t>is headquartered in Wichita, Kansas and services approximately 6,000 customers.</a:t>
            </a:r>
          </a:p>
        </p:txBody>
      </p:sp>
      <p:sp>
        <p:nvSpPr>
          <p:cNvPr id="4" name="Slide Number Placeholder 3"/>
          <p:cNvSpPr>
            <a:spLocks noGrp="1"/>
          </p:cNvSpPr>
          <p:nvPr>
            <p:ph type="sldNum" sz="quarter" idx="10"/>
          </p:nvPr>
        </p:nvSpPr>
        <p:spPr/>
        <p:txBody>
          <a:bodyPr/>
          <a:lstStyle/>
          <a:p>
            <a:fld id="{6C86B3DD-2330-4373-B48F-54137A3554FD}" type="slidenum">
              <a:rPr lang="en-US" smtClean="0"/>
              <a:pPr/>
              <a:t>4</a:t>
            </a:fld>
            <a:endParaRPr lang="en-US" dirty="0"/>
          </a:p>
        </p:txBody>
      </p:sp>
    </p:spTree>
    <p:extLst>
      <p:ext uri="{BB962C8B-B14F-4D97-AF65-F5344CB8AC3E}">
        <p14:creationId xmlns:p14="http://schemas.microsoft.com/office/powerpoint/2010/main" val="36180662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pPr marL="342900" indent="-342900"/>
            <a:r>
              <a:rPr lang="en-US" sz="1200" b="0" dirty="0"/>
              <a:t>Briefly</a:t>
            </a:r>
            <a:r>
              <a:rPr lang="en-US" sz="1200" b="0" baseline="0" dirty="0"/>
              <a:t> explain each channel, giving relevant/local examples of each (i.e. local foodservice customers, retail brand you can find locally, brand where you can find our Protein Ingredients products, etc.) </a:t>
            </a:r>
          </a:p>
          <a:p>
            <a:pPr marL="342900" indent="-342900"/>
            <a:endParaRPr lang="en-US" sz="1200" b="0" baseline="0" dirty="0"/>
          </a:p>
          <a:p>
            <a:pPr marL="342900" marR="0" indent="-342900" algn="l" defTabSz="914400" rtl="0" eaLnBrk="0" fontAlgn="base" latinLnBrk="0" hangingPunct="0">
              <a:lnSpc>
                <a:spcPct val="100000"/>
              </a:lnSpc>
              <a:spcBef>
                <a:spcPct val="30000"/>
              </a:spcBef>
              <a:spcAft>
                <a:spcPct val="0"/>
              </a:spcAft>
              <a:buClrTx/>
              <a:buSzTx/>
              <a:buFontTx/>
              <a:buNone/>
              <a:tabLst/>
              <a:defRPr/>
            </a:pPr>
            <a:r>
              <a:rPr lang="en-US" sz="1200" dirty="0"/>
              <a:t>Our business employs approximately</a:t>
            </a:r>
            <a:r>
              <a:rPr lang="en-US" sz="1200" b="1" dirty="0"/>
              <a:t> 27,000 </a:t>
            </a:r>
            <a:r>
              <a:rPr lang="en-US" sz="1200" dirty="0"/>
              <a:t>people in </a:t>
            </a:r>
            <a:r>
              <a:rPr lang="en-US" sz="1200" b="1" dirty="0"/>
              <a:t>60</a:t>
            </a:r>
            <a:r>
              <a:rPr lang="en-US" sz="1200" dirty="0"/>
              <a:t> locations across North America.</a:t>
            </a:r>
            <a:r>
              <a:rPr lang="en-US" sz="1200" baseline="0" dirty="0"/>
              <a:t> </a:t>
            </a:r>
            <a:r>
              <a:rPr lang="en-US" sz="1200" dirty="0"/>
              <a:t>Cargill Protein is headquartered in Wichita, Kansas and services approximately </a:t>
            </a:r>
            <a:r>
              <a:rPr lang="en-US" sz="1200" b="1" dirty="0"/>
              <a:t>6,000</a:t>
            </a:r>
            <a:r>
              <a:rPr lang="en-US" sz="1200" dirty="0"/>
              <a:t> customers.</a:t>
            </a:r>
          </a:p>
          <a:p>
            <a:pPr marL="342900" indent="-342900"/>
            <a:endParaRPr lang="en-US" sz="1200" b="1" dirty="0"/>
          </a:p>
          <a:p>
            <a:pPr marL="342900" indent="-342900"/>
            <a:r>
              <a:rPr lang="en-US" sz="1200" b="1" dirty="0"/>
              <a:t>Overarching themes of our new business strategy include:</a:t>
            </a:r>
          </a:p>
          <a:p>
            <a:pPr marL="342900" indent="-342900">
              <a:buFont typeface="Arial" panose="020B0604020202020204" pitchFamily="34" charset="0"/>
              <a:buChar char="•"/>
            </a:pPr>
            <a:r>
              <a:rPr lang="en-US" sz="1200" b="1" dirty="0"/>
              <a:t>Customer</a:t>
            </a:r>
            <a:r>
              <a:rPr lang="en-US" sz="1200" b="1" baseline="0" dirty="0"/>
              <a:t>-first mindset</a:t>
            </a:r>
          </a:p>
          <a:p>
            <a:pPr marL="342900" indent="-342900">
              <a:buFont typeface="Arial" panose="020B0604020202020204" pitchFamily="34" charset="0"/>
              <a:buChar char="•"/>
            </a:pPr>
            <a:r>
              <a:rPr lang="en-US" sz="1200" b="1" baseline="0" dirty="0"/>
              <a:t>Driven by consumer insights</a:t>
            </a:r>
          </a:p>
          <a:p>
            <a:pPr marL="342900" indent="-342900">
              <a:buFont typeface="Arial" panose="020B0604020202020204" pitchFamily="34" charset="0"/>
              <a:buChar char="•"/>
            </a:pPr>
            <a:r>
              <a:rPr lang="en-US" sz="1200" b="1" baseline="0" dirty="0"/>
              <a:t>Talent/team development</a:t>
            </a:r>
            <a:endParaRPr lang="en-US" sz="1200" b="1" dirty="0"/>
          </a:p>
          <a:p>
            <a:pPr marL="342900" indent="-342900"/>
            <a:endParaRPr lang="en-US" sz="1200" dirty="0"/>
          </a:p>
          <a:p>
            <a:pPr marL="342900" indent="-342900"/>
            <a:r>
              <a:rPr lang="en-US" sz="1200" b="1" dirty="0"/>
              <a:t>Retail</a:t>
            </a:r>
            <a:r>
              <a:rPr lang="en-US" sz="1200" b="1" baseline="0" dirty="0"/>
              <a:t> Overview:</a:t>
            </a:r>
          </a:p>
          <a:p>
            <a:pPr marL="182880" indent="-182880">
              <a:lnSpc>
                <a:spcPts val="1400"/>
              </a:lnSpc>
              <a:spcAft>
                <a:spcPts val="450"/>
              </a:spcAft>
              <a:buFont typeface="Arial" pitchFamily="34" charset="0"/>
              <a:buChar char="•"/>
            </a:pPr>
            <a:r>
              <a:rPr lang="en-US" sz="1200" b="0" cap="none" baseline="0" dirty="0">
                <a:solidFill>
                  <a:schemeClr val="tx1"/>
                </a:solidFill>
              </a:rPr>
              <a:t>Retail customers will be prioritized and segmented into categories that will help our unified sales and commercial teams identify their needs and wants and define how to best serve those desires.</a:t>
            </a:r>
          </a:p>
          <a:p>
            <a:pPr marL="182880" indent="-182880">
              <a:lnSpc>
                <a:spcPts val="1400"/>
              </a:lnSpc>
              <a:spcAft>
                <a:spcPts val="450"/>
              </a:spcAft>
              <a:buFont typeface="Arial" pitchFamily="34" charset="0"/>
              <a:buChar char="•"/>
            </a:pPr>
            <a:r>
              <a:rPr lang="en-US" sz="1200" b="0" cap="none" baseline="0" dirty="0">
                <a:solidFill>
                  <a:schemeClr val="tx1"/>
                </a:solidFill>
              </a:rPr>
              <a:t>Strategically work with customers, such as Walmart and Kroger, to provide invaluable insights, advice and ideas to mutually grow business and become their most valued partner</a:t>
            </a:r>
          </a:p>
          <a:p>
            <a:pPr marL="342900" indent="-342900"/>
            <a:endParaRPr lang="en-US" sz="1200" dirty="0"/>
          </a:p>
          <a:p>
            <a:r>
              <a:rPr lang="en-US" b="1" dirty="0"/>
              <a:t>Foodservice</a:t>
            </a:r>
            <a:r>
              <a:rPr lang="en-US" b="1" baseline="0" dirty="0"/>
              <a:t> Overview:</a:t>
            </a:r>
          </a:p>
          <a:p>
            <a:pPr marL="182880" indent="-182880">
              <a:lnSpc>
                <a:spcPts val="1400"/>
              </a:lnSpc>
              <a:spcAft>
                <a:spcPts val="450"/>
              </a:spcAft>
              <a:buFont typeface="Arial" pitchFamily="34" charset="0"/>
              <a:buChar char="•"/>
            </a:pPr>
            <a:r>
              <a:rPr lang="en-US" sz="1200" b="0" baseline="0" dirty="0">
                <a:solidFill>
                  <a:schemeClr val="tx1"/>
                </a:solidFill>
              </a:rPr>
              <a:t>Provides foodservice customers with value-added, protein-based meal components (cooked/formed protein, fresh or frozen processed protein, fresh or frozen whole protein)</a:t>
            </a:r>
          </a:p>
          <a:p>
            <a:pPr marL="182880" indent="-182880">
              <a:lnSpc>
                <a:spcPts val="1400"/>
              </a:lnSpc>
              <a:spcAft>
                <a:spcPts val="450"/>
              </a:spcAft>
              <a:buFont typeface="Arial" pitchFamily="34" charset="0"/>
              <a:buChar char="•"/>
            </a:pPr>
            <a:r>
              <a:rPr lang="en-US" sz="1200" b="0" baseline="0" dirty="0">
                <a:solidFill>
                  <a:schemeClr val="tx1"/>
                </a:solidFill>
              </a:rPr>
              <a:t>Serves broad/diversified customer base and be a leader in providing insights, culinary-led innovation, and holistic supply chain solutions while delivering superior integrated customer experience</a:t>
            </a:r>
          </a:p>
          <a:p>
            <a:pPr marL="182880" indent="-182880">
              <a:lnSpc>
                <a:spcPts val="1400"/>
              </a:lnSpc>
              <a:spcAft>
                <a:spcPts val="450"/>
              </a:spcAft>
              <a:buFont typeface="Arial" pitchFamily="34" charset="0"/>
              <a:buChar char="•"/>
            </a:pPr>
            <a:endParaRPr lang="en-US" sz="1200" b="0" baseline="0" dirty="0">
              <a:solidFill>
                <a:schemeClr val="tx1"/>
              </a:solidFill>
            </a:endParaRPr>
          </a:p>
          <a:p>
            <a:pPr marL="0" indent="0">
              <a:lnSpc>
                <a:spcPts val="1400"/>
              </a:lnSpc>
              <a:spcAft>
                <a:spcPts val="450"/>
              </a:spcAft>
              <a:buFont typeface="Arial" pitchFamily="34" charset="0"/>
              <a:buNone/>
            </a:pPr>
            <a:r>
              <a:rPr lang="en-US" sz="1200" b="1" cap="none" baseline="0" dirty="0">
                <a:solidFill>
                  <a:schemeClr val="tx1"/>
                </a:solidFill>
              </a:rPr>
              <a:t>Protein Ingredients &amp; International Overview:</a:t>
            </a:r>
          </a:p>
          <a:p>
            <a:pPr marL="182880" indent="-182880">
              <a:lnSpc>
                <a:spcPts val="1400"/>
              </a:lnSpc>
              <a:spcAft>
                <a:spcPts val="450"/>
              </a:spcAft>
              <a:buFont typeface="Arial" pitchFamily="34" charset="0"/>
              <a:buChar char="•"/>
            </a:pPr>
            <a:r>
              <a:rPr lang="en-US" sz="1200" b="0" cap="none" baseline="0" dirty="0">
                <a:solidFill>
                  <a:schemeClr val="tx1"/>
                </a:solidFill>
              </a:rPr>
              <a:t>Customers are looking for more ways Cargill can differentiate and add value for them; opportunities for us to grow</a:t>
            </a:r>
          </a:p>
          <a:p>
            <a:pPr marL="182880" indent="-182880">
              <a:lnSpc>
                <a:spcPts val="1400"/>
              </a:lnSpc>
              <a:spcAft>
                <a:spcPts val="450"/>
              </a:spcAft>
              <a:buFont typeface="Arial" pitchFamily="34" charset="0"/>
              <a:buChar char="•"/>
            </a:pPr>
            <a:r>
              <a:rPr lang="en-US" sz="1200" b="0" cap="none" baseline="0" dirty="0">
                <a:solidFill>
                  <a:schemeClr val="tx1"/>
                </a:solidFill>
              </a:rPr>
              <a:t>Products from this channel include protein ingredients such as pizza toppings, canned soups, frozen products and meals</a:t>
            </a:r>
            <a:endParaRPr lang="en-US" sz="1200" b="0" baseline="0" dirty="0">
              <a:solidFill>
                <a:schemeClr val="tx1"/>
              </a:solidFill>
            </a:endParaRPr>
          </a:p>
          <a:p>
            <a:pPr marL="0" indent="0">
              <a:lnSpc>
                <a:spcPts val="1400"/>
              </a:lnSpc>
              <a:spcAft>
                <a:spcPts val="450"/>
              </a:spcAft>
              <a:buFont typeface="Arial" pitchFamily="34" charset="0"/>
              <a:buNone/>
            </a:pPr>
            <a:endParaRPr lang="en-US" sz="1200" b="0" baseline="0" dirty="0">
              <a:solidFill>
                <a:schemeClr val="tx1"/>
              </a:solidFill>
            </a:endParaRPr>
          </a:p>
          <a:p>
            <a:pPr marL="0" indent="0">
              <a:lnSpc>
                <a:spcPts val="1400"/>
              </a:lnSpc>
              <a:spcAft>
                <a:spcPts val="450"/>
              </a:spcAft>
              <a:buFont typeface="Arial" pitchFamily="34" charset="0"/>
              <a:buNone/>
            </a:pPr>
            <a:r>
              <a:rPr lang="en-US" sz="1200" b="1" baseline="0" dirty="0">
                <a:solidFill>
                  <a:schemeClr val="tx1"/>
                </a:solidFill>
              </a:rPr>
              <a:t>Growth Ventures &amp; Strategic Pricing Overview:</a:t>
            </a:r>
          </a:p>
          <a:p>
            <a:pPr marL="182880" indent="-182880">
              <a:lnSpc>
                <a:spcPts val="1400"/>
              </a:lnSpc>
              <a:spcAft>
                <a:spcPts val="450"/>
              </a:spcAft>
              <a:buFont typeface="Arial" pitchFamily="34" charset="0"/>
              <a:buChar char="•"/>
            </a:pPr>
            <a:r>
              <a:rPr lang="en-US" sz="1200" b="0" cap="none" baseline="0" dirty="0">
                <a:solidFill>
                  <a:schemeClr val="tx1"/>
                </a:solidFill>
              </a:rPr>
              <a:t>Provides channels with business strategy/choices, as well as works to identify and develop emerging customers and solutions</a:t>
            </a:r>
          </a:p>
          <a:p>
            <a:pPr marL="182880" indent="-182880">
              <a:lnSpc>
                <a:spcPts val="1400"/>
              </a:lnSpc>
              <a:spcAft>
                <a:spcPts val="450"/>
              </a:spcAft>
              <a:buFont typeface="Arial" pitchFamily="34" charset="0"/>
              <a:buChar char="•"/>
            </a:pPr>
            <a:r>
              <a:rPr lang="en-US" sz="1200" b="0" cap="none" baseline="0" dirty="0">
                <a:solidFill>
                  <a:schemeClr val="tx1"/>
                </a:solidFill>
              </a:rPr>
              <a:t>Area of our business where we will focus on temporary incubation of new business (i.e. pet treats) to determine best approach moving forward</a:t>
            </a:r>
          </a:p>
          <a:p>
            <a:pPr marL="0" indent="0">
              <a:lnSpc>
                <a:spcPts val="1400"/>
              </a:lnSpc>
              <a:spcAft>
                <a:spcPts val="450"/>
              </a:spcAft>
              <a:buFont typeface="Arial" pitchFamily="34" charset="0"/>
              <a:buNone/>
            </a:pPr>
            <a:endParaRPr lang="en-US" sz="1200" b="1" cap="none" baseline="0" dirty="0">
              <a:solidFill>
                <a:schemeClr val="tx1"/>
              </a:solidFill>
            </a:endParaRPr>
          </a:p>
          <a:p>
            <a:pPr marL="0" indent="0">
              <a:lnSpc>
                <a:spcPts val="1400"/>
              </a:lnSpc>
              <a:spcAft>
                <a:spcPts val="450"/>
              </a:spcAft>
              <a:buFont typeface="Arial" pitchFamily="34" charset="0"/>
              <a:buNone/>
            </a:pPr>
            <a:endParaRPr lang="en-US" sz="1200" b="0" baseline="0" dirty="0">
              <a:solidFill>
                <a:schemeClr val="tx1"/>
              </a:solidFill>
            </a:endParaRPr>
          </a:p>
          <a:p>
            <a:endParaRPr lang="en-US" dirty="0"/>
          </a:p>
        </p:txBody>
      </p:sp>
      <p:sp>
        <p:nvSpPr>
          <p:cNvPr id="4" name="Slide Number Placeholder 3"/>
          <p:cNvSpPr>
            <a:spLocks noGrp="1"/>
          </p:cNvSpPr>
          <p:nvPr>
            <p:ph type="sldNum" sz="quarter" idx="10"/>
          </p:nvPr>
        </p:nvSpPr>
        <p:spPr/>
        <p:txBody>
          <a:bodyPr/>
          <a:lstStyle/>
          <a:p>
            <a:fld id="{6C86B3DD-2330-4373-B48F-54137A3554FD}" type="slidenum">
              <a:rPr lang="en-US" smtClean="0"/>
              <a:pPr/>
              <a:t>6</a:t>
            </a:fld>
            <a:endParaRPr lang="en-US" dirty="0"/>
          </a:p>
        </p:txBody>
      </p:sp>
    </p:spTree>
    <p:extLst>
      <p:ext uri="{BB962C8B-B14F-4D97-AF65-F5344CB8AC3E}">
        <p14:creationId xmlns:p14="http://schemas.microsoft.com/office/powerpoint/2010/main" val="14058284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5675" y="688975"/>
            <a:ext cx="4587875" cy="3441700"/>
          </a:xfrm>
        </p:spPr>
      </p:sp>
      <p:sp>
        <p:nvSpPr>
          <p:cNvPr id="3" name="Notes Placeholder 2"/>
          <p:cNvSpPr>
            <a:spLocks noGrp="1"/>
          </p:cNvSpPr>
          <p:nvPr>
            <p:ph type="body" idx="1"/>
          </p:nvPr>
        </p:nvSpPr>
        <p:spPr/>
        <p:txBody>
          <a:bodyPr>
            <a:normAutofit/>
          </a:bodyPr>
          <a:lstStyle/>
          <a:p>
            <a:pPr marL="155908" indent="-155908">
              <a:lnSpc>
                <a:spcPct val="115000"/>
              </a:lnSpc>
              <a:buFont typeface="Arial"/>
              <a:buChar char="•"/>
            </a:pPr>
            <a:r>
              <a:rPr lang="en-US" sz="1100" dirty="0">
                <a:solidFill>
                  <a:srgbClr val="000000"/>
                </a:solidFill>
                <a:ea typeface="Arial"/>
                <a:cs typeface="Arial"/>
              </a:rPr>
              <a:t>Using industry best practices and programs are important tools to lead and respond to industry trends. </a:t>
            </a:r>
          </a:p>
          <a:p>
            <a:pPr marL="155908" indent="-155908">
              <a:lnSpc>
                <a:spcPct val="115000"/>
              </a:lnSpc>
              <a:buFont typeface="Arial"/>
              <a:buChar char="•"/>
            </a:pPr>
            <a:r>
              <a:rPr lang="en-US" sz="1100" dirty="0">
                <a:solidFill>
                  <a:srgbClr val="000000"/>
                </a:solidFill>
                <a:ea typeface="Arial"/>
                <a:cs typeface="Arial"/>
              </a:rPr>
              <a:t>Beef Quality Assurance is a national program that raises consumer confidence through offering proper management techniques and a commitment to quality within every segment of the beef industry.</a:t>
            </a:r>
            <a:endParaRPr lang="en-US" sz="1100" dirty="0">
              <a:solidFill>
                <a:srgbClr val="000000"/>
              </a:solidFill>
              <a:latin typeface="Arial"/>
              <a:ea typeface="Arial"/>
              <a:cs typeface="Arial"/>
            </a:endParaRPr>
          </a:p>
          <a:p>
            <a:pPr marL="155908" indent="-155908">
              <a:lnSpc>
                <a:spcPct val="115000"/>
              </a:lnSpc>
              <a:buFont typeface="Arial"/>
              <a:buChar char="•"/>
            </a:pPr>
            <a:r>
              <a:rPr lang="en-US" sz="1100" dirty="0">
                <a:solidFill>
                  <a:srgbClr val="000000"/>
                </a:solidFill>
                <a:ea typeface="Arial"/>
                <a:cs typeface="Arial"/>
              </a:rPr>
              <a:t>Managed by NCBA and provides training and certification to producers about best practices</a:t>
            </a:r>
            <a:endParaRPr lang="en-US" sz="1100" dirty="0">
              <a:solidFill>
                <a:srgbClr val="000000"/>
              </a:solidFill>
              <a:latin typeface="Arial"/>
              <a:ea typeface="Arial"/>
              <a:cs typeface="Arial"/>
            </a:endParaRPr>
          </a:p>
          <a:p>
            <a:pPr marL="155908" indent="-155908">
              <a:lnSpc>
                <a:spcPct val="115000"/>
              </a:lnSpc>
              <a:buFont typeface="Arial"/>
              <a:buChar char="•"/>
            </a:pPr>
            <a:r>
              <a:rPr lang="en-US" sz="1100" dirty="0">
                <a:solidFill>
                  <a:srgbClr val="000000"/>
                </a:solidFill>
                <a:ea typeface="Arial"/>
                <a:cs typeface="Arial"/>
              </a:rPr>
              <a:t>Relevance to this discussion because of guidelines for producers on how to properly administer and use antibiotics to ensure animal health and food safety</a:t>
            </a:r>
          </a:p>
          <a:p>
            <a:pPr marL="155908" indent="-155908">
              <a:lnSpc>
                <a:spcPct val="115000"/>
              </a:lnSpc>
              <a:buFont typeface="Arial"/>
              <a:buChar char="•"/>
            </a:pPr>
            <a:r>
              <a:rPr lang="en-US" sz="1100" dirty="0">
                <a:solidFill>
                  <a:srgbClr val="000000"/>
                </a:solidFill>
              </a:rPr>
              <a:t>Today more than 50% of our U.S. beef cattle supply from feed yards are BQA certified; </a:t>
            </a:r>
          </a:p>
          <a:p>
            <a:pPr>
              <a:spcBef>
                <a:spcPts val="728"/>
              </a:spcBef>
            </a:pPr>
            <a:endParaRPr lang="en-US" sz="1100" dirty="0">
              <a:solidFill>
                <a:srgbClr val="000000"/>
              </a:solidFill>
            </a:endParaRPr>
          </a:p>
          <a:p>
            <a:pPr>
              <a:spcBef>
                <a:spcPts val="728"/>
              </a:spcBef>
            </a:pPr>
            <a:r>
              <a:rPr lang="en-US" sz="1100" b="1" dirty="0">
                <a:solidFill>
                  <a:srgbClr val="000000"/>
                </a:solidFill>
              </a:rPr>
              <a:t>Our goal is 90% by 2018. </a:t>
            </a:r>
          </a:p>
          <a:p>
            <a:pPr marL="155908" indent="-155908">
              <a:lnSpc>
                <a:spcPct val="115000"/>
              </a:lnSpc>
              <a:buFont typeface="Arial"/>
              <a:buChar char="•"/>
            </a:pPr>
            <a:endParaRPr lang="en-US" sz="1100" b="1" i="1" dirty="0">
              <a:solidFill>
                <a:srgbClr val="000000"/>
              </a:solidFill>
              <a:latin typeface="Arial"/>
              <a:ea typeface="Arial"/>
              <a:cs typeface="Arial"/>
            </a:endParaRPr>
          </a:p>
          <a:p>
            <a:pPr marL="155908" indent="-155908">
              <a:lnSpc>
                <a:spcPct val="115000"/>
              </a:lnSpc>
              <a:buFont typeface="Arial"/>
              <a:buChar char="•"/>
            </a:pPr>
            <a:r>
              <a:rPr lang="en-US" sz="1100" i="1" dirty="0">
                <a:solidFill>
                  <a:srgbClr val="000000"/>
                </a:solidFill>
                <a:ea typeface="Arial"/>
                <a:cs typeface="Arial"/>
              </a:rPr>
              <a:t>Explain how Cargill will track and report % of cattle from BQA certified sources</a:t>
            </a:r>
            <a:r>
              <a:rPr lang="en-US" sz="1100" i="1" dirty="0">
                <a:solidFill>
                  <a:srgbClr val="000000"/>
                </a:solidFill>
                <a:latin typeface="Arial"/>
                <a:ea typeface="Arial"/>
                <a:cs typeface="Arial"/>
              </a:rPr>
              <a:t> </a:t>
            </a:r>
          </a:p>
          <a:p>
            <a:pPr marL="155908" indent="-155908">
              <a:lnSpc>
                <a:spcPct val="115000"/>
              </a:lnSpc>
              <a:buFont typeface="Arial"/>
              <a:buChar char="•"/>
            </a:pPr>
            <a:endParaRPr lang="en-US" sz="1100" i="1" dirty="0">
              <a:solidFill>
                <a:srgbClr val="000000"/>
              </a:solidFill>
              <a:latin typeface="Arial"/>
              <a:ea typeface="Arial"/>
              <a:cs typeface="Arial"/>
            </a:endParaRPr>
          </a:p>
          <a:p>
            <a:pPr marL="155908" indent="-155908">
              <a:buFont typeface="Arial"/>
              <a:buChar char="•"/>
            </a:pPr>
            <a:r>
              <a:rPr lang="en-US" sz="1100" dirty="0">
                <a:solidFill>
                  <a:srgbClr val="000000"/>
                </a:solidFill>
                <a:ea typeface="ＭＳ 明朝"/>
                <a:cs typeface="Times New Roman"/>
              </a:rPr>
              <a:t>Cargill is working with the Canadian beef industry to adopt an equivalent standards program. </a:t>
            </a:r>
          </a:p>
        </p:txBody>
      </p:sp>
      <p:sp>
        <p:nvSpPr>
          <p:cNvPr id="4" name="Slide Number Placeholder 3"/>
          <p:cNvSpPr>
            <a:spLocks noGrp="1"/>
          </p:cNvSpPr>
          <p:nvPr>
            <p:ph type="sldNum" sz="quarter" idx="10"/>
          </p:nvPr>
        </p:nvSpPr>
        <p:spPr/>
        <p:txBody>
          <a:bodyPr/>
          <a:lstStyle/>
          <a:p>
            <a:fld id="{6C86B3DD-2330-4373-B48F-54137A3554FD}" type="slidenum">
              <a:rPr lang="en-US">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41162261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https://gis.ncdc.noaa.gov/maps/ncei/cag</a:t>
            </a:r>
          </a:p>
          <a:p>
            <a:r>
              <a:rPr lang="en-US" dirty="0"/>
              <a:t>https://www.ncdc.noaa.gov/temp-and-precip/drought/weekly-palmers/</a:t>
            </a:r>
          </a:p>
        </p:txBody>
      </p:sp>
      <p:sp>
        <p:nvSpPr>
          <p:cNvPr id="4" name="Slide Number Placeholder 3"/>
          <p:cNvSpPr>
            <a:spLocks noGrp="1"/>
          </p:cNvSpPr>
          <p:nvPr>
            <p:ph type="sldNum" sz="quarter" idx="10"/>
          </p:nvPr>
        </p:nvSpPr>
        <p:spPr/>
        <p:txBody>
          <a:bodyPr/>
          <a:lstStyle/>
          <a:p>
            <a:fld id="{6C86B3DD-2330-4373-B48F-54137A3554FD}" type="slidenum">
              <a:rPr lang="en-US" smtClean="0"/>
              <a:pPr/>
              <a:t>10</a:t>
            </a:fld>
            <a:endParaRPr lang="en-US" dirty="0"/>
          </a:p>
        </p:txBody>
      </p:sp>
    </p:spTree>
    <p:extLst>
      <p:ext uri="{BB962C8B-B14F-4D97-AF65-F5344CB8AC3E}">
        <p14:creationId xmlns:p14="http://schemas.microsoft.com/office/powerpoint/2010/main" val="27425324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CattleInventory.xlsm</a:t>
            </a:r>
          </a:p>
        </p:txBody>
      </p:sp>
      <p:sp>
        <p:nvSpPr>
          <p:cNvPr id="4" name="Slide Number Placeholder 3"/>
          <p:cNvSpPr>
            <a:spLocks noGrp="1"/>
          </p:cNvSpPr>
          <p:nvPr>
            <p:ph type="sldNum" sz="quarter" idx="10"/>
          </p:nvPr>
        </p:nvSpPr>
        <p:spPr/>
        <p:txBody>
          <a:bodyPr/>
          <a:lstStyle/>
          <a:p>
            <a:fld id="{6C86B3DD-2330-4373-B48F-54137A3554FD}" type="slidenum">
              <a:rPr lang="en-US" smtClean="0"/>
              <a:pPr/>
              <a:t>13</a:t>
            </a:fld>
            <a:endParaRPr lang="en-US" dirty="0"/>
          </a:p>
        </p:txBody>
      </p:sp>
    </p:spTree>
    <p:extLst>
      <p:ext uri="{BB962C8B-B14F-4D97-AF65-F5344CB8AC3E}">
        <p14:creationId xmlns:p14="http://schemas.microsoft.com/office/powerpoint/2010/main" val="27765012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Cattle\Beef\Misc\WeeklyStatsConfidential.xlsx  Grade Chart</a:t>
            </a:r>
          </a:p>
        </p:txBody>
      </p:sp>
      <p:sp>
        <p:nvSpPr>
          <p:cNvPr id="4" name="Slide Number Placeholder 3"/>
          <p:cNvSpPr>
            <a:spLocks noGrp="1"/>
          </p:cNvSpPr>
          <p:nvPr>
            <p:ph type="sldNum" sz="quarter" idx="10"/>
          </p:nvPr>
        </p:nvSpPr>
        <p:spPr/>
        <p:txBody>
          <a:bodyPr/>
          <a:lstStyle/>
          <a:p>
            <a:fld id="{6C86B3DD-2330-4373-B48F-54137A3554FD}" type="slidenum">
              <a:rPr lang="en-US" smtClean="0"/>
              <a:pPr/>
              <a:t>14</a:t>
            </a:fld>
            <a:endParaRPr lang="en-US" dirty="0"/>
          </a:p>
        </p:txBody>
      </p:sp>
    </p:spTree>
    <p:extLst>
      <p:ext uri="{BB962C8B-B14F-4D97-AF65-F5344CB8AC3E}">
        <p14:creationId xmlns:p14="http://schemas.microsoft.com/office/powerpoint/2010/main" val="42623043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86B3DD-2330-4373-B48F-54137A3554FD}" type="slidenum">
              <a:rPr lang="en-US" smtClean="0"/>
              <a:pPr/>
              <a:t>15</a:t>
            </a:fld>
            <a:endParaRPr lang="en-US" dirty="0"/>
          </a:p>
        </p:txBody>
      </p:sp>
    </p:spTree>
    <p:extLst>
      <p:ext uri="{BB962C8B-B14F-4D97-AF65-F5344CB8AC3E}">
        <p14:creationId xmlns:p14="http://schemas.microsoft.com/office/powerpoint/2010/main" val="35630098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Thrive_Blue">
    <p:spTree>
      <p:nvGrpSpPr>
        <p:cNvPr id="1" name=""/>
        <p:cNvGrpSpPr/>
        <p:nvPr/>
      </p:nvGrpSpPr>
      <p:grpSpPr>
        <a:xfrm>
          <a:off x="0" y="0"/>
          <a:ext cx="0" cy="0"/>
          <a:chOff x="0" y="0"/>
          <a:chExt cx="0" cy="0"/>
        </a:xfrm>
      </p:grpSpPr>
      <p:sp>
        <p:nvSpPr>
          <p:cNvPr id="15" name="Rectangle 14"/>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ound Diagonal Corner Rectangle 19"/>
          <p:cNvSpPr/>
          <p:nvPr userDrawn="1"/>
        </p:nvSpPr>
        <p:spPr>
          <a:xfrm>
            <a:off x="6092679" y="457200"/>
            <a:ext cx="2359152" cy="1600200"/>
          </a:xfrm>
          <a:prstGeom prst="round2DiagRect">
            <a:avLst>
              <a:gd name="adj1" fmla="val 12797"/>
              <a:gd name="adj2" fmla="val 0"/>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Picture Placeholder 16"/>
          <p:cNvSpPr>
            <a:spLocks noGrp="1"/>
          </p:cNvSpPr>
          <p:nvPr>
            <p:ph type="pic" sz="quarter" idx="14"/>
          </p:nvPr>
        </p:nvSpPr>
        <p:spPr>
          <a:xfrm>
            <a:off x="0" y="228600"/>
            <a:ext cx="5980176" cy="5715000"/>
          </a:xfrm>
          <a:prstGeom prst="rect">
            <a:avLst/>
          </a:prstGeom>
          <a:solidFill>
            <a:schemeClr val="bg1"/>
          </a:solidFill>
        </p:spPr>
        <p:txBody>
          <a:bodyPr/>
          <a:lstStyle/>
          <a:p>
            <a:r>
              <a:rPr lang="en-US" dirty="0"/>
              <a:t>Click icon to add picture</a:t>
            </a:r>
          </a:p>
        </p:txBody>
      </p:sp>
      <p:sp>
        <p:nvSpPr>
          <p:cNvPr id="16" name="Round Diagonal Corner Rectangle 15"/>
          <p:cNvSpPr/>
          <p:nvPr userDrawn="1"/>
        </p:nvSpPr>
        <p:spPr>
          <a:xfrm>
            <a:off x="6092679" y="2167128"/>
            <a:ext cx="2817960" cy="3775052"/>
          </a:xfrm>
          <a:prstGeom prst="round2DiagRect">
            <a:avLst>
              <a:gd name="adj1" fmla="val 0"/>
              <a:gd name="adj2" fmla="val 8742"/>
            </a:avLst>
          </a:prstGeom>
          <a:solidFill>
            <a:srgbClr val="005F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p:nvPr>
        </p:nvSpPr>
        <p:spPr bwMode="gray">
          <a:xfrm>
            <a:off x="6382511" y="2697480"/>
            <a:ext cx="2249424" cy="1619459"/>
          </a:xfrm>
        </p:spPr>
        <p:txBody>
          <a:bodyPr lIns="0" tIns="0" rIns="0" bIns="0" anchor="t" anchorCtr="0">
            <a:noAutofit/>
          </a:bodyPr>
          <a:lstStyle>
            <a:lvl1pPr marL="0" indent="0" algn="l">
              <a:lnSpc>
                <a:spcPts val="3200"/>
              </a:lnSpc>
              <a:spcBef>
                <a:spcPts val="0"/>
              </a:spcBef>
              <a:buNone/>
              <a:defRPr sz="2400" b="1">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4" name="Text Placeholder 13"/>
          <p:cNvSpPr>
            <a:spLocks noGrp="1"/>
          </p:cNvSpPr>
          <p:nvPr>
            <p:ph type="body" sz="quarter" idx="13"/>
          </p:nvPr>
        </p:nvSpPr>
        <p:spPr>
          <a:xfrm>
            <a:off x="230188" y="6354053"/>
            <a:ext cx="2151062" cy="293688"/>
          </a:xfrm>
        </p:spPr>
        <p:txBody>
          <a:bodyPr lIns="0" tIns="0" rIns="0" bIns="0" anchor="b">
            <a:noAutofit/>
          </a:bodyPr>
          <a:lstStyle>
            <a:lvl1pPr marL="0" indent="0">
              <a:spcBef>
                <a:spcPts val="0"/>
              </a:spcBef>
              <a:buNone/>
              <a:defRPr sz="1000" b="1"/>
            </a:lvl1pPr>
            <a:lvl2pPr>
              <a:defRPr sz="1100" b="1"/>
            </a:lvl2pPr>
            <a:lvl3pPr>
              <a:defRPr sz="1100" b="1"/>
            </a:lvl3pPr>
            <a:lvl4pPr>
              <a:defRPr sz="1100" b="1"/>
            </a:lvl4pPr>
            <a:lvl5pPr>
              <a:defRPr sz="1100" b="1"/>
            </a:lvl5pPr>
          </a:lstStyle>
          <a:p>
            <a:pPr lvl="0"/>
            <a:r>
              <a:rPr lang="en-US"/>
              <a:t>Click to edit Master text styles</a:t>
            </a:r>
          </a:p>
        </p:txBody>
      </p:sp>
      <p:pic>
        <p:nvPicPr>
          <p:cNvPr id="18" name="Picture 17" descr="Cargill_graphics-02.png"/>
          <p:cNvPicPr>
            <a:picLocks noChangeAspect="1"/>
          </p:cNvPicPr>
          <p:nvPr userDrawn="1"/>
        </p:nvPicPr>
        <p:blipFill>
          <a:blip r:embed="rId2" cstate="print"/>
          <a:stretch>
            <a:fillRect/>
          </a:stretch>
        </p:blipFill>
        <p:spPr>
          <a:xfrm>
            <a:off x="7829661" y="6187350"/>
            <a:ext cx="1145953" cy="512022"/>
          </a:xfrm>
          <a:prstGeom prst="rect">
            <a:avLst/>
          </a:prstGeom>
        </p:spPr>
      </p:pic>
      <p:sp>
        <p:nvSpPr>
          <p:cNvPr id="22" name="TextBox 21"/>
          <p:cNvSpPr txBox="1"/>
          <p:nvPr userDrawn="1"/>
        </p:nvSpPr>
        <p:spPr>
          <a:xfrm>
            <a:off x="2541319" y="6510642"/>
            <a:ext cx="3331030" cy="143629"/>
          </a:xfrm>
          <a:prstGeom prst="rect">
            <a:avLst/>
          </a:prstGeom>
          <a:noFill/>
        </p:spPr>
        <p:txBody>
          <a:bodyPr wrap="square" lIns="0" tIns="0" rIns="0" b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kern="1200" baseline="30000" dirty="0">
                <a:solidFill>
                  <a:srgbClr val="959595"/>
                </a:solidFill>
                <a:latin typeface="+mn-lt"/>
                <a:ea typeface="+mn-ea"/>
                <a:cs typeface="+mn-cs"/>
              </a:rPr>
              <a:t>CONFIDENTIAL. This document contains trade secret information. Disclosure, use or reproduction outside Cargill or inside Cargill, to or by those employees who do not have a need to know is prohibited except as authorized by Cargill in writing.</a:t>
            </a:r>
          </a:p>
        </p:txBody>
      </p:sp>
      <p:sp>
        <p:nvSpPr>
          <p:cNvPr id="21" name="Text Placeholder 20"/>
          <p:cNvSpPr>
            <a:spLocks noGrp="1"/>
          </p:cNvSpPr>
          <p:nvPr>
            <p:ph type="body" sz="quarter" idx="16"/>
          </p:nvPr>
        </p:nvSpPr>
        <p:spPr bwMode="gray">
          <a:xfrm>
            <a:off x="6382511" y="4206240"/>
            <a:ext cx="2249424" cy="1317625"/>
          </a:xfrm>
        </p:spPr>
        <p:txBody>
          <a:bodyPr tIns="0" bIns="0">
            <a:noAutofit/>
          </a:bodyPr>
          <a:lstStyle>
            <a:lvl1pPr>
              <a:buFontTx/>
              <a:buNone/>
              <a:defRPr sz="1400" b="1" baseline="0">
                <a:solidFill>
                  <a:schemeClr val="bg1"/>
                </a:solidFill>
                <a:latin typeface="+mn-lt"/>
              </a:defRPr>
            </a:lvl1pPr>
            <a:lvl5pPr>
              <a:defRPr/>
            </a:lvl5pPr>
          </a:lstStyle>
          <a:p>
            <a:pPr lvl="0"/>
            <a:r>
              <a:rPr lang="en-US"/>
              <a:t>Click to edit Master text styles</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reakerBullet_Aqua">
    <p:spTree>
      <p:nvGrpSpPr>
        <p:cNvPr id="1" name=""/>
        <p:cNvGrpSpPr/>
        <p:nvPr/>
      </p:nvGrpSpPr>
      <p:grpSpPr>
        <a:xfrm>
          <a:off x="0" y="0"/>
          <a:ext cx="0" cy="0"/>
          <a:chOff x="0" y="0"/>
          <a:chExt cx="0" cy="0"/>
        </a:xfrm>
      </p:grpSpPr>
      <p:sp>
        <p:nvSpPr>
          <p:cNvPr id="6" name="Round Diagonal Corner Rectangle 5"/>
          <p:cNvSpPr/>
          <p:nvPr userDrawn="1"/>
        </p:nvSpPr>
        <p:spPr>
          <a:xfrm>
            <a:off x="230188" y="228599"/>
            <a:ext cx="8686800" cy="5711825"/>
          </a:xfrm>
          <a:prstGeom prst="round2DiagRect">
            <a:avLst>
              <a:gd name="adj1" fmla="val 0"/>
              <a:gd name="adj2" fmla="val 3917"/>
            </a:avLst>
          </a:prstGeom>
          <a:solidFill>
            <a:srgbClr val="1E9D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chemeClr val="bg1"/>
              </a:solidFill>
              <a:latin typeface="+mj-lt"/>
            </a:endParaRPr>
          </a:p>
        </p:txBody>
      </p:sp>
      <p:sp>
        <p:nvSpPr>
          <p:cNvPr id="2" name="Title 1"/>
          <p:cNvSpPr>
            <a:spLocks noGrp="1"/>
          </p:cNvSpPr>
          <p:nvPr>
            <p:ph type="title"/>
          </p:nvPr>
        </p:nvSpPr>
        <p:spPr bwMode="gray">
          <a:xfrm>
            <a:off x="744538" y="1691640"/>
            <a:ext cx="7589520" cy="594360"/>
          </a:xfrm>
        </p:spPr>
        <p:txBody>
          <a:bodyPr/>
          <a:lstStyle>
            <a:lvl1pPr>
              <a:lnSpc>
                <a:spcPts val="5500"/>
              </a:lnSpc>
              <a:defRPr sz="4800">
                <a:solidFill>
                  <a:schemeClr val="bg1"/>
                </a:solidFill>
              </a:defRPr>
            </a:lvl1pPr>
          </a:lstStyle>
          <a:p>
            <a:r>
              <a:rPr lang="en-US"/>
              <a:t>Click to edit Master title style</a:t>
            </a:r>
            <a:endParaRPr lang="en-US" dirty="0"/>
          </a:p>
        </p:txBody>
      </p:sp>
      <p:sp>
        <p:nvSpPr>
          <p:cNvPr id="9" name="Text Placeholder 8"/>
          <p:cNvSpPr>
            <a:spLocks noGrp="1"/>
          </p:cNvSpPr>
          <p:nvPr>
            <p:ph type="body" sz="quarter" idx="12"/>
          </p:nvPr>
        </p:nvSpPr>
        <p:spPr bwMode="gray">
          <a:xfrm>
            <a:off x="744538" y="2606040"/>
            <a:ext cx="8166100" cy="1691640"/>
          </a:xfrm>
        </p:spPr>
        <p:txBody>
          <a:bodyPr numCol="2">
            <a:noAutofit/>
          </a:bodyPr>
          <a:lstStyle>
            <a:lvl1pPr marL="173736" indent="-173736">
              <a:lnSpc>
                <a:spcPts val="3200"/>
              </a:lnSpc>
              <a:spcBef>
                <a:spcPts val="0"/>
              </a:spcBef>
              <a:buFont typeface="Arial" pitchFamily="34" charset="0"/>
              <a:buChar char="•"/>
              <a:defRPr sz="2400" b="1">
                <a:solidFill>
                  <a:schemeClr val="bg1"/>
                </a:solidFill>
              </a:defRPr>
            </a:lvl1pPr>
            <a:lvl2pPr marL="173736" indent="-173736">
              <a:lnSpc>
                <a:spcPts val="3200"/>
              </a:lnSpc>
              <a:spcBef>
                <a:spcPts val="0"/>
              </a:spcBef>
              <a:buFont typeface="Arial" pitchFamily="34" charset="0"/>
              <a:buChar char="•"/>
              <a:defRPr sz="2400" b="1">
                <a:solidFill>
                  <a:schemeClr val="bg1"/>
                </a:solidFill>
              </a:defRPr>
            </a:lvl2pPr>
            <a:lvl3pPr marL="173736" indent="-173736">
              <a:lnSpc>
                <a:spcPts val="3200"/>
              </a:lnSpc>
              <a:spcBef>
                <a:spcPts val="0"/>
              </a:spcBef>
              <a:buFont typeface="Arial" pitchFamily="34" charset="0"/>
              <a:buChar char="•"/>
              <a:defRPr sz="2400" b="1">
                <a:solidFill>
                  <a:schemeClr val="bg1"/>
                </a:solidFill>
              </a:defRPr>
            </a:lvl3pPr>
            <a:lvl4pPr marL="173736" indent="-173736">
              <a:lnSpc>
                <a:spcPts val="3200"/>
              </a:lnSpc>
              <a:spcBef>
                <a:spcPts val="0"/>
              </a:spcBef>
              <a:buFont typeface="Arial" pitchFamily="34" charset="0"/>
              <a:buChar char="•"/>
              <a:defRPr sz="2400" b="1">
                <a:solidFill>
                  <a:schemeClr val="bg1"/>
                </a:solidFill>
              </a:defRPr>
            </a:lvl4pPr>
            <a:lvl5pPr marL="173736" indent="-173736">
              <a:lnSpc>
                <a:spcPts val="3200"/>
              </a:lnSpc>
              <a:spcBef>
                <a:spcPts val="0"/>
              </a:spcBef>
              <a:buFont typeface="Arial" pitchFamily="34" charset="0"/>
              <a:buChar char="•"/>
              <a:defRPr sz="2400" b="1">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9"/>
          <p:cNvSpPr>
            <a:spLocks noGrp="1"/>
          </p:cNvSpPr>
          <p:nvPr>
            <p:ph type="ftr" sz="quarter" idx="3"/>
          </p:nvPr>
        </p:nvSpPr>
        <p:spPr>
          <a:xfrm>
            <a:off x="744538" y="6281477"/>
            <a:ext cx="4572000" cy="365125"/>
          </a:xfrm>
          <a:prstGeom prst="rect">
            <a:avLst/>
          </a:prstGeom>
        </p:spPr>
        <p:txBody>
          <a:bodyPr vert="horz" lIns="91440" tIns="45720" rIns="91440" bIns="45720" rtlCol="0" anchor="ctr"/>
          <a:lstStyle>
            <a:lvl1pPr algn="l">
              <a:defRPr sz="1200" b="1">
                <a:solidFill>
                  <a:srgbClr val="97999B"/>
                </a:solidFill>
              </a:defRPr>
            </a:lvl1pPr>
          </a:lstStyle>
          <a:p>
            <a:r>
              <a:rPr lang="en-US" dirty="0"/>
              <a:t>Presentation Title-Date</a:t>
            </a:r>
          </a:p>
        </p:txBody>
      </p:sp>
      <p:sp>
        <p:nvSpPr>
          <p:cNvPr id="10"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reaker_Photo">
    <p:spTree>
      <p:nvGrpSpPr>
        <p:cNvPr id="1" name=""/>
        <p:cNvGrpSpPr/>
        <p:nvPr/>
      </p:nvGrpSpPr>
      <p:grpSpPr>
        <a:xfrm>
          <a:off x="0" y="0"/>
          <a:ext cx="0" cy="0"/>
          <a:chOff x="0" y="0"/>
          <a:chExt cx="0" cy="0"/>
        </a:xfrm>
      </p:grpSpPr>
      <p:sp>
        <p:nvSpPr>
          <p:cNvPr id="9" name="Picture Placeholder 7"/>
          <p:cNvSpPr>
            <a:spLocks noGrp="1"/>
          </p:cNvSpPr>
          <p:nvPr>
            <p:ph type="pic" sz="quarter" idx="13"/>
          </p:nvPr>
        </p:nvSpPr>
        <p:spPr>
          <a:xfrm>
            <a:off x="0" y="0"/>
            <a:ext cx="9144000" cy="6858000"/>
          </a:xfrm>
          <a:solidFill>
            <a:srgbClr val="959595"/>
          </a:solidFill>
        </p:spPr>
        <p:txBody>
          <a:bodyPr/>
          <a:lstStyle/>
          <a:p>
            <a:r>
              <a:rPr lang="en-US" dirty="0"/>
              <a:t>Click icon to add picture</a:t>
            </a:r>
          </a:p>
        </p:txBody>
      </p:sp>
      <p:sp>
        <p:nvSpPr>
          <p:cNvPr id="10" name="Title 1"/>
          <p:cNvSpPr>
            <a:spLocks noGrp="1"/>
          </p:cNvSpPr>
          <p:nvPr>
            <p:ph type="title"/>
          </p:nvPr>
        </p:nvSpPr>
        <p:spPr bwMode="gray">
          <a:xfrm>
            <a:off x="740664" y="1005840"/>
            <a:ext cx="7772400" cy="1993392"/>
          </a:xfrm>
        </p:spPr>
        <p:txBody>
          <a:bodyPr/>
          <a:lstStyle>
            <a:lvl1pPr>
              <a:lnSpc>
                <a:spcPts val="5000"/>
              </a:lnSpc>
              <a:defRPr sz="4600">
                <a:solidFill>
                  <a:schemeClr val="bg1"/>
                </a:solidFill>
              </a:defRPr>
            </a:lvl1pPr>
          </a:lstStyle>
          <a:p>
            <a:r>
              <a:rPr lang="en-US"/>
              <a:t>Click to edit Master title style</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reakerMosaicBullet_Blue">
    <p:spTree>
      <p:nvGrpSpPr>
        <p:cNvPr id="1" name=""/>
        <p:cNvGrpSpPr/>
        <p:nvPr/>
      </p:nvGrpSpPr>
      <p:grpSpPr>
        <a:xfrm>
          <a:off x="0" y="0"/>
          <a:ext cx="0" cy="0"/>
          <a:chOff x="0" y="0"/>
          <a:chExt cx="0" cy="0"/>
        </a:xfrm>
      </p:grpSpPr>
      <p:sp>
        <p:nvSpPr>
          <p:cNvPr id="8" name="Round Diagonal Corner Rectangle 7"/>
          <p:cNvSpPr/>
          <p:nvPr userDrawn="1"/>
        </p:nvSpPr>
        <p:spPr>
          <a:xfrm>
            <a:off x="228600" y="228600"/>
            <a:ext cx="6949440" cy="2487168"/>
          </a:xfrm>
          <a:prstGeom prst="round2DiagRect">
            <a:avLst>
              <a:gd name="adj1" fmla="val 8670"/>
              <a:gd name="adj2" fmla="val 0"/>
            </a:avLst>
          </a:prstGeom>
          <a:solidFill>
            <a:srgbClr val="005C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Footer Placeholder 3"/>
          <p:cNvSpPr>
            <a:spLocks noGrp="1"/>
          </p:cNvSpPr>
          <p:nvPr>
            <p:ph type="ftr" sz="quarter" idx="11"/>
          </p:nvPr>
        </p:nvSpPr>
        <p:spPr/>
        <p:txBody>
          <a:bodyPr/>
          <a:lstStyle/>
          <a:p>
            <a:r>
              <a:rPr lang="en-US" dirty="0"/>
              <a:t>Presentation Title-Date</a:t>
            </a:r>
          </a:p>
        </p:txBody>
      </p:sp>
      <p:sp>
        <p:nvSpPr>
          <p:cNvPr id="2" name="Title 1"/>
          <p:cNvSpPr>
            <a:spLocks noGrp="1"/>
          </p:cNvSpPr>
          <p:nvPr>
            <p:ph type="title"/>
          </p:nvPr>
        </p:nvSpPr>
        <p:spPr bwMode="gray">
          <a:xfrm>
            <a:off x="740664" y="694944"/>
            <a:ext cx="5029200" cy="1371600"/>
          </a:xfrm>
        </p:spPr>
        <p:txBody>
          <a:bodyPr/>
          <a:lstStyle>
            <a:lvl1pPr>
              <a:lnSpc>
                <a:spcPts val="5500"/>
              </a:lnSpc>
              <a:defRPr sz="4800">
                <a:solidFill>
                  <a:schemeClr val="bg1"/>
                </a:solidFill>
              </a:defRPr>
            </a:lvl1pPr>
          </a:lstStyle>
          <a:p>
            <a:r>
              <a:rPr lang="en-US"/>
              <a:t>Click to edit Master title style</a:t>
            </a:r>
            <a:endParaRPr lang="en-US" dirty="0"/>
          </a:p>
        </p:txBody>
      </p:sp>
      <p:sp>
        <p:nvSpPr>
          <p:cNvPr id="9" name="Text Placeholder 8"/>
          <p:cNvSpPr>
            <a:spLocks noGrp="1"/>
          </p:cNvSpPr>
          <p:nvPr>
            <p:ph type="body" sz="quarter" idx="12"/>
          </p:nvPr>
        </p:nvSpPr>
        <p:spPr>
          <a:xfrm>
            <a:off x="744538" y="3026664"/>
            <a:ext cx="7567612" cy="3142404"/>
          </a:xfrm>
        </p:spPr>
        <p:txBody>
          <a:bodyPr numCol="1">
            <a:noAutofit/>
          </a:bodyPr>
          <a:lstStyle>
            <a:lvl1pPr marL="173736" indent="-173736">
              <a:lnSpc>
                <a:spcPts val="3200"/>
              </a:lnSpc>
              <a:spcBef>
                <a:spcPts val="0"/>
              </a:spcBef>
              <a:buFont typeface="Arial" pitchFamily="34" charset="0"/>
              <a:buChar char="•"/>
              <a:defRPr sz="2400" b="1">
                <a:solidFill>
                  <a:schemeClr val="tx1"/>
                </a:solidFill>
              </a:defRPr>
            </a:lvl1pPr>
            <a:lvl2pPr marL="173736" indent="-173736">
              <a:lnSpc>
                <a:spcPts val="3200"/>
              </a:lnSpc>
              <a:spcBef>
                <a:spcPts val="0"/>
              </a:spcBef>
              <a:buFont typeface="Arial" pitchFamily="34" charset="0"/>
              <a:buChar char="•"/>
              <a:defRPr sz="2400" b="1">
                <a:solidFill>
                  <a:schemeClr val="tx1"/>
                </a:solidFill>
              </a:defRPr>
            </a:lvl2pPr>
            <a:lvl3pPr marL="173736" indent="-173736">
              <a:lnSpc>
                <a:spcPts val="3200"/>
              </a:lnSpc>
              <a:spcBef>
                <a:spcPts val="0"/>
              </a:spcBef>
              <a:buFont typeface="Arial" pitchFamily="34" charset="0"/>
              <a:buChar char="•"/>
              <a:defRPr sz="2400" b="1">
                <a:solidFill>
                  <a:schemeClr val="tx1"/>
                </a:solidFill>
              </a:defRPr>
            </a:lvl3pPr>
            <a:lvl4pPr marL="173736" indent="-173736">
              <a:lnSpc>
                <a:spcPts val="3200"/>
              </a:lnSpc>
              <a:spcBef>
                <a:spcPts val="0"/>
              </a:spcBef>
              <a:buFont typeface="Arial" pitchFamily="34" charset="0"/>
              <a:buChar char="•"/>
              <a:defRPr sz="2400" b="1">
                <a:solidFill>
                  <a:schemeClr val="tx1"/>
                </a:solidFill>
              </a:defRPr>
            </a:lvl4pPr>
            <a:lvl5pPr marL="173736" indent="-173736">
              <a:lnSpc>
                <a:spcPts val="3200"/>
              </a:lnSpc>
              <a:spcBef>
                <a:spcPts val="0"/>
              </a:spcBef>
              <a:buFont typeface="Arial" pitchFamily="34" charset="0"/>
              <a:buChar char="•"/>
              <a:defRPr sz="2400" b="1">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Round Diagonal Corner Rectangle 9"/>
          <p:cNvSpPr/>
          <p:nvPr userDrawn="1"/>
        </p:nvSpPr>
        <p:spPr>
          <a:xfrm>
            <a:off x="7296912" y="1115568"/>
            <a:ext cx="877824" cy="493776"/>
          </a:xfrm>
          <a:prstGeom prst="round2DiagRect">
            <a:avLst>
              <a:gd name="adj1" fmla="val 38584"/>
              <a:gd name="adj2" fmla="val 0"/>
            </a:avLst>
          </a:prstGeom>
          <a:solidFill>
            <a:srgbClr val="1E9D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ound Diagonal Corner Rectangle 10"/>
          <p:cNvSpPr/>
          <p:nvPr userDrawn="1"/>
        </p:nvSpPr>
        <p:spPr>
          <a:xfrm>
            <a:off x="7296912" y="1719072"/>
            <a:ext cx="1627632" cy="996696"/>
          </a:xfrm>
          <a:prstGeom prst="round2DiagRect">
            <a:avLst>
              <a:gd name="adj1" fmla="val 612"/>
              <a:gd name="adj2" fmla="val 21637"/>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Bullet_Blue">
    <p:spTree>
      <p:nvGrpSpPr>
        <p:cNvPr id="1" name=""/>
        <p:cNvGrpSpPr/>
        <p:nvPr/>
      </p:nvGrpSpPr>
      <p:grpSpPr>
        <a:xfrm>
          <a:off x="0" y="0"/>
          <a:ext cx="0" cy="0"/>
          <a:chOff x="0" y="0"/>
          <a:chExt cx="0" cy="0"/>
        </a:xfrm>
      </p:grpSpPr>
      <p:sp>
        <p:nvSpPr>
          <p:cNvPr id="7" name="Title 1"/>
          <p:cNvSpPr>
            <a:spLocks noGrp="1"/>
          </p:cNvSpPr>
          <p:nvPr>
            <p:ph type="title"/>
          </p:nvPr>
        </p:nvSpPr>
        <p:spPr>
          <a:xfrm>
            <a:off x="744538" y="502920"/>
            <a:ext cx="7567612" cy="1154927"/>
          </a:xfrm>
        </p:spPr>
        <p:txBody>
          <a:bodyPr/>
          <a:lstStyle>
            <a:lvl1pPr>
              <a:lnSpc>
                <a:spcPts val="4000"/>
              </a:lnSpc>
              <a:defRPr sz="3600">
                <a:solidFill>
                  <a:srgbClr val="005C84"/>
                </a:solidFill>
              </a:defRPr>
            </a:lvl1pPr>
          </a:lstStyle>
          <a:p>
            <a:r>
              <a:rPr lang="en-US"/>
              <a:t>Click to edit Master title style</a:t>
            </a:r>
            <a:endParaRPr lang="en-US" dirty="0"/>
          </a:p>
        </p:txBody>
      </p:sp>
      <p:sp>
        <p:nvSpPr>
          <p:cNvPr id="11" name="Text Placeholder 5"/>
          <p:cNvSpPr>
            <a:spLocks noGrp="1"/>
          </p:cNvSpPr>
          <p:nvPr>
            <p:ph type="body" sz="quarter" idx="12" hasCustomPrompt="1"/>
          </p:nvPr>
        </p:nvSpPr>
        <p:spPr>
          <a:xfrm>
            <a:off x="740662" y="1945300"/>
            <a:ext cx="7571488" cy="397952"/>
          </a:xfrm>
        </p:spPr>
        <p:txBody>
          <a:bodyPr/>
          <a:lstStyle>
            <a:lvl1pPr marL="0" indent="0">
              <a:lnSpc>
                <a:spcPts val="2100"/>
              </a:lnSpc>
              <a:spcBef>
                <a:spcPts val="0"/>
              </a:spcBef>
              <a:buFontTx/>
              <a:buNone/>
              <a:defRPr b="1" cap="all" baseline="0">
                <a:solidFill>
                  <a:srgbClr val="1E9D8B"/>
                </a:solidFill>
              </a:defRPr>
            </a:lvl1pPr>
          </a:lstStyle>
          <a:p>
            <a:pPr lvl="0"/>
            <a:r>
              <a:rPr lang="en-US" dirty="0"/>
              <a:t>CLICK TO EDIT MASTER TEXT STYLES</a:t>
            </a:r>
          </a:p>
        </p:txBody>
      </p:sp>
      <p:sp>
        <p:nvSpPr>
          <p:cNvPr id="12" name="Text Placeholder 8"/>
          <p:cNvSpPr>
            <a:spLocks noGrp="1"/>
          </p:cNvSpPr>
          <p:nvPr>
            <p:ph type="body" sz="quarter" idx="13"/>
          </p:nvPr>
        </p:nvSpPr>
        <p:spPr>
          <a:xfrm>
            <a:off x="744538" y="2347635"/>
            <a:ext cx="7567612" cy="3592789"/>
          </a:xfrm>
        </p:spPr>
        <p:txBody>
          <a:bodyPr numCol="1">
            <a:noAutofit/>
          </a:bodyPr>
          <a:lstStyle>
            <a:lvl1pPr marL="173736" indent="-173736">
              <a:lnSpc>
                <a:spcPts val="1900"/>
              </a:lnSpc>
              <a:spcBef>
                <a:spcPts val="0"/>
              </a:spcBef>
              <a:spcAft>
                <a:spcPts val="900"/>
              </a:spcAft>
              <a:buFont typeface="Arial" pitchFamily="34" charset="0"/>
              <a:buChar char="•"/>
              <a:defRPr sz="1400" b="0">
                <a:solidFill>
                  <a:schemeClr val="tx1"/>
                </a:solidFill>
              </a:defRPr>
            </a:lvl1pPr>
            <a:lvl2pPr marL="173736" indent="-173736">
              <a:lnSpc>
                <a:spcPts val="1900"/>
              </a:lnSpc>
              <a:spcBef>
                <a:spcPts val="0"/>
              </a:spcBef>
              <a:spcAft>
                <a:spcPts val="900"/>
              </a:spcAft>
              <a:buFont typeface="Arial" pitchFamily="34" charset="0"/>
              <a:buChar char="•"/>
              <a:defRPr sz="1400" b="0">
                <a:solidFill>
                  <a:schemeClr val="tx1"/>
                </a:solidFill>
              </a:defRPr>
            </a:lvl2pPr>
            <a:lvl3pPr marL="173736" indent="-173736">
              <a:lnSpc>
                <a:spcPts val="1900"/>
              </a:lnSpc>
              <a:spcBef>
                <a:spcPts val="0"/>
              </a:spcBef>
              <a:spcAft>
                <a:spcPts val="900"/>
              </a:spcAft>
              <a:buFont typeface="Arial" pitchFamily="34" charset="0"/>
              <a:buChar char="•"/>
              <a:defRPr sz="1400" b="0">
                <a:solidFill>
                  <a:schemeClr val="tx1"/>
                </a:solidFill>
              </a:defRPr>
            </a:lvl3pPr>
            <a:lvl4pPr marL="173736" indent="-173736">
              <a:lnSpc>
                <a:spcPts val="1900"/>
              </a:lnSpc>
              <a:spcBef>
                <a:spcPts val="0"/>
              </a:spcBef>
              <a:spcAft>
                <a:spcPts val="900"/>
              </a:spcAft>
              <a:buFont typeface="Arial" pitchFamily="34" charset="0"/>
              <a:buChar char="•"/>
              <a:defRPr sz="1400" b="0">
                <a:solidFill>
                  <a:schemeClr val="tx1"/>
                </a:solidFill>
              </a:defRPr>
            </a:lvl4pPr>
            <a:lvl5pPr marL="173736" indent="-173736">
              <a:lnSpc>
                <a:spcPts val="1900"/>
              </a:lnSpc>
              <a:spcBef>
                <a:spcPts val="0"/>
              </a:spcBef>
              <a:spcAft>
                <a:spcPts val="900"/>
              </a:spcAft>
              <a:buFont typeface="Arial" pitchFamily="34" charset="0"/>
              <a:buChar char="•"/>
              <a:defRPr sz="1400" b="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Footer Placeholder 9"/>
          <p:cNvSpPr>
            <a:spLocks noGrp="1"/>
          </p:cNvSpPr>
          <p:nvPr>
            <p:ph type="ftr" sz="quarter" idx="3"/>
          </p:nvPr>
        </p:nvSpPr>
        <p:spPr>
          <a:xfrm>
            <a:off x="744538" y="6281477"/>
            <a:ext cx="4572000" cy="365125"/>
          </a:xfrm>
          <a:prstGeom prst="rect">
            <a:avLst/>
          </a:prstGeom>
        </p:spPr>
        <p:txBody>
          <a:bodyPr vert="horz" lIns="91440" tIns="45720" rIns="91440" bIns="45720" rtlCol="0" anchor="ctr"/>
          <a:lstStyle>
            <a:lvl1pPr algn="l">
              <a:defRPr sz="1200" b="1">
                <a:solidFill>
                  <a:srgbClr val="97999B"/>
                </a:solidFill>
              </a:defRPr>
            </a:lvl1pPr>
          </a:lstStyle>
          <a:p>
            <a:r>
              <a:rPr lang="en-US" dirty="0"/>
              <a:t>Cargill Meat Solutions – Beef Presentation – Brian Carroll</a:t>
            </a:r>
          </a:p>
        </p:txBody>
      </p:sp>
      <p:sp>
        <p:nvSpPr>
          <p:cNvPr id="8"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OneColumn_Blue">
    <p:spTree>
      <p:nvGrpSpPr>
        <p:cNvPr id="1" name=""/>
        <p:cNvGrpSpPr/>
        <p:nvPr/>
      </p:nvGrpSpPr>
      <p:grpSpPr>
        <a:xfrm>
          <a:off x="0" y="0"/>
          <a:ext cx="0" cy="0"/>
          <a:chOff x="0" y="0"/>
          <a:chExt cx="0" cy="0"/>
        </a:xfrm>
      </p:grpSpPr>
      <p:sp>
        <p:nvSpPr>
          <p:cNvPr id="7" name="Title 1"/>
          <p:cNvSpPr>
            <a:spLocks noGrp="1"/>
          </p:cNvSpPr>
          <p:nvPr>
            <p:ph type="title"/>
          </p:nvPr>
        </p:nvSpPr>
        <p:spPr>
          <a:xfrm>
            <a:off x="744539" y="502920"/>
            <a:ext cx="7567612" cy="859028"/>
          </a:xfrm>
        </p:spPr>
        <p:txBody>
          <a:bodyPr/>
          <a:lstStyle>
            <a:lvl1pPr>
              <a:lnSpc>
                <a:spcPts val="4000"/>
              </a:lnSpc>
              <a:defRPr sz="3600">
                <a:solidFill>
                  <a:srgbClr val="005C84"/>
                </a:solidFill>
              </a:defRPr>
            </a:lvl1pPr>
          </a:lstStyle>
          <a:p>
            <a:r>
              <a:rPr lang="en-US"/>
              <a:t>Click to edit Master title style</a:t>
            </a:r>
            <a:endParaRPr lang="en-US" dirty="0"/>
          </a:p>
        </p:txBody>
      </p:sp>
      <p:sp>
        <p:nvSpPr>
          <p:cNvPr id="11" name="Text Placeholder 5"/>
          <p:cNvSpPr>
            <a:spLocks noGrp="1"/>
          </p:cNvSpPr>
          <p:nvPr>
            <p:ph type="body" sz="quarter" idx="12" hasCustomPrompt="1"/>
          </p:nvPr>
        </p:nvSpPr>
        <p:spPr>
          <a:xfrm>
            <a:off x="740661" y="1368513"/>
            <a:ext cx="7571489" cy="685800"/>
          </a:xfrm>
        </p:spPr>
        <p:txBody>
          <a:bodyPr>
            <a:noAutofit/>
          </a:bodyPr>
          <a:lstStyle>
            <a:lvl1pPr marL="0" indent="0">
              <a:lnSpc>
                <a:spcPts val="2900"/>
              </a:lnSpc>
              <a:spcBef>
                <a:spcPts val="0"/>
              </a:spcBef>
              <a:buFontTx/>
              <a:buNone/>
              <a:defRPr sz="2400" b="1">
                <a:solidFill>
                  <a:srgbClr val="1E9D8B"/>
                </a:solidFill>
              </a:defRPr>
            </a:lvl1pPr>
          </a:lstStyle>
          <a:p>
            <a:pPr lvl="0"/>
            <a:r>
              <a:rPr lang="en-US" dirty="0"/>
              <a:t>Click to edit master text styles</a:t>
            </a:r>
          </a:p>
        </p:txBody>
      </p:sp>
      <p:sp>
        <p:nvSpPr>
          <p:cNvPr id="12" name="Text Placeholder 8"/>
          <p:cNvSpPr>
            <a:spLocks noGrp="1"/>
          </p:cNvSpPr>
          <p:nvPr>
            <p:ph type="body" sz="quarter" idx="13" hasCustomPrompt="1"/>
          </p:nvPr>
        </p:nvSpPr>
        <p:spPr>
          <a:xfrm>
            <a:off x="744538" y="2410930"/>
            <a:ext cx="7567612" cy="1425258"/>
          </a:xfrm>
        </p:spPr>
        <p:txBody>
          <a:bodyPr numCol="1">
            <a:noAutofit/>
          </a:bodyPr>
          <a:lstStyle>
            <a:lvl1pPr marL="0" indent="0">
              <a:lnSpc>
                <a:spcPts val="1800"/>
              </a:lnSpc>
              <a:spcBef>
                <a:spcPts val="0"/>
              </a:spcBef>
              <a:spcAft>
                <a:spcPts val="900"/>
              </a:spcAft>
              <a:buFontTx/>
              <a:buNone/>
              <a:defRPr sz="1400" b="1" cap="all" baseline="0">
                <a:solidFill>
                  <a:srgbClr val="007A87"/>
                </a:solidFill>
              </a:defRPr>
            </a:lvl1pPr>
            <a:lvl2pPr marL="0" indent="0">
              <a:lnSpc>
                <a:spcPts val="1800"/>
              </a:lnSpc>
              <a:spcBef>
                <a:spcPts val="0"/>
              </a:spcBef>
              <a:buFontTx/>
              <a:buNone/>
              <a:defRPr sz="1400" b="0">
                <a:solidFill>
                  <a:schemeClr val="tx1"/>
                </a:solidFill>
              </a:defRPr>
            </a:lvl2pPr>
            <a:lvl3pPr marL="0" indent="0">
              <a:lnSpc>
                <a:spcPts val="1800"/>
              </a:lnSpc>
              <a:spcBef>
                <a:spcPts val="0"/>
              </a:spcBef>
              <a:buFontTx/>
              <a:buNone/>
              <a:defRPr sz="1400" b="0">
                <a:solidFill>
                  <a:schemeClr val="tx1"/>
                </a:solidFill>
              </a:defRPr>
            </a:lvl3pPr>
            <a:lvl4pPr marL="0" indent="0">
              <a:lnSpc>
                <a:spcPts val="1800"/>
              </a:lnSpc>
              <a:spcBef>
                <a:spcPts val="0"/>
              </a:spcBef>
              <a:buFontTx/>
              <a:buNone/>
              <a:defRPr sz="1400" b="0">
                <a:solidFill>
                  <a:schemeClr val="tx1"/>
                </a:solidFill>
              </a:defRPr>
            </a:lvl4pPr>
            <a:lvl5pPr marL="0" indent="0">
              <a:lnSpc>
                <a:spcPts val="1800"/>
              </a:lnSpc>
              <a:spcBef>
                <a:spcPts val="0"/>
              </a:spcBef>
              <a:buFontTx/>
              <a:buNone/>
              <a:defRPr sz="1400" b="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12"/>
          <p:cNvSpPr>
            <a:spLocks noGrp="1"/>
          </p:cNvSpPr>
          <p:nvPr>
            <p:ph type="body" sz="quarter" idx="14" hasCustomPrompt="1"/>
          </p:nvPr>
        </p:nvSpPr>
        <p:spPr>
          <a:xfrm>
            <a:off x="744539" y="3937977"/>
            <a:ext cx="7567611" cy="1426464"/>
          </a:xfrm>
        </p:spPr>
        <p:txBody>
          <a:bodyPr>
            <a:noAutofit/>
          </a:bodyPr>
          <a:lstStyle>
            <a:lvl1pPr marL="0" indent="0">
              <a:lnSpc>
                <a:spcPts val="1800"/>
              </a:lnSpc>
              <a:spcBef>
                <a:spcPts val="0"/>
              </a:spcBef>
              <a:spcAft>
                <a:spcPts val="900"/>
              </a:spcAft>
              <a:buFontTx/>
              <a:buNone/>
              <a:tabLst/>
              <a:defRPr sz="1400" b="1" cap="all" baseline="0">
                <a:solidFill>
                  <a:srgbClr val="007A87"/>
                </a:solidFill>
              </a:defRPr>
            </a:lvl1pPr>
            <a:lvl2pPr marL="0" indent="0">
              <a:lnSpc>
                <a:spcPts val="1800"/>
              </a:lnSpc>
              <a:spcBef>
                <a:spcPts val="0"/>
              </a:spcBef>
              <a:buFontTx/>
              <a:buNone/>
              <a:tabLst/>
              <a:defRPr sz="1400"/>
            </a:lvl2pPr>
            <a:lvl3pPr marL="0" indent="0">
              <a:lnSpc>
                <a:spcPts val="1800"/>
              </a:lnSpc>
              <a:spcBef>
                <a:spcPts val="0"/>
              </a:spcBef>
              <a:buFontTx/>
              <a:buNone/>
              <a:tabLst/>
              <a:defRPr sz="1400"/>
            </a:lvl3pPr>
            <a:lvl4pPr marL="0" indent="0">
              <a:lnSpc>
                <a:spcPts val="1800"/>
              </a:lnSpc>
              <a:spcBef>
                <a:spcPts val="0"/>
              </a:spcBef>
              <a:buFontTx/>
              <a:buNone/>
              <a:tabLst/>
              <a:defRPr sz="1400"/>
            </a:lvl4pPr>
            <a:lvl5pPr marL="0" indent="0">
              <a:lnSpc>
                <a:spcPts val="1800"/>
              </a:lnSpc>
              <a:spcBef>
                <a:spcPts val="0"/>
              </a:spcBef>
              <a:buFontTx/>
              <a:buNone/>
              <a:tabLst/>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Footer Placeholder 9"/>
          <p:cNvSpPr>
            <a:spLocks noGrp="1"/>
          </p:cNvSpPr>
          <p:nvPr>
            <p:ph type="ftr" sz="quarter" idx="3"/>
          </p:nvPr>
        </p:nvSpPr>
        <p:spPr>
          <a:xfrm>
            <a:off x="744538" y="6281477"/>
            <a:ext cx="4572000" cy="365125"/>
          </a:xfrm>
          <a:prstGeom prst="rect">
            <a:avLst/>
          </a:prstGeom>
        </p:spPr>
        <p:txBody>
          <a:bodyPr vert="horz" lIns="91440" tIns="45720" rIns="91440" bIns="45720" rtlCol="0" anchor="ctr"/>
          <a:lstStyle>
            <a:lvl1pPr algn="l">
              <a:defRPr sz="1200" b="1">
                <a:solidFill>
                  <a:srgbClr val="97999B"/>
                </a:solidFill>
              </a:defRPr>
            </a:lvl1pPr>
          </a:lstStyle>
          <a:p>
            <a:r>
              <a:rPr lang="en-US" dirty="0"/>
              <a:t>Cargill Meat Solutions – Beef Presentation – Brian Carroll</a:t>
            </a:r>
          </a:p>
        </p:txBody>
      </p:sp>
      <p:sp>
        <p:nvSpPr>
          <p:cNvPr id="8"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TwoColumn_Blue">
    <p:spTree>
      <p:nvGrpSpPr>
        <p:cNvPr id="1" name=""/>
        <p:cNvGrpSpPr/>
        <p:nvPr/>
      </p:nvGrpSpPr>
      <p:grpSpPr>
        <a:xfrm>
          <a:off x="0" y="0"/>
          <a:ext cx="0" cy="0"/>
          <a:chOff x="0" y="0"/>
          <a:chExt cx="0" cy="0"/>
        </a:xfrm>
      </p:grpSpPr>
      <p:sp>
        <p:nvSpPr>
          <p:cNvPr id="7" name="Title 1"/>
          <p:cNvSpPr>
            <a:spLocks noGrp="1"/>
          </p:cNvSpPr>
          <p:nvPr>
            <p:ph type="title"/>
          </p:nvPr>
        </p:nvSpPr>
        <p:spPr>
          <a:xfrm>
            <a:off x="744538" y="502920"/>
            <a:ext cx="7567612" cy="859028"/>
          </a:xfrm>
        </p:spPr>
        <p:txBody>
          <a:bodyPr/>
          <a:lstStyle>
            <a:lvl1pPr>
              <a:lnSpc>
                <a:spcPts val="4000"/>
              </a:lnSpc>
              <a:defRPr sz="3600">
                <a:solidFill>
                  <a:srgbClr val="005C84"/>
                </a:solidFill>
              </a:defRPr>
            </a:lvl1pPr>
          </a:lstStyle>
          <a:p>
            <a:r>
              <a:rPr lang="en-US"/>
              <a:t>Click to edit Master title style</a:t>
            </a:r>
            <a:endParaRPr lang="en-US" dirty="0"/>
          </a:p>
        </p:txBody>
      </p:sp>
      <p:sp>
        <p:nvSpPr>
          <p:cNvPr id="11" name="Text Placeholder 5"/>
          <p:cNvSpPr>
            <a:spLocks noGrp="1"/>
          </p:cNvSpPr>
          <p:nvPr>
            <p:ph type="body" sz="quarter" idx="12" hasCustomPrompt="1"/>
          </p:nvPr>
        </p:nvSpPr>
        <p:spPr>
          <a:xfrm>
            <a:off x="740660" y="1368513"/>
            <a:ext cx="7571489" cy="685800"/>
          </a:xfrm>
        </p:spPr>
        <p:txBody>
          <a:bodyPr>
            <a:noAutofit/>
          </a:bodyPr>
          <a:lstStyle>
            <a:lvl1pPr marL="0" indent="0">
              <a:lnSpc>
                <a:spcPts val="2900"/>
              </a:lnSpc>
              <a:spcBef>
                <a:spcPts val="0"/>
              </a:spcBef>
              <a:buFontTx/>
              <a:buNone/>
              <a:defRPr sz="2400" b="1">
                <a:solidFill>
                  <a:srgbClr val="1E9D8B"/>
                </a:solidFill>
              </a:defRPr>
            </a:lvl1pPr>
          </a:lstStyle>
          <a:p>
            <a:pPr lvl="0"/>
            <a:r>
              <a:rPr lang="en-US" dirty="0"/>
              <a:t>Click to edit master text styles</a:t>
            </a:r>
          </a:p>
        </p:txBody>
      </p:sp>
      <p:sp>
        <p:nvSpPr>
          <p:cNvPr id="12" name="Text Placeholder 8"/>
          <p:cNvSpPr>
            <a:spLocks noGrp="1"/>
          </p:cNvSpPr>
          <p:nvPr>
            <p:ph type="body" sz="quarter" idx="13" hasCustomPrompt="1"/>
          </p:nvPr>
        </p:nvSpPr>
        <p:spPr>
          <a:xfrm>
            <a:off x="744538" y="2410929"/>
            <a:ext cx="3639312" cy="3529495"/>
          </a:xfrm>
        </p:spPr>
        <p:txBody>
          <a:bodyPr numCol="1">
            <a:noAutofit/>
          </a:bodyPr>
          <a:lstStyle>
            <a:lvl1pPr marL="0" indent="0">
              <a:lnSpc>
                <a:spcPts val="1800"/>
              </a:lnSpc>
              <a:spcBef>
                <a:spcPts val="0"/>
              </a:spcBef>
              <a:spcAft>
                <a:spcPts val="900"/>
              </a:spcAft>
              <a:buFontTx/>
              <a:buNone/>
              <a:tabLst/>
              <a:defRPr sz="1400" b="1" cap="all" baseline="0">
                <a:solidFill>
                  <a:srgbClr val="007A87"/>
                </a:solidFill>
              </a:defRPr>
            </a:lvl1pPr>
            <a:lvl2pPr marL="0" indent="0">
              <a:lnSpc>
                <a:spcPts val="1800"/>
              </a:lnSpc>
              <a:spcBef>
                <a:spcPts val="0"/>
              </a:spcBef>
              <a:buFontTx/>
              <a:buNone/>
              <a:tabLst/>
              <a:defRPr sz="1400" b="0">
                <a:solidFill>
                  <a:schemeClr val="tx1"/>
                </a:solidFill>
              </a:defRPr>
            </a:lvl2pPr>
            <a:lvl3pPr marL="0" indent="0">
              <a:lnSpc>
                <a:spcPts val="1800"/>
              </a:lnSpc>
              <a:spcBef>
                <a:spcPts val="0"/>
              </a:spcBef>
              <a:buFontTx/>
              <a:buNone/>
              <a:tabLst/>
              <a:defRPr sz="1400" b="0">
                <a:solidFill>
                  <a:schemeClr val="tx1"/>
                </a:solidFill>
              </a:defRPr>
            </a:lvl3pPr>
            <a:lvl4pPr marL="0" indent="0">
              <a:lnSpc>
                <a:spcPts val="1800"/>
              </a:lnSpc>
              <a:spcBef>
                <a:spcPts val="0"/>
              </a:spcBef>
              <a:buFontTx/>
              <a:buNone/>
              <a:tabLst/>
              <a:defRPr sz="1400" b="0">
                <a:solidFill>
                  <a:schemeClr val="tx1"/>
                </a:solidFill>
              </a:defRPr>
            </a:lvl4pPr>
            <a:lvl5pPr marL="0" indent="0">
              <a:lnSpc>
                <a:spcPts val="1800"/>
              </a:lnSpc>
              <a:spcBef>
                <a:spcPts val="0"/>
              </a:spcBef>
              <a:buFontTx/>
              <a:buNone/>
              <a:tabLst/>
              <a:defRPr sz="1400" b="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12"/>
          <p:cNvSpPr>
            <a:spLocks noGrp="1"/>
          </p:cNvSpPr>
          <p:nvPr>
            <p:ph type="body" sz="quarter" idx="14" hasCustomPrompt="1"/>
          </p:nvPr>
        </p:nvSpPr>
        <p:spPr>
          <a:xfrm>
            <a:off x="4671884" y="2409722"/>
            <a:ext cx="3640265" cy="3530703"/>
          </a:xfrm>
        </p:spPr>
        <p:txBody>
          <a:bodyPr>
            <a:noAutofit/>
          </a:bodyPr>
          <a:lstStyle>
            <a:lvl1pPr marL="0" indent="0">
              <a:lnSpc>
                <a:spcPts val="1800"/>
              </a:lnSpc>
              <a:spcBef>
                <a:spcPts val="0"/>
              </a:spcBef>
              <a:spcAft>
                <a:spcPts val="900"/>
              </a:spcAft>
              <a:buFontTx/>
              <a:buNone/>
              <a:defRPr sz="1400" b="1" cap="all" baseline="0">
                <a:solidFill>
                  <a:srgbClr val="007A87"/>
                </a:solidFill>
              </a:defRPr>
            </a:lvl1pPr>
            <a:lvl2pPr marL="0" indent="0">
              <a:lnSpc>
                <a:spcPts val="1800"/>
              </a:lnSpc>
              <a:spcBef>
                <a:spcPts val="0"/>
              </a:spcBef>
              <a:buFontTx/>
              <a:buNone/>
              <a:defRPr sz="1400"/>
            </a:lvl2pPr>
            <a:lvl3pPr marL="0" indent="0">
              <a:lnSpc>
                <a:spcPts val="1800"/>
              </a:lnSpc>
              <a:spcBef>
                <a:spcPts val="0"/>
              </a:spcBef>
              <a:buFontTx/>
              <a:buNone/>
              <a:defRPr sz="1400"/>
            </a:lvl3pPr>
            <a:lvl4pPr marL="0" indent="0">
              <a:lnSpc>
                <a:spcPts val="1800"/>
              </a:lnSpc>
              <a:spcBef>
                <a:spcPts val="0"/>
              </a:spcBef>
              <a:buFontTx/>
              <a:buNone/>
              <a:defRPr sz="1400"/>
            </a:lvl4pPr>
            <a:lvl5pPr marL="0" indent="0">
              <a:lnSpc>
                <a:spcPts val="1800"/>
              </a:lnSpc>
              <a:spcBef>
                <a:spcPts val="0"/>
              </a:spcBef>
              <a:buFontTx/>
              <a:buNone/>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Footer Placeholder 9"/>
          <p:cNvSpPr>
            <a:spLocks noGrp="1"/>
          </p:cNvSpPr>
          <p:nvPr>
            <p:ph type="ftr" sz="quarter" idx="3"/>
          </p:nvPr>
        </p:nvSpPr>
        <p:spPr>
          <a:xfrm>
            <a:off x="744538" y="6281477"/>
            <a:ext cx="4572000" cy="365125"/>
          </a:xfrm>
          <a:prstGeom prst="rect">
            <a:avLst/>
          </a:prstGeom>
        </p:spPr>
        <p:txBody>
          <a:bodyPr vert="horz" lIns="91440" tIns="45720" rIns="91440" bIns="45720" rtlCol="0" anchor="ctr"/>
          <a:lstStyle>
            <a:lvl1pPr algn="l">
              <a:defRPr sz="1200" b="1">
                <a:solidFill>
                  <a:srgbClr val="97999B"/>
                </a:solidFill>
              </a:defRPr>
            </a:lvl1pPr>
          </a:lstStyle>
          <a:p>
            <a:r>
              <a:rPr lang="en-US" dirty="0"/>
              <a:t>Cargill Meat Solutions – Beef Presentation – Brian Carroll</a:t>
            </a:r>
          </a:p>
        </p:txBody>
      </p:sp>
      <p:sp>
        <p:nvSpPr>
          <p:cNvPr id="9"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TwoColumnPhoto_Blue">
    <p:spTree>
      <p:nvGrpSpPr>
        <p:cNvPr id="1" name=""/>
        <p:cNvGrpSpPr/>
        <p:nvPr/>
      </p:nvGrpSpPr>
      <p:grpSpPr>
        <a:xfrm>
          <a:off x="0" y="0"/>
          <a:ext cx="0" cy="0"/>
          <a:chOff x="0" y="0"/>
          <a:chExt cx="0" cy="0"/>
        </a:xfrm>
      </p:grpSpPr>
      <p:sp>
        <p:nvSpPr>
          <p:cNvPr id="7" name="Title 1"/>
          <p:cNvSpPr>
            <a:spLocks noGrp="1"/>
          </p:cNvSpPr>
          <p:nvPr>
            <p:ph type="title"/>
          </p:nvPr>
        </p:nvSpPr>
        <p:spPr>
          <a:xfrm>
            <a:off x="744539" y="502920"/>
            <a:ext cx="7567612" cy="859028"/>
          </a:xfrm>
        </p:spPr>
        <p:txBody>
          <a:bodyPr/>
          <a:lstStyle>
            <a:lvl1pPr>
              <a:lnSpc>
                <a:spcPts val="4000"/>
              </a:lnSpc>
              <a:defRPr sz="3600">
                <a:solidFill>
                  <a:srgbClr val="005C84"/>
                </a:solidFill>
              </a:defRPr>
            </a:lvl1pPr>
          </a:lstStyle>
          <a:p>
            <a:r>
              <a:rPr lang="en-US"/>
              <a:t>Click to edit Master title style</a:t>
            </a:r>
            <a:endParaRPr lang="en-US" dirty="0"/>
          </a:p>
        </p:txBody>
      </p:sp>
      <p:sp>
        <p:nvSpPr>
          <p:cNvPr id="11" name="Text Placeholder 5"/>
          <p:cNvSpPr>
            <a:spLocks noGrp="1"/>
          </p:cNvSpPr>
          <p:nvPr>
            <p:ph type="body" sz="quarter" idx="12" hasCustomPrompt="1"/>
          </p:nvPr>
        </p:nvSpPr>
        <p:spPr>
          <a:xfrm>
            <a:off x="740661" y="1368513"/>
            <a:ext cx="7571489" cy="685800"/>
          </a:xfrm>
        </p:spPr>
        <p:txBody>
          <a:bodyPr>
            <a:noAutofit/>
          </a:bodyPr>
          <a:lstStyle>
            <a:lvl1pPr marL="0" indent="0">
              <a:lnSpc>
                <a:spcPts val="2900"/>
              </a:lnSpc>
              <a:spcBef>
                <a:spcPts val="0"/>
              </a:spcBef>
              <a:buFontTx/>
              <a:buNone/>
              <a:defRPr sz="2400" b="1">
                <a:solidFill>
                  <a:srgbClr val="1E9D8B"/>
                </a:solidFill>
              </a:defRPr>
            </a:lvl1pPr>
          </a:lstStyle>
          <a:p>
            <a:pPr lvl="0"/>
            <a:r>
              <a:rPr lang="en-US" dirty="0"/>
              <a:t>Click to edit master text styles</a:t>
            </a:r>
          </a:p>
        </p:txBody>
      </p:sp>
      <p:sp>
        <p:nvSpPr>
          <p:cNvPr id="12" name="Text Placeholder 8"/>
          <p:cNvSpPr>
            <a:spLocks noGrp="1"/>
          </p:cNvSpPr>
          <p:nvPr>
            <p:ph type="body" sz="quarter" idx="13" hasCustomPrompt="1"/>
          </p:nvPr>
        </p:nvSpPr>
        <p:spPr>
          <a:xfrm>
            <a:off x="744538" y="2419611"/>
            <a:ext cx="3639312" cy="3520814"/>
          </a:xfrm>
        </p:spPr>
        <p:txBody>
          <a:bodyPr numCol="1">
            <a:noAutofit/>
          </a:bodyPr>
          <a:lstStyle>
            <a:lvl1pPr marL="0" indent="0">
              <a:lnSpc>
                <a:spcPts val="1800"/>
              </a:lnSpc>
              <a:spcBef>
                <a:spcPts val="0"/>
              </a:spcBef>
              <a:spcAft>
                <a:spcPts val="0"/>
              </a:spcAft>
              <a:buFontTx/>
              <a:buNone/>
              <a:defRPr sz="1400" b="1">
                <a:solidFill>
                  <a:schemeClr val="tx1"/>
                </a:solidFill>
              </a:defRPr>
            </a:lvl1pPr>
            <a:lvl2pPr marL="0" indent="0">
              <a:lnSpc>
                <a:spcPts val="1800"/>
              </a:lnSpc>
              <a:spcBef>
                <a:spcPts val="0"/>
              </a:spcBef>
              <a:buFontTx/>
              <a:buNone/>
              <a:defRPr sz="1400" b="0">
                <a:solidFill>
                  <a:schemeClr val="tx1"/>
                </a:solidFill>
              </a:defRPr>
            </a:lvl2pPr>
            <a:lvl3pPr marL="0" indent="0">
              <a:lnSpc>
                <a:spcPts val="1800"/>
              </a:lnSpc>
              <a:spcBef>
                <a:spcPts val="0"/>
              </a:spcBef>
              <a:buFontTx/>
              <a:buNone/>
              <a:defRPr sz="1400" b="0">
                <a:solidFill>
                  <a:schemeClr val="tx1"/>
                </a:solidFill>
              </a:defRPr>
            </a:lvl3pPr>
            <a:lvl4pPr marL="0" indent="0">
              <a:lnSpc>
                <a:spcPts val="1800"/>
              </a:lnSpc>
              <a:spcBef>
                <a:spcPts val="0"/>
              </a:spcBef>
              <a:buFontTx/>
              <a:buNone/>
              <a:defRPr sz="1400" b="0">
                <a:solidFill>
                  <a:schemeClr val="tx1"/>
                </a:solidFill>
              </a:defRPr>
            </a:lvl4pPr>
            <a:lvl5pPr marL="0" indent="0">
              <a:lnSpc>
                <a:spcPts val="1800"/>
              </a:lnSpc>
              <a:spcBef>
                <a:spcPts val="0"/>
              </a:spcBef>
              <a:buFontTx/>
              <a:buNone/>
              <a:defRPr sz="1400" b="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Picture Placeholder 13"/>
          <p:cNvSpPr>
            <a:spLocks noGrp="1"/>
          </p:cNvSpPr>
          <p:nvPr>
            <p:ph type="pic" sz="quarter" idx="14"/>
          </p:nvPr>
        </p:nvSpPr>
        <p:spPr>
          <a:xfrm>
            <a:off x="4671886" y="2494883"/>
            <a:ext cx="3640264" cy="3445541"/>
          </a:xfrm>
        </p:spPr>
        <p:txBody>
          <a:bodyPr/>
          <a:lstStyle/>
          <a:p>
            <a:r>
              <a:rPr lang="en-US" dirty="0"/>
              <a:t>Click icon to add picture</a:t>
            </a:r>
          </a:p>
        </p:txBody>
      </p:sp>
      <p:sp>
        <p:nvSpPr>
          <p:cNvPr id="16" name="Footer Placeholder 9"/>
          <p:cNvSpPr>
            <a:spLocks noGrp="1"/>
          </p:cNvSpPr>
          <p:nvPr>
            <p:ph type="ftr" sz="quarter" idx="3"/>
          </p:nvPr>
        </p:nvSpPr>
        <p:spPr>
          <a:xfrm>
            <a:off x="744538" y="6281477"/>
            <a:ext cx="4572000" cy="365125"/>
          </a:xfrm>
          <a:prstGeom prst="rect">
            <a:avLst/>
          </a:prstGeom>
        </p:spPr>
        <p:txBody>
          <a:bodyPr vert="horz" lIns="91440" tIns="45720" rIns="91440" bIns="45720" rtlCol="0" anchor="ctr"/>
          <a:lstStyle>
            <a:lvl1pPr algn="l">
              <a:defRPr sz="1200" b="1">
                <a:solidFill>
                  <a:srgbClr val="97999B"/>
                </a:solidFill>
              </a:defRPr>
            </a:lvl1pPr>
          </a:lstStyle>
          <a:p>
            <a:r>
              <a:rPr lang="en-US" dirty="0"/>
              <a:t>Cargill Meat Solutions – Beef Presentation – Brian Carroll</a:t>
            </a:r>
          </a:p>
        </p:txBody>
      </p:sp>
      <p:sp>
        <p:nvSpPr>
          <p:cNvPr id="8"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ThreeColumn_Photos">
    <p:spTree>
      <p:nvGrpSpPr>
        <p:cNvPr id="1" name=""/>
        <p:cNvGrpSpPr/>
        <p:nvPr/>
      </p:nvGrpSpPr>
      <p:grpSpPr>
        <a:xfrm>
          <a:off x="0" y="0"/>
          <a:ext cx="0" cy="0"/>
          <a:chOff x="0" y="0"/>
          <a:chExt cx="0" cy="0"/>
        </a:xfrm>
      </p:grpSpPr>
      <p:sp>
        <p:nvSpPr>
          <p:cNvPr id="12" name="Text Placeholder 8"/>
          <p:cNvSpPr>
            <a:spLocks noGrp="1"/>
          </p:cNvSpPr>
          <p:nvPr>
            <p:ph type="body" sz="quarter" idx="13" hasCustomPrompt="1"/>
          </p:nvPr>
        </p:nvSpPr>
        <p:spPr>
          <a:xfrm>
            <a:off x="230188" y="3946728"/>
            <a:ext cx="2743200" cy="1993697"/>
          </a:xfrm>
        </p:spPr>
        <p:txBody>
          <a:bodyPr numCol="1">
            <a:noAutofit/>
          </a:bodyPr>
          <a:lstStyle>
            <a:lvl1pPr marL="0" indent="0">
              <a:lnSpc>
                <a:spcPts val="1800"/>
              </a:lnSpc>
              <a:spcBef>
                <a:spcPts val="0"/>
              </a:spcBef>
              <a:spcAft>
                <a:spcPts val="0"/>
              </a:spcAft>
              <a:buFontTx/>
              <a:buNone/>
              <a:defRPr sz="1400" b="1" baseline="0">
                <a:solidFill>
                  <a:schemeClr val="tx1"/>
                </a:solidFill>
              </a:defRPr>
            </a:lvl1pPr>
            <a:lvl2pPr marL="0" indent="0">
              <a:lnSpc>
                <a:spcPts val="1800"/>
              </a:lnSpc>
              <a:spcBef>
                <a:spcPts val="0"/>
              </a:spcBef>
              <a:buFontTx/>
              <a:buNone/>
              <a:defRPr sz="1400" b="0" baseline="0">
                <a:solidFill>
                  <a:schemeClr val="tx1"/>
                </a:solidFill>
              </a:defRPr>
            </a:lvl2pPr>
            <a:lvl3pPr marL="0" indent="0">
              <a:lnSpc>
                <a:spcPts val="1800"/>
              </a:lnSpc>
              <a:spcBef>
                <a:spcPts val="0"/>
              </a:spcBef>
              <a:buFontTx/>
              <a:buNone/>
              <a:defRPr sz="1400" b="0" baseline="0">
                <a:solidFill>
                  <a:schemeClr val="tx1"/>
                </a:solidFill>
              </a:defRPr>
            </a:lvl3pPr>
            <a:lvl4pPr marL="0" indent="0">
              <a:lnSpc>
                <a:spcPts val="1800"/>
              </a:lnSpc>
              <a:spcBef>
                <a:spcPts val="0"/>
              </a:spcBef>
              <a:buFontTx/>
              <a:buNone/>
              <a:defRPr sz="1400" b="0" baseline="0">
                <a:solidFill>
                  <a:schemeClr val="tx1"/>
                </a:solidFill>
              </a:defRPr>
            </a:lvl4pPr>
            <a:lvl5pPr marL="0" indent="0">
              <a:lnSpc>
                <a:spcPts val="1800"/>
              </a:lnSpc>
              <a:spcBef>
                <a:spcPts val="0"/>
              </a:spcBef>
              <a:buFontTx/>
              <a:buNone/>
              <a:defRPr sz="1400" b="0" baseline="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Picture Placeholder 13"/>
          <p:cNvSpPr>
            <a:spLocks noGrp="1"/>
          </p:cNvSpPr>
          <p:nvPr>
            <p:ph type="pic" sz="quarter" idx="14"/>
          </p:nvPr>
        </p:nvSpPr>
        <p:spPr>
          <a:xfrm>
            <a:off x="228600" y="1200354"/>
            <a:ext cx="2898648" cy="2587752"/>
          </a:xfrm>
        </p:spPr>
        <p:txBody>
          <a:bodyPr/>
          <a:lstStyle/>
          <a:p>
            <a:r>
              <a:rPr lang="en-US" dirty="0"/>
              <a:t>Click icon to add picture</a:t>
            </a:r>
          </a:p>
        </p:txBody>
      </p:sp>
      <p:sp>
        <p:nvSpPr>
          <p:cNvPr id="8" name="Picture Placeholder 13"/>
          <p:cNvSpPr>
            <a:spLocks noGrp="1"/>
          </p:cNvSpPr>
          <p:nvPr>
            <p:ph type="pic" sz="quarter" idx="15"/>
          </p:nvPr>
        </p:nvSpPr>
        <p:spPr>
          <a:xfrm>
            <a:off x="6002754" y="1200354"/>
            <a:ext cx="2898648" cy="2587752"/>
          </a:xfrm>
        </p:spPr>
        <p:txBody>
          <a:bodyPr/>
          <a:lstStyle/>
          <a:p>
            <a:r>
              <a:rPr lang="en-US" dirty="0"/>
              <a:t>Click icon to add picture</a:t>
            </a:r>
          </a:p>
        </p:txBody>
      </p:sp>
      <p:sp>
        <p:nvSpPr>
          <p:cNvPr id="15" name="Picture Placeholder 13"/>
          <p:cNvSpPr>
            <a:spLocks noGrp="1"/>
          </p:cNvSpPr>
          <p:nvPr>
            <p:ph type="pic" sz="quarter" idx="16"/>
          </p:nvPr>
        </p:nvSpPr>
        <p:spPr>
          <a:xfrm>
            <a:off x="3118196" y="1200354"/>
            <a:ext cx="2898648" cy="2587752"/>
          </a:xfrm>
        </p:spPr>
        <p:txBody>
          <a:bodyPr/>
          <a:lstStyle/>
          <a:p>
            <a:r>
              <a:rPr lang="en-US" dirty="0"/>
              <a:t>Click icon to add picture</a:t>
            </a:r>
          </a:p>
        </p:txBody>
      </p:sp>
      <p:sp>
        <p:nvSpPr>
          <p:cNvPr id="16" name="Text Placeholder 8"/>
          <p:cNvSpPr>
            <a:spLocks noGrp="1"/>
          </p:cNvSpPr>
          <p:nvPr>
            <p:ph type="body" sz="quarter" idx="17" hasCustomPrompt="1"/>
          </p:nvPr>
        </p:nvSpPr>
        <p:spPr>
          <a:xfrm>
            <a:off x="3108960" y="3946728"/>
            <a:ext cx="2743200" cy="1993697"/>
          </a:xfrm>
        </p:spPr>
        <p:txBody>
          <a:bodyPr numCol="1">
            <a:noAutofit/>
          </a:bodyPr>
          <a:lstStyle>
            <a:lvl1pPr marL="0" indent="0">
              <a:lnSpc>
                <a:spcPts val="1800"/>
              </a:lnSpc>
              <a:spcBef>
                <a:spcPts val="0"/>
              </a:spcBef>
              <a:spcAft>
                <a:spcPts val="0"/>
              </a:spcAft>
              <a:buFontTx/>
              <a:buNone/>
              <a:defRPr sz="1400" b="1" baseline="0">
                <a:solidFill>
                  <a:schemeClr val="tx1"/>
                </a:solidFill>
              </a:defRPr>
            </a:lvl1pPr>
            <a:lvl2pPr marL="0" indent="0">
              <a:lnSpc>
                <a:spcPts val="1800"/>
              </a:lnSpc>
              <a:spcBef>
                <a:spcPts val="0"/>
              </a:spcBef>
              <a:buFontTx/>
              <a:buNone/>
              <a:defRPr sz="1400" b="0" baseline="0">
                <a:solidFill>
                  <a:schemeClr val="tx1"/>
                </a:solidFill>
              </a:defRPr>
            </a:lvl2pPr>
            <a:lvl3pPr marL="0" indent="0">
              <a:lnSpc>
                <a:spcPts val="1800"/>
              </a:lnSpc>
              <a:spcBef>
                <a:spcPts val="0"/>
              </a:spcBef>
              <a:buFontTx/>
              <a:buNone/>
              <a:defRPr sz="1400" b="0" baseline="0">
                <a:solidFill>
                  <a:schemeClr val="tx1"/>
                </a:solidFill>
              </a:defRPr>
            </a:lvl3pPr>
            <a:lvl4pPr marL="0" indent="0">
              <a:lnSpc>
                <a:spcPts val="1800"/>
              </a:lnSpc>
              <a:spcBef>
                <a:spcPts val="0"/>
              </a:spcBef>
              <a:buFontTx/>
              <a:buNone/>
              <a:defRPr sz="1400" b="0" baseline="0">
                <a:solidFill>
                  <a:schemeClr val="tx1"/>
                </a:solidFill>
              </a:defRPr>
            </a:lvl4pPr>
            <a:lvl5pPr marL="0" indent="0">
              <a:lnSpc>
                <a:spcPts val="1800"/>
              </a:lnSpc>
              <a:spcBef>
                <a:spcPts val="0"/>
              </a:spcBef>
              <a:buFontTx/>
              <a:buNone/>
              <a:defRPr sz="1400" b="0" baseline="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8"/>
          <p:cNvSpPr>
            <a:spLocks noGrp="1"/>
          </p:cNvSpPr>
          <p:nvPr>
            <p:ph type="body" sz="quarter" idx="18" hasCustomPrompt="1"/>
          </p:nvPr>
        </p:nvSpPr>
        <p:spPr>
          <a:xfrm>
            <a:off x="6003725" y="3946728"/>
            <a:ext cx="2743200" cy="1993697"/>
          </a:xfrm>
        </p:spPr>
        <p:txBody>
          <a:bodyPr numCol="1">
            <a:noAutofit/>
          </a:bodyPr>
          <a:lstStyle>
            <a:lvl1pPr marL="0" indent="0">
              <a:lnSpc>
                <a:spcPts val="1800"/>
              </a:lnSpc>
              <a:spcBef>
                <a:spcPts val="0"/>
              </a:spcBef>
              <a:spcAft>
                <a:spcPts val="0"/>
              </a:spcAft>
              <a:buFontTx/>
              <a:buNone/>
              <a:defRPr sz="1400" b="1" baseline="0">
                <a:solidFill>
                  <a:schemeClr val="tx1"/>
                </a:solidFill>
              </a:defRPr>
            </a:lvl1pPr>
            <a:lvl2pPr marL="0" indent="0">
              <a:lnSpc>
                <a:spcPts val="1800"/>
              </a:lnSpc>
              <a:spcBef>
                <a:spcPts val="0"/>
              </a:spcBef>
              <a:buFontTx/>
              <a:buNone/>
              <a:defRPr sz="1400" b="0" baseline="0">
                <a:solidFill>
                  <a:schemeClr val="tx1"/>
                </a:solidFill>
              </a:defRPr>
            </a:lvl2pPr>
            <a:lvl3pPr marL="0" indent="0">
              <a:lnSpc>
                <a:spcPts val="1800"/>
              </a:lnSpc>
              <a:spcBef>
                <a:spcPts val="0"/>
              </a:spcBef>
              <a:buFontTx/>
              <a:buNone/>
              <a:defRPr sz="1400" b="0" baseline="0">
                <a:solidFill>
                  <a:schemeClr val="tx1"/>
                </a:solidFill>
              </a:defRPr>
            </a:lvl3pPr>
            <a:lvl4pPr marL="0" indent="0">
              <a:lnSpc>
                <a:spcPts val="1800"/>
              </a:lnSpc>
              <a:spcBef>
                <a:spcPts val="0"/>
              </a:spcBef>
              <a:buFontTx/>
              <a:buNone/>
              <a:defRPr sz="1400" b="0" baseline="0">
                <a:solidFill>
                  <a:schemeClr val="tx1"/>
                </a:solidFill>
              </a:defRPr>
            </a:lvl4pPr>
            <a:lvl5pPr marL="0" indent="0">
              <a:lnSpc>
                <a:spcPts val="1800"/>
              </a:lnSpc>
              <a:spcBef>
                <a:spcPts val="0"/>
              </a:spcBef>
              <a:buFontTx/>
              <a:buNone/>
              <a:defRPr sz="1400" b="0" baseline="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Footer Placeholder 9"/>
          <p:cNvSpPr>
            <a:spLocks noGrp="1"/>
          </p:cNvSpPr>
          <p:nvPr>
            <p:ph type="ftr" sz="quarter" idx="3"/>
          </p:nvPr>
        </p:nvSpPr>
        <p:spPr>
          <a:xfrm>
            <a:off x="744538" y="6281477"/>
            <a:ext cx="4572000" cy="365125"/>
          </a:xfrm>
          <a:prstGeom prst="rect">
            <a:avLst/>
          </a:prstGeom>
        </p:spPr>
        <p:txBody>
          <a:bodyPr vert="horz" lIns="91440" tIns="45720" rIns="91440" bIns="45720" rtlCol="0" anchor="ctr"/>
          <a:lstStyle>
            <a:lvl1pPr algn="l">
              <a:defRPr sz="1200" b="1">
                <a:solidFill>
                  <a:srgbClr val="97999B"/>
                </a:solidFill>
              </a:defRPr>
            </a:lvl1pPr>
          </a:lstStyle>
          <a:p>
            <a:r>
              <a:rPr lang="en-US" dirty="0"/>
              <a:t>Cargill Meat Solutions – Beef Presentation – Brian Carroll</a:t>
            </a:r>
          </a:p>
        </p:txBody>
      </p:sp>
      <p:sp>
        <p:nvSpPr>
          <p:cNvPr id="10"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able_Blue">
    <p:spTree>
      <p:nvGrpSpPr>
        <p:cNvPr id="1" name=""/>
        <p:cNvGrpSpPr/>
        <p:nvPr/>
      </p:nvGrpSpPr>
      <p:grpSpPr>
        <a:xfrm>
          <a:off x="0" y="0"/>
          <a:ext cx="0" cy="0"/>
          <a:chOff x="0" y="0"/>
          <a:chExt cx="0" cy="0"/>
        </a:xfrm>
      </p:grpSpPr>
      <p:sp>
        <p:nvSpPr>
          <p:cNvPr id="7" name="Title 1"/>
          <p:cNvSpPr>
            <a:spLocks noGrp="1"/>
          </p:cNvSpPr>
          <p:nvPr>
            <p:ph type="title"/>
          </p:nvPr>
        </p:nvSpPr>
        <p:spPr>
          <a:xfrm>
            <a:off x="744539" y="502920"/>
            <a:ext cx="7567612" cy="1154927"/>
          </a:xfrm>
        </p:spPr>
        <p:txBody>
          <a:bodyPr/>
          <a:lstStyle>
            <a:lvl1pPr>
              <a:lnSpc>
                <a:spcPts val="4000"/>
              </a:lnSpc>
              <a:defRPr sz="3600">
                <a:solidFill>
                  <a:srgbClr val="005C84"/>
                </a:solidFill>
              </a:defRPr>
            </a:lvl1pPr>
          </a:lstStyle>
          <a:p>
            <a:r>
              <a:rPr lang="en-US"/>
              <a:t>Click to edit Master title style</a:t>
            </a:r>
            <a:endParaRPr lang="en-US" dirty="0"/>
          </a:p>
        </p:txBody>
      </p:sp>
      <p:sp>
        <p:nvSpPr>
          <p:cNvPr id="11" name="Text Placeholder 5"/>
          <p:cNvSpPr>
            <a:spLocks noGrp="1"/>
          </p:cNvSpPr>
          <p:nvPr>
            <p:ph type="body" sz="quarter" idx="12" hasCustomPrompt="1"/>
          </p:nvPr>
        </p:nvSpPr>
        <p:spPr>
          <a:xfrm>
            <a:off x="740663" y="1839320"/>
            <a:ext cx="7571488" cy="397952"/>
          </a:xfrm>
        </p:spPr>
        <p:txBody>
          <a:bodyPr>
            <a:noAutofit/>
          </a:bodyPr>
          <a:lstStyle>
            <a:lvl1pPr marL="0" indent="0">
              <a:lnSpc>
                <a:spcPts val="1800"/>
              </a:lnSpc>
              <a:spcBef>
                <a:spcPts val="0"/>
              </a:spcBef>
              <a:buFontTx/>
              <a:buNone/>
              <a:defRPr b="0">
                <a:solidFill>
                  <a:schemeClr val="tx1"/>
                </a:solidFill>
              </a:defRPr>
            </a:lvl1pPr>
          </a:lstStyle>
          <a:p>
            <a:pPr lvl="0"/>
            <a:r>
              <a:rPr lang="en-US" dirty="0"/>
              <a:t>Click to edit master text styles</a:t>
            </a:r>
          </a:p>
        </p:txBody>
      </p:sp>
      <p:sp>
        <p:nvSpPr>
          <p:cNvPr id="13" name="Footer Placeholder 9"/>
          <p:cNvSpPr>
            <a:spLocks noGrp="1"/>
          </p:cNvSpPr>
          <p:nvPr>
            <p:ph type="ftr" sz="quarter" idx="3"/>
          </p:nvPr>
        </p:nvSpPr>
        <p:spPr>
          <a:xfrm>
            <a:off x="744538" y="6281477"/>
            <a:ext cx="4572000" cy="365125"/>
          </a:xfrm>
          <a:prstGeom prst="rect">
            <a:avLst/>
          </a:prstGeom>
        </p:spPr>
        <p:txBody>
          <a:bodyPr vert="horz" lIns="91440" tIns="45720" rIns="91440" bIns="45720" rtlCol="0" anchor="ctr"/>
          <a:lstStyle>
            <a:lvl1pPr algn="l">
              <a:defRPr sz="1200" b="1">
                <a:solidFill>
                  <a:srgbClr val="97999B"/>
                </a:solidFill>
              </a:defRPr>
            </a:lvl1pPr>
          </a:lstStyle>
          <a:p>
            <a:r>
              <a:rPr lang="en-US" dirty="0"/>
              <a:t>Cargill Meat Solutions – Beef Presentation – Brian Carroll</a:t>
            </a:r>
          </a:p>
        </p:txBody>
      </p:sp>
      <p:sp>
        <p:nvSpPr>
          <p:cNvPr id="6"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List_Blue">
    <p:spTree>
      <p:nvGrpSpPr>
        <p:cNvPr id="1" name=""/>
        <p:cNvGrpSpPr/>
        <p:nvPr/>
      </p:nvGrpSpPr>
      <p:grpSpPr>
        <a:xfrm>
          <a:off x="0" y="0"/>
          <a:ext cx="0" cy="0"/>
          <a:chOff x="0" y="0"/>
          <a:chExt cx="0" cy="0"/>
        </a:xfrm>
      </p:grpSpPr>
      <p:sp>
        <p:nvSpPr>
          <p:cNvPr id="7" name="Title 1"/>
          <p:cNvSpPr>
            <a:spLocks noGrp="1"/>
          </p:cNvSpPr>
          <p:nvPr>
            <p:ph type="title"/>
          </p:nvPr>
        </p:nvSpPr>
        <p:spPr>
          <a:xfrm>
            <a:off x="744538" y="502920"/>
            <a:ext cx="7658101" cy="1154927"/>
          </a:xfrm>
        </p:spPr>
        <p:txBody>
          <a:bodyPr/>
          <a:lstStyle>
            <a:lvl1pPr>
              <a:lnSpc>
                <a:spcPts val="4000"/>
              </a:lnSpc>
              <a:defRPr sz="3600">
                <a:solidFill>
                  <a:srgbClr val="005C84"/>
                </a:solidFill>
              </a:defRPr>
            </a:lvl1pPr>
          </a:lstStyle>
          <a:p>
            <a:r>
              <a:rPr lang="en-US"/>
              <a:t>Click to edit Master title style</a:t>
            </a:r>
            <a:endParaRPr lang="en-US" dirty="0"/>
          </a:p>
        </p:txBody>
      </p:sp>
      <p:sp>
        <p:nvSpPr>
          <p:cNvPr id="8" name="Footer Placeholder 9"/>
          <p:cNvSpPr>
            <a:spLocks noGrp="1"/>
          </p:cNvSpPr>
          <p:nvPr>
            <p:ph type="ftr" sz="quarter" idx="3"/>
          </p:nvPr>
        </p:nvSpPr>
        <p:spPr>
          <a:xfrm>
            <a:off x="744538" y="6286104"/>
            <a:ext cx="4572000" cy="365125"/>
          </a:xfrm>
          <a:prstGeom prst="rect">
            <a:avLst/>
          </a:prstGeom>
        </p:spPr>
        <p:txBody>
          <a:bodyPr vert="horz" lIns="91440" tIns="45720" rIns="91440" bIns="45720" rtlCol="0" anchor="ctr"/>
          <a:lstStyle>
            <a:lvl1pPr algn="l">
              <a:defRPr sz="1200" b="1">
                <a:solidFill>
                  <a:srgbClr val="97999B"/>
                </a:solidFill>
              </a:defRPr>
            </a:lvl1pPr>
          </a:lstStyle>
          <a:p>
            <a:r>
              <a:rPr lang="en-US" dirty="0"/>
              <a:t>Cargill Meat Solutions – Beef Presentation – Brian Carroll</a:t>
            </a:r>
          </a:p>
        </p:txBody>
      </p:sp>
      <p:sp>
        <p:nvSpPr>
          <p:cNvPr id="5"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NoThrive_Blue">
    <p:spTree>
      <p:nvGrpSpPr>
        <p:cNvPr id="1" name=""/>
        <p:cNvGrpSpPr/>
        <p:nvPr/>
      </p:nvGrpSpPr>
      <p:grpSpPr>
        <a:xfrm>
          <a:off x="0" y="0"/>
          <a:ext cx="0" cy="0"/>
          <a:chOff x="0" y="0"/>
          <a:chExt cx="0" cy="0"/>
        </a:xfrm>
      </p:grpSpPr>
      <p:sp>
        <p:nvSpPr>
          <p:cNvPr id="15" name="Rectangle 14"/>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Picture Placeholder 16"/>
          <p:cNvSpPr>
            <a:spLocks noGrp="1"/>
          </p:cNvSpPr>
          <p:nvPr>
            <p:ph type="pic" sz="quarter" idx="14"/>
          </p:nvPr>
        </p:nvSpPr>
        <p:spPr>
          <a:xfrm>
            <a:off x="230188" y="228600"/>
            <a:ext cx="5751576" cy="5715000"/>
          </a:xfrm>
          <a:prstGeom prst="round2DiagRect">
            <a:avLst>
              <a:gd name="adj1" fmla="val 3724"/>
              <a:gd name="adj2" fmla="val 0"/>
            </a:avLst>
          </a:prstGeom>
          <a:solidFill>
            <a:schemeClr val="bg1"/>
          </a:solidFill>
        </p:spPr>
        <p:txBody>
          <a:bodyPr/>
          <a:lstStyle/>
          <a:p>
            <a:r>
              <a:rPr lang="en-US" dirty="0"/>
              <a:t>Click icon to add picture</a:t>
            </a:r>
          </a:p>
        </p:txBody>
      </p:sp>
      <p:sp>
        <p:nvSpPr>
          <p:cNvPr id="16" name="Round Diagonal Corner Rectangle 15"/>
          <p:cNvSpPr/>
          <p:nvPr userDrawn="1"/>
        </p:nvSpPr>
        <p:spPr>
          <a:xfrm>
            <a:off x="6092679" y="2368296"/>
            <a:ext cx="2817960" cy="3575304"/>
          </a:xfrm>
          <a:prstGeom prst="round2DiagRect">
            <a:avLst>
              <a:gd name="adj1" fmla="val 0"/>
              <a:gd name="adj2" fmla="val 8742"/>
            </a:avLst>
          </a:prstGeom>
          <a:solidFill>
            <a:srgbClr val="005F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p:nvPr>
        </p:nvSpPr>
        <p:spPr bwMode="gray">
          <a:xfrm>
            <a:off x="6382511" y="2697480"/>
            <a:ext cx="2249424" cy="1619459"/>
          </a:xfrm>
        </p:spPr>
        <p:txBody>
          <a:bodyPr lIns="0" tIns="0" rIns="0" bIns="0" anchor="t" anchorCtr="0">
            <a:noAutofit/>
          </a:bodyPr>
          <a:lstStyle>
            <a:lvl1pPr marL="0" indent="0" algn="l">
              <a:lnSpc>
                <a:spcPts val="3200"/>
              </a:lnSpc>
              <a:spcBef>
                <a:spcPts val="0"/>
              </a:spcBef>
              <a:buNone/>
              <a:defRPr sz="2400" b="1">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18" name="Picture 17" descr="Cargill_graphics-02.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305800" y="6400092"/>
            <a:ext cx="669814" cy="299279"/>
          </a:xfrm>
          <a:prstGeom prst="rect">
            <a:avLst/>
          </a:prstGeom>
        </p:spPr>
      </p:pic>
      <p:sp>
        <p:nvSpPr>
          <p:cNvPr id="21" name="Text Placeholder 20"/>
          <p:cNvSpPr>
            <a:spLocks noGrp="1"/>
          </p:cNvSpPr>
          <p:nvPr>
            <p:ph type="body" sz="quarter" idx="16"/>
          </p:nvPr>
        </p:nvSpPr>
        <p:spPr bwMode="gray">
          <a:xfrm>
            <a:off x="6382512" y="4206240"/>
            <a:ext cx="2249424" cy="1317625"/>
          </a:xfrm>
        </p:spPr>
        <p:txBody>
          <a:bodyPr tIns="0" bIns="0">
            <a:noAutofit/>
          </a:bodyPr>
          <a:lstStyle>
            <a:lvl1pPr>
              <a:buFontTx/>
              <a:buNone/>
              <a:defRPr sz="1400" b="1" baseline="0">
                <a:solidFill>
                  <a:schemeClr val="bg1"/>
                </a:solidFill>
                <a:latin typeface="+mn-lt"/>
              </a:defRPr>
            </a:lvl1pPr>
            <a:lvl5pPr>
              <a:defRPr/>
            </a:lvl5pPr>
          </a:lstStyle>
          <a:p>
            <a:pPr lvl="0"/>
            <a:r>
              <a:rPr lang="en-US"/>
              <a:t>Click to edit Master text styles</a:t>
            </a:r>
          </a:p>
        </p:txBody>
      </p:sp>
      <p:sp>
        <p:nvSpPr>
          <p:cNvPr id="24" name="Round Diagonal Corner Rectangle 23"/>
          <p:cNvSpPr/>
          <p:nvPr userDrawn="1"/>
        </p:nvSpPr>
        <p:spPr>
          <a:xfrm>
            <a:off x="6085856" y="685800"/>
            <a:ext cx="2355284" cy="1572768"/>
          </a:xfrm>
          <a:prstGeom prst="round2DiagRect">
            <a:avLst>
              <a:gd name="adj1" fmla="val 12797"/>
              <a:gd name="adj2" fmla="val 0"/>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_wFooter">
    <p:spTree>
      <p:nvGrpSpPr>
        <p:cNvPr id="1" name=""/>
        <p:cNvGrpSpPr/>
        <p:nvPr/>
      </p:nvGrpSpPr>
      <p:grpSpPr>
        <a:xfrm>
          <a:off x="0" y="0"/>
          <a:ext cx="0" cy="0"/>
          <a:chOff x="0" y="0"/>
          <a:chExt cx="0" cy="0"/>
        </a:xfrm>
      </p:grpSpPr>
      <p:sp>
        <p:nvSpPr>
          <p:cNvPr id="6" name="Footer Placeholder 9"/>
          <p:cNvSpPr>
            <a:spLocks noGrp="1"/>
          </p:cNvSpPr>
          <p:nvPr>
            <p:ph type="ftr" sz="quarter" idx="3"/>
          </p:nvPr>
        </p:nvSpPr>
        <p:spPr>
          <a:xfrm>
            <a:off x="744538" y="6281477"/>
            <a:ext cx="4572000" cy="365125"/>
          </a:xfrm>
          <a:prstGeom prst="rect">
            <a:avLst/>
          </a:prstGeom>
        </p:spPr>
        <p:txBody>
          <a:bodyPr vert="horz" lIns="91440" tIns="45720" rIns="91440" bIns="45720" rtlCol="0" anchor="ctr"/>
          <a:lstStyle>
            <a:lvl1pPr algn="l">
              <a:defRPr sz="1200" b="1">
                <a:solidFill>
                  <a:srgbClr val="97999B"/>
                </a:solidFill>
              </a:defRPr>
            </a:lvl1pPr>
          </a:lstStyle>
          <a:p>
            <a:r>
              <a:rPr lang="en-US" dirty="0"/>
              <a:t>Cargill Meat Solutions – Beef Presentation – Brian Carroll</a:t>
            </a:r>
          </a:p>
        </p:txBody>
      </p:sp>
      <p:sp>
        <p:nvSpPr>
          <p:cNvPr id="4"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MosaicFourColumn_Blue">
    <p:spTree>
      <p:nvGrpSpPr>
        <p:cNvPr id="1" name=""/>
        <p:cNvGrpSpPr/>
        <p:nvPr/>
      </p:nvGrpSpPr>
      <p:grpSpPr>
        <a:xfrm>
          <a:off x="0" y="0"/>
          <a:ext cx="0" cy="0"/>
          <a:chOff x="0" y="0"/>
          <a:chExt cx="0" cy="0"/>
        </a:xfrm>
      </p:grpSpPr>
      <p:sp>
        <p:nvSpPr>
          <p:cNvPr id="36" name="Round Diagonal Corner Rectangle 35"/>
          <p:cNvSpPr/>
          <p:nvPr userDrawn="1"/>
        </p:nvSpPr>
        <p:spPr>
          <a:xfrm>
            <a:off x="2459736" y="2862072"/>
            <a:ext cx="2057400" cy="2862072"/>
          </a:xfrm>
          <a:prstGeom prst="round2DiagRect">
            <a:avLst>
              <a:gd name="adj1" fmla="val 10971"/>
              <a:gd name="adj2" fmla="val 0"/>
            </a:avLst>
          </a:prstGeom>
          <a:solidFill>
            <a:srgbClr val="005C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ound Diagonal Corner Rectangle 39"/>
          <p:cNvSpPr/>
          <p:nvPr userDrawn="1"/>
        </p:nvSpPr>
        <p:spPr>
          <a:xfrm>
            <a:off x="4626864" y="914400"/>
            <a:ext cx="2057400" cy="2862072"/>
          </a:xfrm>
          <a:prstGeom prst="round2DiagRect">
            <a:avLst>
              <a:gd name="adj1" fmla="val 10362"/>
              <a:gd name="adj2" fmla="val 0"/>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7A87"/>
              </a:solidFill>
            </a:endParaRPr>
          </a:p>
        </p:txBody>
      </p:sp>
      <p:sp>
        <p:nvSpPr>
          <p:cNvPr id="37" name="Round Diagonal Corner Rectangle 36"/>
          <p:cNvSpPr/>
          <p:nvPr userDrawn="1"/>
        </p:nvSpPr>
        <p:spPr>
          <a:xfrm>
            <a:off x="6803136" y="2862072"/>
            <a:ext cx="2112264" cy="2862072"/>
          </a:xfrm>
          <a:prstGeom prst="round2DiagRect">
            <a:avLst>
              <a:gd name="adj1" fmla="val 0"/>
              <a:gd name="adj2" fmla="val 10818"/>
            </a:avLst>
          </a:prstGeom>
          <a:solidFill>
            <a:srgbClr val="005C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ound Diagonal Corner Rectangle 37"/>
          <p:cNvSpPr/>
          <p:nvPr userDrawn="1"/>
        </p:nvSpPr>
        <p:spPr>
          <a:xfrm>
            <a:off x="230188" y="914400"/>
            <a:ext cx="2112264" cy="2862072"/>
          </a:xfrm>
          <a:prstGeom prst="round2DiagRect">
            <a:avLst>
              <a:gd name="adj1" fmla="val 0"/>
              <a:gd name="adj2" fmla="val 10818"/>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7A87"/>
              </a:solidFill>
            </a:endParaRPr>
          </a:p>
        </p:txBody>
      </p:sp>
      <p:sp>
        <p:nvSpPr>
          <p:cNvPr id="22" name="Picture Placeholder 21"/>
          <p:cNvSpPr>
            <a:spLocks noGrp="1"/>
          </p:cNvSpPr>
          <p:nvPr>
            <p:ph type="pic" sz="quarter" idx="14"/>
          </p:nvPr>
        </p:nvSpPr>
        <p:spPr>
          <a:xfrm>
            <a:off x="6803136" y="914400"/>
            <a:ext cx="2112264" cy="1828800"/>
          </a:xfrm>
          <a:prstGeom prst="round2DiagRect">
            <a:avLst>
              <a:gd name="adj1" fmla="val 10996"/>
              <a:gd name="adj2" fmla="val 0"/>
            </a:avLst>
          </a:prstGeom>
        </p:spPr>
        <p:txBody>
          <a:bodyPr/>
          <a:lstStyle/>
          <a:p>
            <a:r>
              <a:rPr lang="en-US" dirty="0"/>
              <a:t>Click icon to add picture</a:t>
            </a:r>
          </a:p>
        </p:txBody>
      </p:sp>
      <p:sp>
        <p:nvSpPr>
          <p:cNvPr id="20" name="Picture Placeholder 19"/>
          <p:cNvSpPr>
            <a:spLocks noGrp="1"/>
          </p:cNvSpPr>
          <p:nvPr>
            <p:ph type="pic" sz="quarter" idx="13"/>
          </p:nvPr>
        </p:nvSpPr>
        <p:spPr>
          <a:xfrm>
            <a:off x="2459736" y="914400"/>
            <a:ext cx="2057400" cy="1828800"/>
          </a:xfrm>
          <a:prstGeom prst="round2DiagRect">
            <a:avLst>
              <a:gd name="adj1" fmla="val 0"/>
              <a:gd name="adj2" fmla="val 14555"/>
            </a:avLst>
          </a:prstGeom>
        </p:spPr>
        <p:txBody>
          <a:bodyPr/>
          <a:lstStyle/>
          <a:p>
            <a:r>
              <a:rPr lang="en-US" dirty="0"/>
              <a:t>Click icon to add picture</a:t>
            </a:r>
          </a:p>
        </p:txBody>
      </p:sp>
      <p:sp>
        <p:nvSpPr>
          <p:cNvPr id="16" name="Picture Placeholder 15"/>
          <p:cNvSpPr>
            <a:spLocks noGrp="1"/>
          </p:cNvSpPr>
          <p:nvPr>
            <p:ph type="pic" sz="quarter" idx="12"/>
          </p:nvPr>
        </p:nvSpPr>
        <p:spPr>
          <a:xfrm>
            <a:off x="4626864" y="3886200"/>
            <a:ext cx="2057400" cy="1828800"/>
          </a:xfrm>
          <a:prstGeom prst="round2DiagRect">
            <a:avLst>
              <a:gd name="adj1" fmla="val 0"/>
              <a:gd name="adj2" fmla="val 12589"/>
            </a:avLst>
          </a:prstGeom>
        </p:spPr>
        <p:txBody>
          <a:bodyPr/>
          <a:lstStyle/>
          <a:p>
            <a:r>
              <a:rPr lang="en-US" dirty="0"/>
              <a:t>Click icon to add picture</a:t>
            </a:r>
          </a:p>
        </p:txBody>
      </p:sp>
      <p:sp>
        <p:nvSpPr>
          <p:cNvPr id="14" name="Picture Placeholder 13"/>
          <p:cNvSpPr>
            <a:spLocks noGrp="1"/>
          </p:cNvSpPr>
          <p:nvPr>
            <p:ph type="pic" sz="quarter" idx="11"/>
          </p:nvPr>
        </p:nvSpPr>
        <p:spPr>
          <a:xfrm>
            <a:off x="228600" y="3886200"/>
            <a:ext cx="2112264" cy="1828800"/>
          </a:xfrm>
          <a:prstGeom prst="round2DiagRect">
            <a:avLst>
              <a:gd name="adj1" fmla="val 12993"/>
              <a:gd name="adj2" fmla="val 0"/>
            </a:avLst>
          </a:prstGeom>
        </p:spPr>
        <p:txBody>
          <a:bodyPr/>
          <a:lstStyle/>
          <a:p>
            <a:r>
              <a:rPr lang="en-US" dirty="0"/>
              <a:t>Click icon to add picture</a:t>
            </a:r>
          </a:p>
        </p:txBody>
      </p:sp>
      <p:sp>
        <p:nvSpPr>
          <p:cNvPr id="24" name="Text Placeholder 23"/>
          <p:cNvSpPr>
            <a:spLocks noGrp="1"/>
          </p:cNvSpPr>
          <p:nvPr>
            <p:ph type="body" sz="quarter" idx="15"/>
          </p:nvPr>
        </p:nvSpPr>
        <p:spPr bwMode="gray">
          <a:xfrm>
            <a:off x="4855464" y="1010984"/>
            <a:ext cx="1600200" cy="1783080"/>
          </a:xfrm>
        </p:spPr>
        <p:txBody>
          <a:bodyPr tIns="0" bIns="0" anchor="b">
            <a:noAutofit/>
          </a:bodyPr>
          <a:lstStyle>
            <a:lvl1pPr marL="0" indent="0">
              <a:lnSpc>
                <a:spcPts val="2900"/>
              </a:lnSpc>
              <a:spcBef>
                <a:spcPts val="0"/>
              </a:spcBef>
              <a:buNone/>
              <a:defRPr sz="2400" b="1">
                <a:solidFill>
                  <a:schemeClr val="bg1"/>
                </a:solidFill>
              </a:defRPr>
            </a:lvl1pPr>
          </a:lstStyle>
          <a:p>
            <a:pPr lvl="0"/>
            <a:r>
              <a:rPr lang="en-US"/>
              <a:t>Click to edit Master text styles</a:t>
            </a:r>
          </a:p>
        </p:txBody>
      </p:sp>
      <p:sp>
        <p:nvSpPr>
          <p:cNvPr id="26" name="Text Placeholder 25"/>
          <p:cNvSpPr>
            <a:spLocks noGrp="1"/>
          </p:cNvSpPr>
          <p:nvPr>
            <p:ph type="body" sz="quarter" idx="16"/>
          </p:nvPr>
        </p:nvSpPr>
        <p:spPr bwMode="gray">
          <a:xfrm>
            <a:off x="4855464" y="2930461"/>
            <a:ext cx="1600200" cy="804672"/>
          </a:xfrm>
        </p:spPr>
        <p:txBody>
          <a:bodyPr tIns="0" bIns="0">
            <a:normAutofit/>
          </a:bodyPr>
          <a:lstStyle>
            <a:lvl1pPr marL="0" indent="0">
              <a:lnSpc>
                <a:spcPts val="1600"/>
              </a:lnSpc>
              <a:spcBef>
                <a:spcPts val="0"/>
              </a:spcBef>
              <a:buNone/>
              <a:defRPr sz="1400">
                <a:solidFill>
                  <a:schemeClr val="bg1"/>
                </a:solidFill>
              </a:defRPr>
            </a:lvl1pPr>
          </a:lstStyle>
          <a:p>
            <a:pPr lvl="0"/>
            <a:r>
              <a:rPr lang="en-US"/>
              <a:t>Click to edit Master text styles</a:t>
            </a:r>
          </a:p>
        </p:txBody>
      </p:sp>
      <p:sp>
        <p:nvSpPr>
          <p:cNvPr id="21" name="Text Placeholder 23"/>
          <p:cNvSpPr>
            <a:spLocks noGrp="1"/>
          </p:cNvSpPr>
          <p:nvPr>
            <p:ph type="body" sz="quarter" idx="23"/>
          </p:nvPr>
        </p:nvSpPr>
        <p:spPr bwMode="gray">
          <a:xfrm>
            <a:off x="7031736" y="2952519"/>
            <a:ext cx="1600200" cy="1747381"/>
          </a:xfrm>
        </p:spPr>
        <p:txBody>
          <a:bodyPr tIns="0" bIns="0" anchor="b">
            <a:noAutofit/>
          </a:bodyPr>
          <a:lstStyle>
            <a:lvl1pPr marL="0" indent="0">
              <a:lnSpc>
                <a:spcPts val="5900"/>
              </a:lnSpc>
              <a:spcBef>
                <a:spcPts val="0"/>
              </a:spcBef>
              <a:buNone/>
              <a:defRPr sz="7200" b="1">
                <a:solidFill>
                  <a:schemeClr val="bg1"/>
                </a:solidFill>
              </a:defRPr>
            </a:lvl1pPr>
          </a:lstStyle>
          <a:p>
            <a:pPr lvl="0"/>
            <a:r>
              <a:rPr lang="en-US"/>
              <a:t>Click to edit Master text styles</a:t>
            </a:r>
          </a:p>
        </p:txBody>
      </p:sp>
      <p:sp>
        <p:nvSpPr>
          <p:cNvPr id="23" name="Text Placeholder 25"/>
          <p:cNvSpPr>
            <a:spLocks noGrp="1"/>
          </p:cNvSpPr>
          <p:nvPr>
            <p:ph type="body" sz="quarter" idx="24"/>
          </p:nvPr>
        </p:nvSpPr>
        <p:spPr bwMode="gray">
          <a:xfrm>
            <a:off x="7031736" y="4814125"/>
            <a:ext cx="1600200" cy="801415"/>
          </a:xfrm>
        </p:spPr>
        <p:txBody>
          <a:bodyPr tIns="0" bIns="0">
            <a:normAutofit/>
          </a:bodyPr>
          <a:lstStyle>
            <a:lvl1pPr marL="0" indent="0">
              <a:lnSpc>
                <a:spcPts val="1600"/>
              </a:lnSpc>
              <a:spcBef>
                <a:spcPts val="0"/>
              </a:spcBef>
              <a:buNone/>
              <a:defRPr sz="1400">
                <a:solidFill>
                  <a:schemeClr val="bg1"/>
                </a:solidFill>
              </a:defRPr>
            </a:lvl1pPr>
          </a:lstStyle>
          <a:p>
            <a:pPr lvl="0"/>
            <a:r>
              <a:rPr lang="en-US"/>
              <a:t>Click to edit Master text styles</a:t>
            </a:r>
          </a:p>
        </p:txBody>
      </p:sp>
      <p:sp>
        <p:nvSpPr>
          <p:cNvPr id="25" name="Text Placeholder 23"/>
          <p:cNvSpPr>
            <a:spLocks noGrp="1"/>
          </p:cNvSpPr>
          <p:nvPr>
            <p:ph type="body" sz="quarter" idx="25"/>
          </p:nvPr>
        </p:nvSpPr>
        <p:spPr bwMode="gray">
          <a:xfrm>
            <a:off x="457200" y="1010984"/>
            <a:ext cx="1600200" cy="1783080"/>
          </a:xfrm>
        </p:spPr>
        <p:txBody>
          <a:bodyPr tIns="0" bIns="0" anchor="b">
            <a:noAutofit/>
          </a:bodyPr>
          <a:lstStyle>
            <a:lvl1pPr marL="0" indent="0">
              <a:lnSpc>
                <a:spcPts val="3900"/>
              </a:lnSpc>
              <a:spcBef>
                <a:spcPts val="0"/>
              </a:spcBef>
              <a:buNone/>
              <a:defRPr sz="3600" b="1">
                <a:solidFill>
                  <a:schemeClr val="bg1"/>
                </a:solidFill>
              </a:defRPr>
            </a:lvl1pPr>
          </a:lstStyle>
          <a:p>
            <a:pPr lvl="0"/>
            <a:r>
              <a:rPr lang="en-US"/>
              <a:t>Click to edit Master text styles</a:t>
            </a:r>
          </a:p>
        </p:txBody>
      </p:sp>
      <p:sp>
        <p:nvSpPr>
          <p:cNvPr id="33" name="Text Placeholder 25"/>
          <p:cNvSpPr>
            <a:spLocks noGrp="1"/>
          </p:cNvSpPr>
          <p:nvPr>
            <p:ph type="body" sz="quarter" idx="26"/>
          </p:nvPr>
        </p:nvSpPr>
        <p:spPr bwMode="gray">
          <a:xfrm>
            <a:off x="457200" y="2930461"/>
            <a:ext cx="1600200" cy="801415"/>
          </a:xfrm>
        </p:spPr>
        <p:txBody>
          <a:bodyPr tIns="0" bIns="0">
            <a:normAutofit/>
          </a:bodyPr>
          <a:lstStyle>
            <a:lvl1pPr marL="0" indent="0">
              <a:lnSpc>
                <a:spcPts val="1600"/>
              </a:lnSpc>
              <a:spcBef>
                <a:spcPts val="0"/>
              </a:spcBef>
              <a:buNone/>
              <a:defRPr sz="1400">
                <a:solidFill>
                  <a:schemeClr val="bg1"/>
                </a:solidFill>
              </a:defRPr>
            </a:lvl1pPr>
          </a:lstStyle>
          <a:p>
            <a:pPr lvl="0"/>
            <a:r>
              <a:rPr lang="en-US"/>
              <a:t>Click to edit Master text styles</a:t>
            </a:r>
          </a:p>
        </p:txBody>
      </p:sp>
      <p:sp>
        <p:nvSpPr>
          <p:cNvPr id="34" name="Text Placeholder 23"/>
          <p:cNvSpPr>
            <a:spLocks noGrp="1"/>
          </p:cNvSpPr>
          <p:nvPr>
            <p:ph type="body" sz="quarter" idx="27"/>
          </p:nvPr>
        </p:nvSpPr>
        <p:spPr bwMode="gray">
          <a:xfrm>
            <a:off x="2679192" y="2952519"/>
            <a:ext cx="1600200" cy="1747381"/>
          </a:xfrm>
        </p:spPr>
        <p:txBody>
          <a:bodyPr tIns="0" bIns="0" anchor="b">
            <a:noAutofit/>
          </a:bodyPr>
          <a:lstStyle>
            <a:lvl1pPr marL="0" indent="0">
              <a:lnSpc>
                <a:spcPts val="3900"/>
              </a:lnSpc>
              <a:spcBef>
                <a:spcPts val="0"/>
              </a:spcBef>
              <a:buNone/>
              <a:defRPr sz="4800" b="1">
                <a:solidFill>
                  <a:schemeClr val="bg1"/>
                </a:solidFill>
              </a:defRPr>
            </a:lvl1pPr>
          </a:lstStyle>
          <a:p>
            <a:pPr lvl="0"/>
            <a:r>
              <a:rPr lang="en-US"/>
              <a:t>Click to edit Master text styles</a:t>
            </a:r>
          </a:p>
        </p:txBody>
      </p:sp>
      <p:sp>
        <p:nvSpPr>
          <p:cNvPr id="35" name="Text Placeholder 25"/>
          <p:cNvSpPr>
            <a:spLocks noGrp="1"/>
          </p:cNvSpPr>
          <p:nvPr>
            <p:ph type="body" sz="quarter" idx="28"/>
          </p:nvPr>
        </p:nvSpPr>
        <p:spPr bwMode="gray">
          <a:xfrm>
            <a:off x="2679192" y="4814125"/>
            <a:ext cx="1757580" cy="801415"/>
          </a:xfrm>
        </p:spPr>
        <p:txBody>
          <a:bodyPr tIns="0" bIns="0">
            <a:noAutofit/>
          </a:bodyPr>
          <a:lstStyle>
            <a:lvl1pPr marL="0" indent="0">
              <a:lnSpc>
                <a:spcPts val="1700"/>
              </a:lnSpc>
              <a:spcBef>
                <a:spcPts val="0"/>
              </a:spcBef>
              <a:buNone/>
              <a:defRPr lang="en-US" sz="1600" kern="1200" dirty="0" smtClean="0">
                <a:solidFill>
                  <a:schemeClr val="bg1"/>
                </a:solidFill>
                <a:latin typeface="+mn-lt"/>
                <a:ea typeface="+mn-ea"/>
                <a:cs typeface="+mn-cs"/>
              </a:defRPr>
            </a:lvl1pPr>
          </a:lstStyle>
          <a:p>
            <a:pPr lvl="0"/>
            <a:r>
              <a:rPr lang="en-US"/>
              <a:t>Click to edit Master text styles</a:t>
            </a:r>
          </a:p>
        </p:txBody>
      </p:sp>
      <p:sp>
        <p:nvSpPr>
          <p:cNvPr id="30" name="Footer Placeholder 9"/>
          <p:cNvSpPr>
            <a:spLocks noGrp="1"/>
          </p:cNvSpPr>
          <p:nvPr>
            <p:ph type="ftr" sz="quarter" idx="3"/>
          </p:nvPr>
        </p:nvSpPr>
        <p:spPr>
          <a:xfrm>
            <a:off x="744538" y="6281477"/>
            <a:ext cx="4572000" cy="365125"/>
          </a:xfrm>
          <a:prstGeom prst="rect">
            <a:avLst/>
          </a:prstGeom>
        </p:spPr>
        <p:txBody>
          <a:bodyPr vert="horz" lIns="91440" tIns="45720" rIns="91440" bIns="45720" rtlCol="0" anchor="ctr"/>
          <a:lstStyle>
            <a:lvl1pPr algn="l">
              <a:defRPr sz="1200" b="1">
                <a:solidFill>
                  <a:srgbClr val="97999B"/>
                </a:solidFill>
              </a:defRPr>
            </a:lvl1pPr>
          </a:lstStyle>
          <a:p>
            <a:r>
              <a:rPr lang="en-US" dirty="0"/>
              <a:t>CASC Master Class</a:t>
            </a:r>
          </a:p>
        </p:txBody>
      </p:sp>
      <p:sp>
        <p:nvSpPr>
          <p:cNvPr id="27"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MosaicThreeColumn_Blue">
    <p:spTree>
      <p:nvGrpSpPr>
        <p:cNvPr id="1" name=""/>
        <p:cNvGrpSpPr/>
        <p:nvPr/>
      </p:nvGrpSpPr>
      <p:grpSpPr>
        <a:xfrm>
          <a:off x="0" y="0"/>
          <a:ext cx="0" cy="0"/>
          <a:chOff x="0" y="0"/>
          <a:chExt cx="0" cy="0"/>
        </a:xfrm>
      </p:grpSpPr>
      <p:sp>
        <p:nvSpPr>
          <p:cNvPr id="36" name="Round Diagonal Corner Rectangle 35"/>
          <p:cNvSpPr/>
          <p:nvPr userDrawn="1"/>
        </p:nvSpPr>
        <p:spPr>
          <a:xfrm>
            <a:off x="3172968" y="3118104"/>
            <a:ext cx="2798064" cy="2596896"/>
          </a:xfrm>
          <a:prstGeom prst="round2DiagRect">
            <a:avLst>
              <a:gd name="adj1" fmla="val 9144"/>
              <a:gd name="adj2" fmla="val 0"/>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ound Diagonal Corner Rectangle 36"/>
          <p:cNvSpPr/>
          <p:nvPr userDrawn="1"/>
        </p:nvSpPr>
        <p:spPr>
          <a:xfrm>
            <a:off x="6117336" y="4069080"/>
            <a:ext cx="2798064" cy="1645920"/>
          </a:xfrm>
          <a:prstGeom prst="round2DiagRect">
            <a:avLst>
              <a:gd name="adj1" fmla="val 0"/>
              <a:gd name="adj2" fmla="val 14623"/>
            </a:avLst>
          </a:prstGeom>
          <a:solidFill>
            <a:srgbClr val="005C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ound Diagonal Corner Rectangle 37"/>
          <p:cNvSpPr/>
          <p:nvPr userDrawn="1"/>
        </p:nvSpPr>
        <p:spPr>
          <a:xfrm>
            <a:off x="230188" y="907961"/>
            <a:ext cx="2798064" cy="2816352"/>
          </a:xfrm>
          <a:prstGeom prst="round2DiagRect">
            <a:avLst>
              <a:gd name="adj1" fmla="val 0"/>
              <a:gd name="adj2" fmla="val 7684"/>
            </a:avLst>
          </a:prstGeom>
          <a:solidFill>
            <a:srgbClr val="005C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Picture Placeholder 21"/>
          <p:cNvSpPr>
            <a:spLocks noGrp="1"/>
          </p:cNvSpPr>
          <p:nvPr>
            <p:ph type="pic" sz="quarter" idx="14"/>
          </p:nvPr>
        </p:nvSpPr>
        <p:spPr>
          <a:xfrm>
            <a:off x="6117336" y="914400"/>
            <a:ext cx="2798064" cy="2999232"/>
          </a:xfrm>
          <a:prstGeom prst="round2DiagRect">
            <a:avLst>
              <a:gd name="adj1" fmla="val 7862"/>
              <a:gd name="adj2" fmla="val 0"/>
            </a:avLst>
          </a:prstGeom>
        </p:spPr>
        <p:txBody>
          <a:bodyPr/>
          <a:lstStyle/>
          <a:p>
            <a:r>
              <a:rPr lang="en-US" dirty="0"/>
              <a:t>Click icon to add picture</a:t>
            </a:r>
          </a:p>
        </p:txBody>
      </p:sp>
      <p:sp>
        <p:nvSpPr>
          <p:cNvPr id="20" name="Picture Placeholder 19"/>
          <p:cNvSpPr>
            <a:spLocks noGrp="1"/>
          </p:cNvSpPr>
          <p:nvPr>
            <p:ph type="pic" sz="quarter" idx="13"/>
          </p:nvPr>
        </p:nvSpPr>
        <p:spPr>
          <a:xfrm>
            <a:off x="3172968" y="914400"/>
            <a:ext cx="2798064" cy="2048256"/>
          </a:xfrm>
          <a:prstGeom prst="round2DiagRect">
            <a:avLst>
              <a:gd name="adj1" fmla="val 0"/>
              <a:gd name="adj2" fmla="val 10067"/>
            </a:avLst>
          </a:prstGeom>
        </p:spPr>
        <p:txBody>
          <a:bodyPr/>
          <a:lstStyle/>
          <a:p>
            <a:r>
              <a:rPr lang="en-US" dirty="0"/>
              <a:t>Click icon to add picture</a:t>
            </a:r>
          </a:p>
        </p:txBody>
      </p:sp>
      <p:sp>
        <p:nvSpPr>
          <p:cNvPr id="14" name="Picture Placeholder 13"/>
          <p:cNvSpPr>
            <a:spLocks noGrp="1"/>
          </p:cNvSpPr>
          <p:nvPr>
            <p:ph type="pic" sz="quarter" idx="11"/>
          </p:nvPr>
        </p:nvSpPr>
        <p:spPr>
          <a:xfrm>
            <a:off x="228600" y="3886200"/>
            <a:ext cx="2798064" cy="1828800"/>
          </a:xfrm>
          <a:prstGeom prst="round2DiagRect">
            <a:avLst>
              <a:gd name="adj1" fmla="val 14020"/>
              <a:gd name="adj2" fmla="val 0"/>
            </a:avLst>
          </a:prstGeom>
        </p:spPr>
        <p:txBody>
          <a:bodyPr/>
          <a:lstStyle/>
          <a:p>
            <a:r>
              <a:rPr lang="en-US" dirty="0"/>
              <a:t>Click icon to add picture</a:t>
            </a:r>
          </a:p>
        </p:txBody>
      </p:sp>
      <p:sp>
        <p:nvSpPr>
          <p:cNvPr id="21" name="Text Placeholder 23"/>
          <p:cNvSpPr>
            <a:spLocks noGrp="1"/>
          </p:cNvSpPr>
          <p:nvPr>
            <p:ph type="body" sz="quarter" idx="23"/>
          </p:nvPr>
        </p:nvSpPr>
        <p:spPr bwMode="gray">
          <a:xfrm>
            <a:off x="6355080" y="4161281"/>
            <a:ext cx="2286000" cy="563671"/>
          </a:xfrm>
        </p:spPr>
        <p:txBody>
          <a:bodyPr tIns="0" bIns="0" anchor="b">
            <a:noAutofit/>
          </a:bodyPr>
          <a:lstStyle>
            <a:lvl1pPr marL="0" indent="0">
              <a:lnSpc>
                <a:spcPts val="2900"/>
              </a:lnSpc>
              <a:spcBef>
                <a:spcPts val="0"/>
              </a:spcBef>
              <a:buNone/>
              <a:defRPr sz="2400" b="1">
                <a:solidFill>
                  <a:schemeClr val="bg1"/>
                </a:solidFill>
              </a:defRPr>
            </a:lvl1pPr>
          </a:lstStyle>
          <a:p>
            <a:pPr lvl="0"/>
            <a:r>
              <a:rPr lang="en-US"/>
              <a:t>Click to edit Master text styles</a:t>
            </a:r>
          </a:p>
        </p:txBody>
      </p:sp>
      <p:sp>
        <p:nvSpPr>
          <p:cNvPr id="23" name="Text Placeholder 25"/>
          <p:cNvSpPr>
            <a:spLocks noGrp="1"/>
          </p:cNvSpPr>
          <p:nvPr>
            <p:ph type="body" sz="quarter" idx="24"/>
          </p:nvPr>
        </p:nvSpPr>
        <p:spPr bwMode="gray">
          <a:xfrm>
            <a:off x="6355080" y="4846967"/>
            <a:ext cx="2286000" cy="801415"/>
          </a:xfrm>
        </p:spPr>
        <p:txBody>
          <a:bodyPr tIns="0" bIns="0">
            <a:normAutofit/>
          </a:bodyPr>
          <a:lstStyle>
            <a:lvl1pPr marL="0" indent="0">
              <a:lnSpc>
                <a:spcPts val="1600"/>
              </a:lnSpc>
              <a:spcBef>
                <a:spcPts val="0"/>
              </a:spcBef>
              <a:buNone/>
              <a:defRPr sz="1400">
                <a:solidFill>
                  <a:schemeClr val="bg1"/>
                </a:solidFill>
              </a:defRPr>
            </a:lvl1pPr>
          </a:lstStyle>
          <a:p>
            <a:pPr lvl="0"/>
            <a:r>
              <a:rPr lang="en-US"/>
              <a:t>Click to edit Master text styles</a:t>
            </a:r>
          </a:p>
        </p:txBody>
      </p:sp>
      <p:sp>
        <p:nvSpPr>
          <p:cNvPr id="25" name="Text Placeholder 23"/>
          <p:cNvSpPr>
            <a:spLocks noGrp="1"/>
          </p:cNvSpPr>
          <p:nvPr>
            <p:ph type="body" sz="quarter" idx="25"/>
          </p:nvPr>
        </p:nvSpPr>
        <p:spPr bwMode="gray">
          <a:xfrm>
            <a:off x="457200" y="1010984"/>
            <a:ext cx="2286000" cy="1283919"/>
          </a:xfrm>
        </p:spPr>
        <p:txBody>
          <a:bodyPr tIns="0" bIns="0" anchor="b">
            <a:noAutofit/>
          </a:bodyPr>
          <a:lstStyle>
            <a:lvl1pPr marL="0" indent="0">
              <a:lnSpc>
                <a:spcPts val="3900"/>
              </a:lnSpc>
              <a:spcBef>
                <a:spcPts val="0"/>
              </a:spcBef>
              <a:buNone/>
              <a:defRPr sz="3600" b="1">
                <a:solidFill>
                  <a:schemeClr val="bg1"/>
                </a:solidFill>
              </a:defRPr>
            </a:lvl1pPr>
          </a:lstStyle>
          <a:p>
            <a:pPr lvl="0"/>
            <a:r>
              <a:rPr lang="en-US"/>
              <a:t>Click to edit Master text styles</a:t>
            </a:r>
          </a:p>
        </p:txBody>
      </p:sp>
      <p:sp>
        <p:nvSpPr>
          <p:cNvPr id="33" name="Text Placeholder 25"/>
          <p:cNvSpPr>
            <a:spLocks noGrp="1"/>
          </p:cNvSpPr>
          <p:nvPr>
            <p:ph type="body" sz="quarter" idx="26"/>
          </p:nvPr>
        </p:nvSpPr>
        <p:spPr bwMode="gray">
          <a:xfrm>
            <a:off x="457200" y="2430246"/>
            <a:ext cx="2286000" cy="1069723"/>
          </a:xfrm>
        </p:spPr>
        <p:txBody>
          <a:bodyPr tIns="0" bIns="0">
            <a:normAutofit/>
          </a:bodyPr>
          <a:lstStyle>
            <a:lvl1pPr marL="0" indent="0">
              <a:lnSpc>
                <a:spcPts val="1600"/>
              </a:lnSpc>
              <a:spcBef>
                <a:spcPts val="0"/>
              </a:spcBef>
              <a:buNone/>
              <a:defRPr sz="1400">
                <a:solidFill>
                  <a:schemeClr val="bg1"/>
                </a:solidFill>
              </a:defRPr>
            </a:lvl1pPr>
          </a:lstStyle>
          <a:p>
            <a:pPr lvl="0"/>
            <a:r>
              <a:rPr lang="en-US"/>
              <a:t>Click to edit Master text styles</a:t>
            </a:r>
          </a:p>
        </p:txBody>
      </p:sp>
      <p:sp>
        <p:nvSpPr>
          <p:cNvPr id="34" name="Text Placeholder 23"/>
          <p:cNvSpPr>
            <a:spLocks noGrp="1"/>
          </p:cNvSpPr>
          <p:nvPr>
            <p:ph type="body" sz="quarter" idx="27"/>
          </p:nvPr>
        </p:nvSpPr>
        <p:spPr bwMode="gray">
          <a:xfrm>
            <a:off x="3410712" y="3221829"/>
            <a:ext cx="2286000" cy="870560"/>
          </a:xfrm>
        </p:spPr>
        <p:txBody>
          <a:bodyPr tIns="0" bIns="0" anchor="b">
            <a:noAutofit/>
          </a:bodyPr>
          <a:lstStyle>
            <a:lvl1pPr marL="0" indent="0">
              <a:lnSpc>
                <a:spcPts val="3900"/>
              </a:lnSpc>
              <a:spcBef>
                <a:spcPts val="0"/>
              </a:spcBef>
              <a:buNone/>
              <a:defRPr sz="4800" b="1">
                <a:solidFill>
                  <a:schemeClr val="bg1"/>
                </a:solidFill>
              </a:defRPr>
            </a:lvl1pPr>
          </a:lstStyle>
          <a:p>
            <a:pPr lvl="0"/>
            <a:r>
              <a:rPr lang="en-US"/>
              <a:t>Click to edit Master text styles</a:t>
            </a:r>
          </a:p>
        </p:txBody>
      </p:sp>
      <p:sp>
        <p:nvSpPr>
          <p:cNvPr id="35" name="Text Placeholder 25"/>
          <p:cNvSpPr>
            <a:spLocks noGrp="1"/>
          </p:cNvSpPr>
          <p:nvPr>
            <p:ph type="body" sz="quarter" idx="28"/>
          </p:nvPr>
        </p:nvSpPr>
        <p:spPr bwMode="gray">
          <a:xfrm>
            <a:off x="3410712" y="4206887"/>
            <a:ext cx="2286000" cy="1234440"/>
          </a:xfrm>
        </p:spPr>
        <p:txBody>
          <a:bodyPr tIns="0" bIns="0">
            <a:normAutofit/>
          </a:bodyPr>
          <a:lstStyle>
            <a:lvl1pPr marL="0" indent="0">
              <a:lnSpc>
                <a:spcPts val="2000"/>
              </a:lnSpc>
              <a:spcBef>
                <a:spcPts val="0"/>
              </a:spcBef>
              <a:buNone/>
              <a:defRPr sz="1800">
                <a:solidFill>
                  <a:schemeClr val="bg1"/>
                </a:solidFill>
              </a:defRPr>
            </a:lvl1pPr>
          </a:lstStyle>
          <a:p>
            <a:pPr lvl="0"/>
            <a:r>
              <a:rPr lang="en-US"/>
              <a:t>Click to edit Master text styles</a:t>
            </a:r>
          </a:p>
        </p:txBody>
      </p:sp>
      <p:sp>
        <p:nvSpPr>
          <p:cNvPr id="46" name="Footer Placeholder 9"/>
          <p:cNvSpPr>
            <a:spLocks noGrp="1"/>
          </p:cNvSpPr>
          <p:nvPr>
            <p:ph type="ftr" sz="quarter" idx="3"/>
          </p:nvPr>
        </p:nvSpPr>
        <p:spPr>
          <a:xfrm>
            <a:off x="744538" y="6281477"/>
            <a:ext cx="4572000" cy="365125"/>
          </a:xfrm>
          <a:prstGeom prst="rect">
            <a:avLst/>
          </a:prstGeom>
        </p:spPr>
        <p:txBody>
          <a:bodyPr vert="horz" lIns="91440" tIns="45720" rIns="91440" bIns="45720" rtlCol="0" anchor="ctr"/>
          <a:lstStyle>
            <a:lvl1pPr algn="l">
              <a:defRPr sz="1200" b="1">
                <a:solidFill>
                  <a:srgbClr val="97999B"/>
                </a:solidFill>
              </a:defRPr>
            </a:lvl1pPr>
          </a:lstStyle>
          <a:p>
            <a:r>
              <a:rPr lang="en-US" dirty="0"/>
              <a:t>Presentation Title-Date</a:t>
            </a:r>
          </a:p>
        </p:txBody>
      </p:sp>
      <p:sp>
        <p:nvSpPr>
          <p:cNvPr id="18"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MosaicTwoColumn_Blue">
    <p:spTree>
      <p:nvGrpSpPr>
        <p:cNvPr id="1" name=""/>
        <p:cNvGrpSpPr/>
        <p:nvPr/>
      </p:nvGrpSpPr>
      <p:grpSpPr>
        <a:xfrm>
          <a:off x="0" y="0"/>
          <a:ext cx="0" cy="0"/>
          <a:chOff x="0" y="0"/>
          <a:chExt cx="0" cy="0"/>
        </a:xfrm>
      </p:grpSpPr>
      <p:sp>
        <p:nvSpPr>
          <p:cNvPr id="37" name="Round Diagonal Corner Rectangle 36"/>
          <p:cNvSpPr/>
          <p:nvPr userDrawn="1"/>
        </p:nvSpPr>
        <p:spPr>
          <a:xfrm>
            <a:off x="4645152" y="4069080"/>
            <a:ext cx="4270248" cy="2057400"/>
          </a:xfrm>
          <a:prstGeom prst="round2DiagRect">
            <a:avLst>
              <a:gd name="adj1" fmla="val 10959"/>
              <a:gd name="adj2" fmla="val 0"/>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ound Diagonal Corner Rectangle 37"/>
          <p:cNvSpPr/>
          <p:nvPr userDrawn="1"/>
        </p:nvSpPr>
        <p:spPr>
          <a:xfrm>
            <a:off x="230188" y="914400"/>
            <a:ext cx="4270248" cy="1764792"/>
          </a:xfrm>
          <a:prstGeom prst="round2DiagRect">
            <a:avLst>
              <a:gd name="adj1" fmla="val 0"/>
              <a:gd name="adj2" fmla="val 11943"/>
            </a:avLst>
          </a:prstGeom>
          <a:solidFill>
            <a:srgbClr val="1E9D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Picture Placeholder 21"/>
          <p:cNvSpPr>
            <a:spLocks noGrp="1"/>
          </p:cNvSpPr>
          <p:nvPr>
            <p:ph type="pic" sz="quarter" idx="14"/>
          </p:nvPr>
        </p:nvSpPr>
        <p:spPr>
          <a:xfrm>
            <a:off x="4645152" y="914400"/>
            <a:ext cx="4270248" cy="3017520"/>
          </a:xfrm>
          <a:prstGeom prst="round2DiagRect">
            <a:avLst>
              <a:gd name="adj1" fmla="val 0"/>
              <a:gd name="adj2" fmla="val 7057"/>
            </a:avLst>
          </a:prstGeom>
        </p:spPr>
        <p:txBody>
          <a:bodyPr/>
          <a:lstStyle/>
          <a:p>
            <a:r>
              <a:rPr lang="en-US" dirty="0"/>
              <a:t>Click icon to add picture</a:t>
            </a:r>
          </a:p>
        </p:txBody>
      </p:sp>
      <p:sp>
        <p:nvSpPr>
          <p:cNvPr id="14" name="Picture Placeholder 13"/>
          <p:cNvSpPr>
            <a:spLocks noGrp="1"/>
          </p:cNvSpPr>
          <p:nvPr>
            <p:ph type="pic" sz="quarter" idx="11"/>
          </p:nvPr>
        </p:nvSpPr>
        <p:spPr>
          <a:xfrm>
            <a:off x="228600" y="2862072"/>
            <a:ext cx="4270248" cy="3264408"/>
          </a:xfrm>
          <a:prstGeom prst="round2DiagRect">
            <a:avLst>
              <a:gd name="adj1" fmla="val 7497"/>
              <a:gd name="adj2" fmla="val 0"/>
            </a:avLst>
          </a:prstGeom>
        </p:spPr>
        <p:txBody>
          <a:bodyPr/>
          <a:lstStyle/>
          <a:p>
            <a:r>
              <a:rPr lang="en-US" dirty="0"/>
              <a:t>Click icon to add picture</a:t>
            </a:r>
          </a:p>
        </p:txBody>
      </p:sp>
      <p:sp>
        <p:nvSpPr>
          <p:cNvPr id="21" name="Text Placeholder 23"/>
          <p:cNvSpPr>
            <a:spLocks noGrp="1"/>
          </p:cNvSpPr>
          <p:nvPr>
            <p:ph type="body" sz="quarter" idx="23"/>
          </p:nvPr>
        </p:nvSpPr>
        <p:spPr bwMode="gray">
          <a:xfrm>
            <a:off x="4882896" y="4161281"/>
            <a:ext cx="3840480" cy="1127342"/>
          </a:xfrm>
        </p:spPr>
        <p:txBody>
          <a:bodyPr tIns="0" bIns="0" anchor="b">
            <a:noAutofit/>
          </a:bodyPr>
          <a:lstStyle>
            <a:lvl1pPr marL="0" indent="0">
              <a:lnSpc>
                <a:spcPts val="3900"/>
              </a:lnSpc>
              <a:spcBef>
                <a:spcPts val="0"/>
              </a:spcBef>
              <a:buNone/>
              <a:defRPr sz="4800" b="1">
                <a:solidFill>
                  <a:schemeClr val="bg1"/>
                </a:solidFill>
              </a:defRPr>
            </a:lvl1pPr>
          </a:lstStyle>
          <a:p>
            <a:pPr lvl="0"/>
            <a:r>
              <a:rPr lang="en-US"/>
              <a:t>Click to edit Master text styles</a:t>
            </a:r>
          </a:p>
        </p:txBody>
      </p:sp>
      <p:sp>
        <p:nvSpPr>
          <p:cNvPr id="23" name="Text Placeholder 25"/>
          <p:cNvSpPr>
            <a:spLocks noGrp="1"/>
          </p:cNvSpPr>
          <p:nvPr>
            <p:ph type="body" sz="quarter" idx="24"/>
          </p:nvPr>
        </p:nvSpPr>
        <p:spPr bwMode="gray">
          <a:xfrm>
            <a:off x="4882895" y="5445061"/>
            <a:ext cx="3840480" cy="463169"/>
          </a:xfrm>
        </p:spPr>
        <p:txBody>
          <a:bodyPr tIns="0" bIns="0">
            <a:normAutofit/>
          </a:bodyPr>
          <a:lstStyle>
            <a:lvl1pPr marL="0" indent="0">
              <a:lnSpc>
                <a:spcPts val="1600"/>
              </a:lnSpc>
              <a:spcBef>
                <a:spcPts val="0"/>
              </a:spcBef>
              <a:buNone/>
              <a:defRPr sz="1400">
                <a:solidFill>
                  <a:schemeClr val="bg1"/>
                </a:solidFill>
              </a:defRPr>
            </a:lvl1pPr>
          </a:lstStyle>
          <a:p>
            <a:pPr lvl="0"/>
            <a:r>
              <a:rPr lang="en-US"/>
              <a:t>Click to edit Master text styles</a:t>
            </a:r>
          </a:p>
        </p:txBody>
      </p:sp>
      <p:sp>
        <p:nvSpPr>
          <p:cNvPr id="25" name="Text Placeholder 23"/>
          <p:cNvSpPr>
            <a:spLocks noGrp="1"/>
          </p:cNvSpPr>
          <p:nvPr>
            <p:ph type="body" sz="quarter" idx="25"/>
          </p:nvPr>
        </p:nvSpPr>
        <p:spPr>
          <a:xfrm>
            <a:off x="457200" y="1010984"/>
            <a:ext cx="3840480" cy="688933"/>
          </a:xfrm>
        </p:spPr>
        <p:txBody>
          <a:bodyPr tIns="0" bIns="0" anchor="b">
            <a:noAutofit/>
          </a:bodyPr>
          <a:lstStyle>
            <a:lvl1pPr marL="0" indent="0">
              <a:lnSpc>
                <a:spcPts val="3900"/>
              </a:lnSpc>
              <a:spcBef>
                <a:spcPts val="0"/>
              </a:spcBef>
              <a:buNone/>
              <a:defRPr sz="3600" b="1">
                <a:solidFill>
                  <a:schemeClr val="bg1"/>
                </a:solidFill>
              </a:defRPr>
            </a:lvl1pPr>
          </a:lstStyle>
          <a:p>
            <a:pPr lvl="0"/>
            <a:r>
              <a:rPr lang="en-US"/>
              <a:t>Click to edit Master text styles</a:t>
            </a:r>
          </a:p>
        </p:txBody>
      </p:sp>
      <p:sp>
        <p:nvSpPr>
          <p:cNvPr id="33" name="Text Placeholder 25"/>
          <p:cNvSpPr>
            <a:spLocks noGrp="1"/>
          </p:cNvSpPr>
          <p:nvPr>
            <p:ph type="body" sz="quarter" idx="26"/>
          </p:nvPr>
        </p:nvSpPr>
        <p:spPr>
          <a:xfrm>
            <a:off x="457200" y="1824038"/>
            <a:ext cx="3840480" cy="674025"/>
          </a:xfrm>
        </p:spPr>
        <p:txBody>
          <a:bodyPr tIns="0" bIns="0">
            <a:normAutofit/>
          </a:bodyPr>
          <a:lstStyle>
            <a:lvl1pPr marL="0" indent="0">
              <a:lnSpc>
                <a:spcPts val="1600"/>
              </a:lnSpc>
              <a:spcBef>
                <a:spcPts val="0"/>
              </a:spcBef>
              <a:buNone/>
              <a:defRPr sz="1400">
                <a:solidFill>
                  <a:schemeClr val="bg1"/>
                </a:solidFill>
              </a:defRPr>
            </a:lvl1pPr>
          </a:lstStyle>
          <a:p>
            <a:pPr lvl="0"/>
            <a:r>
              <a:rPr lang="en-US"/>
              <a:t>Click to edit Master text styles</a:t>
            </a:r>
          </a:p>
        </p:txBody>
      </p:sp>
      <p:sp>
        <p:nvSpPr>
          <p:cNvPr id="19" name="Footer Placeholder 9"/>
          <p:cNvSpPr>
            <a:spLocks noGrp="1"/>
          </p:cNvSpPr>
          <p:nvPr>
            <p:ph type="ftr" sz="quarter" idx="3"/>
          </p:nvPr>
        </p:nvSpPr>
        <p:spPr>
          <a:xfrm>
            <a:off x="744538" y="6281477"/>
            <a:ext cx="4572000" cy="365125"/>
          </a:xfrm>
          <a:prstGeom prst="rect">
            <a:avLst/>
          </a:prstGeom>
        </p:spPr>
        <p:txBody>
          <a:bodyPr vert="horz" lIns="91440" tIns="45720" rIns="91440" bIns="45720" rtlCol="0" anchor="ctr"/>
          <a:lstStyle>
            <a:lvl1pPr algn="l">
              <a:defRPr sz="1200" b="1">
                <a:solidFill>
                  <a:srgbClr val="97999B"/>
                </a:solidFill>
              </a:defRPr>
            </a:lvl1pPr>
          </a:lstStyle>
          <a:p>
            <a:r>
              <a:rPr lang="en-US" dirty="0"/>
              <a:t>Presentation Title-Date</a:t>
            </a:r>
          </a:p>
        </p:txBody>
      </p:sp>
      <p:sp>
        <p:nvSpPr>
          <p:cNvPr id="12"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pPr/>
              <a:t>‹#›</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Closer">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descr="Cargill_Webinar_graphics-87.png"/>
          <p:cNvPicPr>
            <a:picLocks noChangeAspect="1"/>
          </p:cNvPicPr>
          <p:nvPr userDrawn="1"/>
        </p:nvPicPr>
        <p:blipFill>
          <a:blip r:embed="rId2" cstate="print"/>
          <a:stretch>
            <a:fillRect/>
          </a:stretch>
        </p:blipFill>
        <p:spPr>
          <a:xfrm>
            <a:off x="3200513" y="2816402"/>
            <a:ext cx="2742973" cy="1225195"/>
          </a:xfrm>
          <a:prstGeom prst="rect">
            <a:avLst/>
          </a:prstGeom>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List_Red">
    <p:spTree>
      <p:nvGrpSpPr>
        <p:cNvPr id="1" name=""/>
        <p:cNvGrpSpPr/>
        <p:nvPr/>
      </p:nvGrpSpPr>
      <p:grpSpPr>
        <a:xfrm>
          <a:off x="0" y="0"/>
          <a:ext cx="0" cy="0"/>
          <a:chOff x="0" y="0"/>
          <a:chExt cx="0" cy="0"/>
        </a:xfrm>
      </p:grpSpPr>
      <p:sp>
        <p:nvSpPr>
          <p:cNvPr id="7" name="Title 1"/>
          <p:cNvSpPr>
            <a:spLocks noGrp="1"/>
          </p:cNvSpPr>
          <p:nvPr>
            <p:ph type="title"/>
          </p:nvPr>
        </p:nvSpPr>
        <p:spPr>
          <a:xfrm>
            <a:off x="744538" y="502920"/>
            <a:ext cx="7658101" cy="1154927"/>
          </a:xfrm>
        </p:spPr>
        <p:txBody>
          <a:bodyPr/>
          <a:lstStyle>
            <a:lvl1pPr>
              <a:lnSpc>
                <a:spcPts val="2700"/>
              </a:lnSpc>
              <a:defRPr sz="2400">
                <a:solidFill>
                  <a:srgbClr val="ABAD23"/>
                </a:solidFill>
                <a:latin typeface="Arial"/>
                <a:cs typeface="Arial"/>
              </a:defRPr>
            </a:lvl1pPr>
          </a:lstStyle>
          <a:p>
            <a:r>
              <a:rPr lang="en-US" dirty="0"/>
              <a:t>Click to edit Master title style</a:t>
            </a:r>
          </a:p>
        </p:txBody>
      </p:sp>
      <p:sp>
        <p:nvSpPr>
          <p:cNvPr id="5" name="Slide Number Placeholder 5"/>
          <p:cNvSpPr>
            <a:spLocks noGrp="1"/>
          </p:cNvSpPr>
          <p:nvPr>
            <p:ph type="sldNum" sz="quarter" idx="4"/>
          </p:nvPr>
        </p:nvSpPr>
        <p:spPr>
          <a:xfrm>
            <a:off x="239714" y="6278633"/>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pPr/>
              <a:t>‹#›</a:t>
            </a:fld>
            <a:endParaRPr lang="en-US" dirty="0"/>
          </a:p>
        </p:txBody>
      </p:sp>
    </p:spTree>
    <p:extLst>
      <p:ext uri="{BB962C8B-B14F-4D97-AF65-F5344CB8AC3E}">
        <p14:creationId xmlns:p14="http://schemas.microsoft.com/office/powerpoint/2010/main" val="36356153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List_Green">
    <p:spTree>
      <p:nvGrpSpPr>
        <p:cNvPr id="1" name=""/>
        <p:cNvGrpSpPr/>
        <p:nvPr/>
      </p:nvGrpSpPr>
      <p:grpSpPr>
        <a:xfrm>
          <a:off x="0" y="0"/>
          <a:ext cx="0" cy="0"/>
          <a:chOff x="0" y="0"/>
          <a:chExt cx="0" cy="0"/>
        </a:xfrm>
      </p:grpSpPr>
      <p:sp>
        <p:nvSpPr>
          <p:cNvPr id="7" name="Title 1"/>
          <p:cNvSpPr>
            <a:spLocks noGrp="1"/>
          </p:cNvSpPr>
          <p:nvPr>
            <p:ph type="title"/>
          </p:nvPr>
        </p:nvSpPr>
        <p:spPr>
          <a:xfrm>
            <a:off x="744538" y="502920"/>
            <a:ext cx="7658101" cy="1154927"/>
          </a:xfrm>
        </p:spPr>
        <p:txBody>
          <a:bodyPr/>
          <a:lstStyle>
            <a:lvl1pPr>
              <a:lnSpc>
                <a:spcPts val="4000"/>
              </a:lnSpc>
              <a:defRPr sz="3600">
                <a:solidFill>
                  <a:srgbClr val="5B8F22"/>
                </a:solidFill>
              </a:defRPr>
            </a:lvl1pPr>
          </a:lstStyle>
          <a:p>
            <a:r>
              <a:rPr lang="en-US"/>
              <a:t>Click to edit Master title style</a:t>
            </a:r>
            <a:endParaRPr lang="en-US" dirty="0"/>
          </a:p>
        </p:txBody>
      </p:sp>
      <p:sp>
        <p:nvSpPr>
          <p:cNvPr id="5"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pPr/>
              <a:t>‹#›</a:t>
            </a:fld>
            <a:endParaRPr lang="en-US" dirty="0"/>
          </a:p>
        </p:txBody>
      </p:sp>
    </p:spTree>
    <p:extLst>
      <p:ext uri="{BB962C8B-B14F-4D97-AF65-F5344CB8AC3E}">
        <p14:creationId xmlns:p14="http://schemas.microsoft.com/office/powerpoint/2010/main" val="35145509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userDrawn="1">
  <p:cSld name="3_ContentBullet_Blue">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749300" y="1765300"/>
            <a:ext cx="7569200" cy="419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160051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NoPhoto_Blue">
    <p:spTree>
      <p:nvGrpSpPr>
        <p:cNvPr id="1" name=""/>
        <p:cNvGrpSpPr/>
        <p:nvPr/>
      </p:nvGrpSpPr>
      <p:grpSpPr>
        <a:xfrm>
          <a:off x="0" y="0"/>
          <a:ext cx="0" cy="0"/>
          <a:chOff x="0" y="0"/>
          <a:chExt cx="0" cy="0"/>
        </a:xfrm>
      </p:grpSpPr>
      <p:sp>
        <p:nvSpPr>
          <p:cNvPr id="15" name="Rectangle 14"/>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ound Diagonal Corner Rectangle 10"/>
          <p:cNvSpPr/>
          <p:nvPr userDrawn="1"/>
        </p:nvSpPr>
        <p:spPr>
          <a:xfrm>
            <a:off x="230188" y="228599"/>
            <a:ext cx="7223760" cy="5711825"/>
          </a:xfrm>
          <a:prstGeom prst="round2DiagRect">
            <a:avLst>
              <a:gd name="adj1" fmla="val 0"/>
              <a:gd name="adj2" fmla="val 4027"/>
            </a:avLst>
          </a:prstGeom>
          <a:solidFill>
            <a:srgbClr val="005F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ound Diagonal Corner Rectangle 15"/>
          <p:cNvSpPr/>
          <p:nvPr userDrawn="1"/>
        </p:nvSpPr>
        <p:spPr>
          <a:xfrm>
            <a:off x="7562088" y="3078353"/>
            <a:ext cx="1353312" cy="2862072"/>
          </a:xfrm>
          <a:prstGeom prst="round2DiagRect">
            <a:avLst>
              <a:gd name="adj1" fmla="val 612"/>
              <a:gd name="adj2" fmla="val 16610"/>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p:nvPr>
        </p:nvSpPr>
        <p:spPr bwMode="gray">
          <a:xfrm>
            <a:off x="740664" y="1170432"/>
            <a:ext cx="5029200" cy="1828800"/>
          </a:xfrm>
        </p:spPr>
        <p:txBody>
          <a:bodyPr lIns="0" tIns="0" rIns="0" bIns="0" anchor="t" anchorCtr="0">
            <a:noAutofit/>
          </a:bodyPr>
          <a:lstStyle>
            <a:lvl1pPr marL="0" indent="0" algn="l">
              <a:lnSpc>
                <a:spcPts val="5000"/>
              </a:lnSpc>
              <a:spcBef>
                <a:spcPts val="0"/>
              </a:spcBef>
              <a:buNone/>
              <a:defRPr sz="4800" b="1">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4" name="Text Placeholder 13"/>
          <p:cNvSpPr>
            <a:spLocks noGrp="1"/>
          </p:cNvSpPr>
          <p:nvPr>
            <p:ph type="body" sz="quarter" idx="13"/>
          </p:nvPr>
        </p:nvSpPr>
        <p:spPr>
          <a:xfrm>
            <a:off x="230188" y="6354053"/>
            <a:ext cx="2151062" cy="293688"/>
          </a:xfrm>
        </p:spPr>
        <p:txBody>
          <a:bodyPr lIns="0" tIns="0" rIns="0" bIns="0" anchor="b">
            <a:noAutofit/>
          </a:bodyPr>
          <a:lstStyle>
            <a:lvl1pPr marL="0" indent="0">
              <a:spcBef>
                <a:spcPts val="0"/>
              </a:spcBef>
              <a:buNone/>
              <a:defRPr sz="1000" b="1"/>
            </a:lvl1pPr>
            <a:lvl2pPr>
              <a:defRPr sz="1100" b="1"/>
            </a:lvl2pPr>
            <a:lvl3pPr>
              <a:defRPr sz="1100" b="1"/>
            </a:lvl3pPr>
            <a:lvl4pPr>
              <a:defRPr sz="1100" b="1"/>
            </a:lvl4pPr>
            <a:lvl5pPr>
              <a:defRPr sz="1100" b="1"/>
            </a:lvl5pPr>
          </a:lstStyle>
          <a:p>
            <a:pPr lvl="0"/>
            <a:r>
              <a:rPr lang="en-US"/>
              <a:t>Click to edit Master text styles</a:t>
            </a:r>
          </a:p>
        </p:txBody>
      </p:sp>
      <p:pic>
        <p:nvPicPr>
          <p:cNvPr id="18" name="Picture 17" descr="Cargill_graphics-02.png"/>
          <p:cNvPicPr>
            <a:picLocks noChangeAspect="1"/>
          </p:cNvPicPr>
          <p:nvPr userDrawn="1"/>
        </p:nvPicPr>
        <p:blipFill>
          <a:blip r:embed="rId2" cstate="print"/>
          <a:stretch>
            <a:fillRect/>
          </a:stretch>
        </p:blipFill>
        <p:spPr>
          <a:xfrm>
            <a:off x="7829661" y="6187350"/>
            <a:ext cx="1145953" cy="512022"/>
          </a:xfrm>
          <a:prstGeom prst="rect">
            <a:avLst/>
          </a:prstGeom>
        </p:spPr>
      </p:pic>
      <p:sp>
        <p:nvSpPr>
          <p:cNvPr id="22" name="TextBox 21"/>
          <p:cNvSpPr txBox="1"/>
          <p:nvPr userDrawn="1"/>
        </p:nvSpPr>
        <p:spPr>
          <a:xfrm>
            <a:off x="2541319" y="6510642"/>
            <a:ext cx="3331030" cy="143629"/>
          </a:xfrm>
          <a:prstGeom prst="rect">
            <a:avLst/>
          </a:prstGeom>
          <a:noFill/>
        </p:spPr>
        <p:txBody>
          <a:bodyPr wrap="square" lIns="0" tIns="0" rIns="0" b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kern="1200" baseline="30000" dirty="0">
                <a:solidFill>
                  <a:srgbClr val="959595"/>
                </a:solidFill>
                <a:latin typeface="+mn-lt"/>
                <a:ea typeface="+mn-ea"/>
                <a:cs typeface="+mn-cs"/>
              </a:rPr>
              <a:t>CONFIDENTIAL. This document contains trade secret information. Disclosure, use or reproduction outside Cargill or inside Cargill, to or by those employees who do not have a need to know is prohibited except as authorized by Cargill in writing.</a:t>
            </a:r>
          </a:p>
        </p:txBody>
      </p:sp>
      <p:sp>
        <p:nvSpPr>
          <p:cNvPr id="21" name="Text Placeholder 20"/>
          <p:cNvSpPr>
            <a:spLocks noGrp="1"/>
          </p:cNvSpPr>
          <p:nvPr>
            <p:ph type="body" sz="quarter" idx="16"/>
          </p:nvPr>
        </p:nvSpPr>
        <p:spPr bwMode="gray">
          <a:xfrm>
            <a:off x="740664" y="3430587"/>
            <a:ext cx="5029200" cy="914400"/>
          </a:xfrm>
        </p:spPr>
        <p:txBody>
          <a:bodyPr tIns="0" bIns="0">
            <a:noAutofit/>
          </a:bodyPr>
          <a:lstStyle>
            <a:lvl1pPr>
              <a:lnSpc>
                <a:spcPts val="3000"/>
              </a:lnSpc>
              <a:buFontTx/>
              <a:buNone/>
              <a:defRPr sz="2400" b="1" baseline="0">
                <a:solidFill>
                  <a:schemeClr val="bg1"/>
                </a:solidFill>
                <a:latin typeface="+mn-lt"/>
              </a:defRPr>
            </a:lvl1pPr>
            <a:lvl5pPr>
              <a:defRPr/>
            </a:lvl5pPr>
          </a:lstStyle>
          <a:p>
            <a:pPr lvl="0"/>
            <a:r>
              <a:rPr lang="en-US"/>
              <a:t>Click to edit Master text styles</a:t>
            </a:r>
          </a:p>
        </p:txBody>
      </p:sp>
      <p:sp>
        <p:nvSpPr>
          <p:cNvPr id="24" name="Round Diagonal Corner Rectangle 23"/>
          <p:cNvSpPr/>
          <p:nvPr userDrawn="1"/>
        </p:nvSpPr>
        <p:spPr>
          <a:xfrm>
            <a:off x="7562088" y="1828800"/>
            <a:ext cx="1353312" cy="1143000"/>
          </a:xfrm>
          <a:prstGeom prst="round2DiagRect">
            <a:avLst>
              <a:gd name="adj1" fmla="val 20468"/>
              <a:gd name="adj2" fmla="val 0"/>
            </a:avLst>
          </a:prstGeom>
          <a:solidFill>
            <a:srgbClr val="1E9D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LowInk_Blue">
    <p:spTree>
      <p:nvGrpSpPr>
        <p:cNvPr id="1" name=""/>
        <p:cNvGrpSpPr/>
        <p:nvPr/>
      </p:nvGrpSpPr>
      <p:grpSpPr>
        <a:xfrm>
          <a:off x="0" y="0"/>
          <a:ext cx="0" cy="0"/>
          <a:chOff x="0" y="0"/>
          <a:chExt cx="0" cy="0"/>
        </a:xfrm>
      </p:grpSpPr>
      <p:sp>
        <p:nvSpPr>
          <p:cNvPr id="15" name="Rectangle 14"/>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ound Diagonal Corner Rectangle 15"/>
          <p:cNvSpPr/>
          <p:nvPr userDrawn="1"/>
        </p:nvSpPr>
        <p:spPr>
          <a:xfrm>
            <a:off x="758952" y="228600"/>
            <a:ext cx="978408" cy="603504"/>
          </a:xfrm>
          <a:prstGeom prst="round2DiagRect">
            <a:avLst>
              <a:gd name="adj1" fmla="val 0"/>
              <a:gd name="adj2" fmla="val 20819"/>
            </a:avLst>
          </a:prstGeom>
          <a:solidFill>
            <a:srgbClr val="005C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hasCustomPrompt="1"/>
          </p:nvPr>
        </p:nvSpPr>
        <p:spPr>
          <a:xfrm>
            <a:off x="740664" y="2258568"/>
            <a:ext cx="7040880" cy="2057400"/>
          </a:xfrm>
          <a:noFill/>
        </p:spPr>
        <p:txBody>
          <a:bodyPr lIns="0" tIns="0" rIns="0" bIns="0" anchor="t" anchorCtr="0">
            <a:noAutofit/>
          </a:bodyPr>
          <a:lstStyle>
            <a:lvl1pPr marL="0" indent="0" algn="l">
              <a:lnSpc>
                <a:spcPts val="7900"/>
              </a:lnSpc>
              <a:spcBef>
                <a:spcPts val="0"/>
              </a:spcBef>
              <a:buNone/>
              <a:defRPr sz="6900" b="1">
                <a:solidFill>
                  <a:srgbClr val="005C84"/>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Cover Slide Primary</a:t>
            </a:r>
          </a:p>
        </p:txBody>
      </p:sp>
      <p:sp>
        <p:nvSpPr>
          <p:cNvPr id="14" name="Text Placeholder 13"/>
          <p:cNvSpPr>
            <a:spLocks noGrp="1"/>
          </p:cNvSpPr>
          <p:nvPr>
            <p:ph type="body" sz="quarter" idx="13"/>
          </p:nvPr>
        </p:nvSpPr>
        <p:spPr>
          <a:xfrm>
            <a:off x="230188" y="6354053"/>
            <a:ext cx="2151062" cy="293688"/>
          </a:xfrm>
        </p:spPr>
        <p:txBody>
          <a:bodyPr lIns="0" tIns="0" rIns="0" bIns="0" anchor="b">
            <a:noAutofit/>
          </a:bodyPr>
          <a:lstStyle>
            <a:lvl1pPr marL="0" indent="0">
              <a:spcBef>
                <a:spcPts val="0"/>
              </a:spcBef>
              <a:buNone/>
              <a:defRPr sz="1000" b="1"/>
            </a:lvl1pPr>
            <a:lvl2pPr>
              <a:defRPr sz="1100" b="1"/>
            </a:lvl2pPr>
            <a:lvl3pPr>
              <a:defRPr sz="1100" b="1"/>
            </a:lvl3pPr>
            <a:lvl4pPr>
              <a:defRPr sz="1100" b="1"/>
            </a:lvl4pPr>
            <a:lvl5pPr>
              <a:defRPr sz="1100" b="1"/>
            </a:lvl5pPr>
          </a:lstStyle>
          <a:p>
            <a:pPr lvl="0"/>
            <a:r>
              <a:rPr lang="en-US"/>
              <a:t>Click to edit Master text styles</a:t>
            </a:r>
          </a:p>
        </p:txBody>
      </p:sp>
      <p:pic>
        <p:nvPicPr>
          <p:cNvPr id="18" name="Picture 17" descr="Cargill_graphics-02.png"/>
          <p:cNvPicPr>
            <a:picLocks noChangeAspect="1"/>
          </p:cNvPicPr>
          <p:nvPr userDrawn="1"/>
        </p:nvPicPr>
        <p:blipFill>
          <a:blip r:embed="rId2" cstate="print"/>
          <a:stretch>
            <a:fillRect/>
          </a:stretch>
        </p:blipFill>
        <p:spPr>
          <a:xfrm>
            <a:off x="7829661" y="6187350"/>
            <a:ext cx="1145953" cy="512022"/>
          </a:xfrm>
          <a:prstGeom prst="rect">
            <a:avLst/>
          </a:prstGeom>
        </p:spPr>
      </p:pic>
      <p:sp>
        <p:nvSpPr>
          <p:cNvPr id="22" name="TextBox 21"/>
          <p:cNvSpPr txBox="1"/>
          <p:nvPr userDrawn="1"/>
        </p:nvSpPr>
        <p:spPr>
          <a:xfrm>
            <a:off x="2541319" y="6510642"/>
            <a:ext cx="3331030" cy="143629"/>
          </a:xfrm>
          <a:prstGeom prst="rect">
            <a:avLst/>
          </a:prstGeom>
          <a:noFill/>
        </p:spPr>
        <p:txBody>
          <a:bodyPr wrap="square" lIns="0" tIns="0" rIns="0" bIns="0" rtlCol="0">
            <a:no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kern="1200" baseline="30000" dirty="0">
                <a:solidFill>
                  <a:srgbClr val="959595"/>
                </a:solidFill>
                <a:latin typeface="+mn-lt"/>
                <a:ea typeface="+mn-ea"/>
                <a:cs typeface="+mn-cs"/>
              </a:rPr>
              <a:t>CONFIDENTIAL. This document contains trade secret information. Disclosure, use or reproduction outside Cargill or inside Cargill, to or by those employees who do not have a need to know is prohibited except as authorized by Cargill in writing.</a:t>
            </a:r>
          </a:p>
        </p:txBody>
      </p:sp>
      <p:sp>
        <p:nvSpPr>
          <p:cNvPr id="21" name="Text Placeholder 20"/>
          <p:cNvSpPr>
            <a:spLocks noGrp="1"/>
          </p:cNvSpPr>
          <p:nvPr>
            <p:ph type="body" sz="quarter" idx="16" hasCustomPrompt="1"/>
          </p:nvPr>
        </p:nvSpPr>
        <p:spPr>
          <a:xfrm>
            <a:off x="740664" y="4791456"/>
            <a:ext cx="5486400" cy="1271016"/>
          </a:xfrm>
          <a:noFill/>
        </p:spPr>
        <p:txBody>
          <a:bodyPr tIns="0" bIns="0">
            <a:noAutofit/>
          </a:bodyPr>
          <a:lstStyle>
            <a:lvl1pPr>
              <a:lnSpc>
                <a:spcPts val="3000"/>
              </a:lnSpc>
              <a:buFontTx/>
              <a:buNone/>
              <a:defRPr sz="2400" b="1" baseline="0">
                <a:solidFill>
                  <a:srgbClr val="007A87"/>
                </a:solidFill>
                <a:latin typeface="+mn-lt"/>
              </a:defRPr>
            </a:lvl1pPr>
            <a:lvl5pPr>
              <a:defRPr/>
            </a:lvl5pPr>
          </a:lstStyle>
          <a:p>
            <a:pPr lvl="0"/>
            <a:r>
              <a:rPr lang="en-US" dirty="0"/>
              <a:t>Secondary Information</a:t>
            </a:r>
          </a:p>
        </p:txBody>
      </p:sp>
      <p:sp>
        <p:nvSpPr>
          <p:cNvPr id="24" name="Round Diagonal Corner Rectangle 23"/>
          <p:cNvSpPr/>
          <p:nvPr userDrawn="1"/>
        </p:nvSpPr>
        <p:spPr>
          <a:xfrm>
            <a:off x="758952" y="914400"/>
            <a:ext cx="530352" cy="292608"/>
          </a:xfrm>
          <a:prstGeom prst="round2DiagRect">
            <a:avLst>
              <a:gd name="adj1" fmla="val 36979"/>
              <a:gd name="adj2" fmla="val 0"/>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userDrawn="1"/>
        </p:nvSpPr>
        <p:spPr>
          <a:xfrm>
            <a:off x="758952" y="4562856"/>
            <a:ext cx="630936" cy="153987"/>
          </a:xfrm>
          <a:prstGeom prst="rect">
            <a:avLst/>
          </a:prstGeom>
          <a:solidFill>
            <a:srgbClr val="1E9D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reakerLarge_Blue">
    <p:spTree>
      <p:nvGrpSpPr>
        <p:cNvPr id="1" name=""/>
        <p:cNvGrpSpPr/>
        <p:nvPr/>
      </p:nvGrpSpPr>
      <p:grpSpPr>
        <a:xfrm>
          <a:off x="0" y="0"/>
          <a:ext cx="0" cy="0"/>
          <a:chOff x="0" y="0"/>
          <a:chExt cx="0" cy="0"/>
        </a:xfrm>
      </p:grpSpPr>
      <p:sp>
        <p:nvSpPr>
          <p:cNvPr id="6" name="Round Diagonal Corner Rectangle 5"/>
          <p:cNvSpPr/>
          <p:nvPr userDrawn="1"/>
        </p:nvSpPr>
        <p:spPr>
          <a:xfrm>
            <a:off x="230188" y="228599"/>
            <a:ext cx="8686800" cy="5711825"/>
          </a:xfrm>
          <a:prstGeom prst="round2DiagRect">
            <a:avLst>
              <a:gd name="adj1" fmla="val 0"/>
              <a:gd name="adj2" fmla="val 3917"/>
            </a:avLst>
          </a:prstGeom>
          <a:solidFill>
            <a:srgbClr val="005C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chemeClr val="bg1"/>
              </a:solidFill>
              <a:latin typeface="+mj-lt"/>
            </a:endParaRPr>
          </a:p>
        </p:txBody>
      </p:sp>
      <p:sp>
        <p:nvSpPr>
          <p:cNvPr id="2" name="Title 1"/>
          <p:cNvSpPr>
            <a:spLocks noGrp="1"/>
          </p:cNvSpPr>
          <p:nvPr>
            <p:ph type="title"/>
          </p:nvPr>
        </p:nvSpPr>
        <p:spPr bwMode="gray">
          <a:xfrm>
            <a:off x="740664" y="1847088"/>
            <a:ext cx="7424928" cy="2340864"/>
          </a:xfrm>
        </p:spPr>
        <p:txBody>
          <a:bodyPr/>
          <a:lstStyle>
            <a:lvl1pPr>
              <a:lnSpc>
                <a:spcPts val="6300"/>
              </a:lnSpc>
              <a:defRPr sz="6000">
                <a:solidFill>
                  <a:schemeClr val="bg1"/>
                </a:solidFill>
              </a:defRPr>
            </a:lvl1pPr>
          </a:lstStyle>
          <a:p>
            <a:r>
              <a:rPr lang="en-US"/>
              <a:t>Click to edit Master title style</a:t>
            </a:r>
            <a:endParaRPr lang="en-US" dirty="0"/>
          </a:p>
        </p:txBody>
      </p:sp>
      <p:sp>
        <p:nvSpPr>
          <p:cNvPr id="8" name="Footer Placeholder 9"/>
          <p:cNvSpPr>
            <a:spLocks noGrp="1"/>
          </p:cNvSpPr>
          <p:nvPr>
            <p:ph type="ftr" sz="quarter" idx="3"/>
          </p:nvPr>
        </p:nvSpPr>
        <p:spPr>
          <a:xfrm>
            <a:off x="744538" y="6281477"/>
            <a:ext cx="4572000" cy="365125"/>
          </a:xfrm>
          <a:prstGeom prst="rect">
            <a:avLst/>
          </a:prstGeom>
        </p:spPr>
        <p:txBody>
          <a:bodyPr vert="horz" lIns="91440" tIns="45720" rIns="91440" bIns="45720" rtlCol="0" anchor="ctr"/>
          <a:lstStyle>
            <a:lvl1pPr algn="l">
              <a:defRPr sz="1200" b="1">
                <a:solidFill>
                  <a:srgbClr val="97999B"/>
                </a:solidFill>
              </a:defRPr>
            </a:lvl1pPr>
          </a:lstStyle>
          <a:p>
            <a:r>
              <a:rPr lang="en-US" dirty="0"/>
              <a:t>Presentation Title-Date</a:t>
            </a:r>
          </a:p>
        </p:txBody>
      </p:sp>
      <p:sp>
        <p:nvSpPr>
          <p:cNvPr id="9"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reakerLarge_LightBlue">
    <p:spTree>
      <p:nvGrpSpPr>
        <p:cNvPr id="1" name=""/>
        <p:cNvGrpSpPr/>
        <p:nvPr/>
      </p:nvGrpSpPr>
      <p:grpSpPr>
        <a:xfrm>
          <a:off x="0" y="0"/>
          <a:ext cx="0" cy="0"/>
          <a:chOff x="0" y="0"/>
          <a:chExt cx="0" cy="0"/>
        </a:xfrm>
      </p:grpSpPr>
      <p:sp>
        <p:nvSpPr>
          <p:cNvPr id="6" name="Round Diagonal Corner Rectangle 5"/>
          <p:cNvSpPr/>
          <p:nvPr userDrawn="1"/>
        </p:nvSpPr>
        <p:spPr>
          <a:xfrm>
            <a:off x="230188" y="228599"/>
            <a:ext cx="8686800" cy="5711825"/>
          </a:xfrm>
          <a:prstGeom prst="round2DiagRect">
            <a:avLst>
              <a:gd name="adj1" fmla="val 0"/>
              <a:gd name="adj2" fmla="val 3917"/>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chemeClr val="bg1"/>
              </a:solidFill>
              <a:latin typeface="+mj-lt"/>
            </a:endParaRPr>
          </a:p>
        </p:txBody>
      </p:sp>
      <p:sp>
        <p:nvSpPr>
          <p:cNvPr id="2" name="Title 1"/>
          <p:cNvSpPr>
            <a:spLocks noGrp="1"/>
          </p:cNvSpPr>
          <p:nvPr>
            <p:ph type="title"/>
          </p:nvPr>
        </p:nvSpPr>
        <p:spPr bwMode="gray">
          <a:xfrm>
            <a:off x="740664" y="1847088"/>
            <a:ext cx="7424928" cy="2340864"/>
          </a:xfrm>
        </p:spPr>
        <p:txBody>
          <a:bodyPr/>
          <a:lstStyle>
            <a:lvl1pPr>
              <a:lnSpc>
                <a:spcPts val="6300"/>
              </a:lnSpc>
              <a:defRPr sz="6000">
                <a:solidFill>
                  <a:schemeClr val="bg1"/>
                </a:solidFill>
              </a:defRPr>
            </a:lvl1pPr>
          </a:lstStyle>
          <a:p>
            <a:r>
              <a:rPr lang="en-US"/>
              <a:t>Click to edit Master title style</a:t>
            </a:r>
            <a:endParaRPr lang="en-US" dirty="0"/>
          </a:p>
        </p:txBody>
      </p:sp>
      <p:sp>
        <p:nvSpPr>
          <p:cNvPr id="8" name="Footer Placeholder 9"/>
          <p:cNvSpPr>
            <a:spLocks noGrp="1"/>
          </p:cNvSpPr>
          <p:nvPr>
            <p:ph type="ftr" sz="quarter" idx="3"/>
          </p:nvPr>
        </p:nvSpPr>
        <p:spPr>
          <a:xfrm>
            <a:off x="744538" y="6281477"/>
            <a:ext cx="4572000" cy="365125"/>
          </a:xfrm>
          <a:prstGeom prst="rect">
            <a:avLst/>
          </a:prstGeom>
        </p:spPr>
        <p:txBody>
          <a:bodyPr vert="horz" lIns="91440" tIns="45720" rIns="91440" bIns="45720" rtlCol="0" anchor="ctr"/>
          <a:lstStyle>
            <a:lvl1pPr algn="l">
              <a:defRPr sz="1200" b="1">
                <a:solidFill>
                  <a:srgbClr val="97999B"/>
                </a:solidFill>
              </a:defRPr>
            </a:lvl1pPr>
          </a:lstStyle>
          <a:p>
            <a:r>
              <a:rPr lang="en-US" dirty="0"/>
              <a:t>Presentation Title-Date</a:t>
            </a:r>
          </a:p>
        </p:txBody>
      </p:sp>
      <p:sp>
        <p:nvSpPr>
          <p:cNvPr id="9"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reakerLarge_Aqua">
    <p:bg bwMode="gray">
      <p:bgRef idx="1001">
        <a:schemeClr val="bg1"/>
      </p:bgRef>
    </p:bg>
    <p:spTree>
      <p:nvGrpSpPr>
        <p:cNvPr id="1" name=""/>
        <p:cNvGrpSpPr/>
        <p:nvPr/>
      </p:nvGrpSpPr>
      <p:grpSpPr>
        <a:xfrm>
          <a:off x="0" y="0"/>
          <a:ext cx="0" cy="0"/>
          <a:chOff x="0" y="0"/>
          <a:chExt cx="0" cy="0"/>
        </a:xfrm>
      </p:grpSpPr>
      <p:sp>
        <p:nvSpPr>
          <p:cNvPr id="6" name="Round Diagonal Corner Rectangle 5"/>
          <p:cNvSpPr/>
          <p:nvPr userDrawn="1"/>
        </p:nvSpPr>
        <p:spPr>
          <a:xfrm>
            <a:off x="230188" y="228599"/>
            <a:ext cx="8686800" cy="5711825"/>
          </a:xfrm>
          <a:prstGeom prst="round2DiagRect">
            <a:avLst>
              <a:gd name="adj1" fmla="val 0"/>
              <a:gd name="adj2" fmla="val 3917"/>
            </a:avLst>
          </a:prstGeom>
          <a:solidFill>
            <a:srgbClr val="1E9D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chemeClr val="bg1"/>
              </a:solidFill>
              <a:latin typeface="+mj-lt"/>
            </a:endParaRPr>
          </a:p>
        </p:txBody>
      </p:sp>
      <p:sp>
        <p:nvSpPr>
          <p:cNvPr id="2" name="Title 1"/>
          <p:cNvSpPr>
            <a:spLocks noGrp="1"/>
          </p:cNvSpPr>
          <p:nvPr>
            <p:ph type="title"/>
          </p:nvPr>
        </p:nvSpPr>
        <p:spPr bwMode="gray">
          <a:xfrm>
            <a:off x="740664" y="1847088"/>
            <a:ext cx="7424928" cy="2340864"/>
          </a:xfrm>
        </p:spPr>
        <p:txBody>
          <a:bodyPr/>
          <a:lstStyle>
            <a:lvl1pPr>
              <a:lnSpc>
                <a:spcPts val="6300"/>
              </a:lnSpc>
              <a:defRPr sz="6000">
                <a:solidFill>
                  <a:schemeClr val="bg1"/>
                </a:solidFill>
              </a:defRPr>
            </a:lvl1pPr>
          </a:lstStyle>
          <a:p>
            <a:r>
              <a:rPr lang="en-US"/>
              <a:t>Click to edit Master title style</a:t>
            </a:r>
            <a:endParaRPr lang="en-US" dirty="0"/>
          </a:p>
        </p:txBody>
      </p:sp>
      <p:sp>
        <p:nvSpPr>
          <p:cNvPr id="8" name="Footer Placeholder 9"/>
          <p:cNvSpPr>
            <a:spLocks noGrp="1"/>
          </p:cNvSpPr>
          <p:nvPr>
            <p:ph type="ftr" sz="quarter" idx="3"/>
          </p:nvPr>
        </p:nvSpPr>
        <p:spPr>
          <a:xfrm>
            <a:off x="744538" y="6281477"/>
            <a:ext cx="4572000" cy="365125"/>
          </a:xfrm>
          <a:prstGeom prst="rect">
            <a:avLst/>
          </a:prstGeom>
        </p:spPr>
        <p:txBody>
          <a:bodyPr vert="horz" lIns="91440" tIns="45720" rIns="91440" bIns="45720" rtlCol="0" anchor="ctr"/>
          <a:lstStyle>
            <a:lvl1pPr algn="l">
              <a:defRPr sz="1200" b="1">
                <a:solidFill>
                  <a:srgbClr val="97999B"/>
                </a:solidFill>
              </a:defRPr>
            </a:lvl1pPr>
          </a:lstStyle>
          <a:p>
            <a:r>
              <a:rPr lang="en-US" dirty="0"/>
              <a:t>Presentation Title-Date</a:t>
            </a:r>
          </a:p>
        </p:txBody>
      </p:sp>
      <p:sp>
        <p:nvSpPr>
          <p:cNvPr id="9"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reakerBullet_Blue">
    <p:spTree>
      <p:nvGrpSpPr>
        <p:cNvPr id="1" name=""/>
        <p:cNvGrpSpPr/>
        <p:nvPr/>
      </p:nvGrpSpPr>
      <p:grpSpPr>
        <a:xfrm>
          <a:off x="0" y="0"/>
          <a:ext cx="0" cy="0"/>
          <a:chOff x="0" y="0"/>
          <a:chExt cx="0" cy="0"/>
        </a:xfrm>
      </p:grpSpPr>
      <p:sp>
        <p:nvSpPr>
          <p:cNvPr id="6" name="Round Diagonal Corner Rectangle 5"/>
          <p:cNvSpPr/>
          <p:nvPr userDrawn="1"/>
        </p:nvSpPr>
        <p:spPr>
          <a:xfrm>
            <a:off x="230188" y="228599"/>
            <a:ext cx="8686800" cy="5711825"/>
          </a:xfrm>
          <a:prstGeom prst="round2DiagRect">
            <a:avLst>
              <a:gd name="adj1" fmla="val 0"/>
              <a:gd name="adj2" fmla="val 3917"/>
            </a:avLst>
          </a:prstGeom>
          <a:solidFill>
            <a:srgbClr val="005C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chemeClr val="bg1"/>
              </a:solidFill>
              <a:latin typeface="+mj-lt"/>
            </a:endParaRPr>
          </a:p>
        </p:txBody>
      </p:sp>
      <p:sp>
        <p:nvSpPr>
          <p:cNvPr id="2" name="Title 1"/>
          <p:cNvSpPr>
            <a:spLocks noGrp="1"/>
          </p:cNvSpPr>
          <p:nvPr>
            <p:ph type="title"/>
          </p:nvPr>
        </p:nvSpPr>
        <p:spPr bwMode="gray">
          <a:xfrm>
            <a:off x="744538" y="1691640"/>
            <a:ext cx="7589520" cy="594360"/>
          </a:xfrm>
        </p:spPr>
        <p:txBody>
          <a:bodyPr/>
          <a:lstStyle>
            <a:lvl1pPr>
              <a:lnSpc>
                <a:spcPts val="5500"/>
              </a:lnSpc>
              <a:defRPr sz="4800">
                <a:solidFill>
                  <a:schemeClr val="bg1"/>
                </a:solidFill>
              </a:defRPr>
            </a:lvl1pPr>
          </a:lstStyle>
          <a:p>
            <a:r>
              <a:rPr lang="en-US"/>
              <a:t>Click to edit Master title style</a:t>
            </a:r>
            <a:endParaRPr lang="en-US" dirty="0"/>
          </a:p>
        </p:txBody>
      </p:sp>
      <p:sp>
        <p:nvSpPr>
          <p:cNvPr id="9" name="Text Placeholder 8"/>
          <p:cNvSpPr>
            <a:spLocks noGrp="1"/>
          </p:cNvSpPr>
          <p:nvPr>
            <p:ph type="body" sz="quarter" idx="12"/>
          </p:nvPr>
        </p:nvSpPr>
        <p:spPr bwMode="gray">
          <a:xfrm>
            <a:off x="744538" y="2606040"/>
            <a:ext cx="8166100" cy="1691640"/>
          </a:xfrm>
        </p:spPr>
        <p:txBody>
          <a:bodyPr numCol="2">
            <a:noAutofit/>
          </a:bodyPr>
          <a:lstStyle>
            <a:lvl1pPr marL="173736" indent="-173736">
              <a:lnSpc>
                <a:spcPts val="3200"/>
              </a:lnSpc>
              <a:spcBef>
                <a:spcPts val="0"/>
              </a:spcBef>
              <a:buFont typeface="Arial" pitchFamily="34" charset="0"/>
              <a:buChar char="•"/>
              <a:defRPr sz="2400" b="1">
                <a:solidFill>
                  <a:schemeClr val="bg1"/>
                </a:solidFill>
              </a:defRPr>
            </a:lvl1pPr>
            <a:lvl2pPr marL="173736" indent="-173736">
              <a:lnSpc>
                <a:spcPts val="3200"/>
              </a:lnSpc>
              <a:spcBef>
                <a:spcPts val="0"/>
              </a:spcBef>
              <a:buFont typeface="Arial" pitchFamily="34" charset="0"/>
              <a:buChar char="•"/>
              <a:defRPr sz="2400" b="1">
                <a:solidFill>
                  <a:schemeClr val="bg1"/>
                </a:solidFill>
              </a:defRPr>
            </a:lvl2pPr>
            <a:lvl3pPr marL="173736" indent="-173736">
              <a:lnSpc>
                <a:spcPts val="3200"/>
              </a:lnSpc>
              <a:spcBef>
                <a:spcPts val="0"/>
              </a:spcBef>
              <a:buFont typeface="Arial" pitchFamily="34" charset="0"/>
              <a:buChar char="•"/>
              <a:defRPr sz="2400" b="1">
                <a:solidFill>
                  <a:schemeClr val="bg1"/>
                </a:solidFill>
              </a:defRPr>
            </a:lvl3pPr>
            <a:lvl4pPr marL="173736" indent="-173736">
              <a:lnSpc>
                <a:spcPts val="3200"/>
              </a:lnSpc>
              <a:spcBef>
                <a:spcPts val="0"/>
              </a:spcBef>
              <a:buFont typeface="Arial" pitchFamily="34" charset="0"/>
              <a:buChar char="•"/>
              <a:defRPr sz="2400" b="1">
                <a:solidFill>
                  <a:schemeClr val="bg1"/>
                </a:solidFill>
              </a:defRPr>
            </a:lvl4pPr>
            <a:lvl5pPr marL="173736" indent="-173736">
              <a:lnSpc>
                <a:spcPts val="3200"/>
              </a:lnSpc>
              <a:spcBef>
                <a:spcPts val="0"/>
              </a:spcBef>
              <a:buFont typeface="Arial" pitchFamily="34" charset="0"/>
              <a:buChar char="•"/>
              <a:defRPr sz="2400" b="1">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9"/>
          <p:cNvSpPr>
            <a:spLocks noGrp="1"/>
          </p:cNvSpPr>
          <p:nvPr>
            <p:ph type="ftr" sz="quarter" idx="3"/>
          </p:nvPr>
        </p:nvSpPr>
        <p:spPr>
          <a:xfrm>
            <a:off x="744538" y="6281477"/>
            <a:ext cx="4572000" cy="365125"/>
          </a:xfrm>
          <a:prstGeom prst="rect">
            <a:avLst/>
          </a:prstGeom>
        </p:spPr>
        <p:txBody>
          <a:bodyPr vert="horz" lIns="91440" tIns="45720" rIns="91440" bIns="45720" rtlCol="0" anchor="ctr"/>
          <a:lstStyle>
            <a:lvl1pPr algn="l">
              <a:defRPr sz="1200" b="1">
                <a:solidFill>
                  <a:srgbClr val="97999B"/>
                </a:solidFill>
              </a:defRPr>
            </a:lvl1pPr>
          </a:lstStyle>
          <a:p>
            <a:r>
              <a:rPr lang="en-US" dirty="0"/>
              <a:t>Presentation Title-Date</a:t>
            </a:r>
          </a:p>
        </p:txBody>
      </p:sp>
      <p:sp>
        <p:nvSpPr>
          <p:cNvPr id="10"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reakerBullet_LightBlue">
    <p:spTree>
      <p:nvGrpSpPr>
        <p:cNvPr id="1" name=""/>
        <p:cNvGrpSpPr/>
        <p:nvPr/>
      </p:nvGrpSpPr>
      <p:grpSpPr>
        <a:xfrm>
          <a:off x="0" y="0"/>
          <a:ext cx="0" cy="0"/>
          <a:chOff x="0" y="0"/>
          <a:chExt cx="0" cy="0"/>
        </a:xfrm>
      </p:grpSpPr>
      <p:sp>
        <p:nvSpPr>
          <p:cNvPr id="6" name="Round Diagonal Corner Rectangle 5"/>
          <p:cNvSpPr/>
          <p:nvPr userDrawn="1"/>
        </p:nvSpPr>
        <p:spPr>
          <a:xfrm>
            <a:off x="230188" y="228599"/>
            <a:ext cx="8686800" cy="5711825"/>
          </a:xfrm>
          <a:prstGeom prst="round2DiagRect">
            <a:avLst>
              <a:gd name="adj1" fmla="val 0"/>
              <a:gd name="adj2" fmla="val 3917"/>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chemeClr val="bg1"/>
              </a:solidFill>
              <a:latin typeface="+mj-lt"/>
            </a:endParaRPr>
          </a:p>
        </p:txBody>
      </p:sp>
      <p:sp>
        <p:nvSpPr>
          <p:cNvPr id="2" name="Title 1"/>
          <p:cNvSpPr>
            <a:spLocks noGrp="1"/>
          </p:cNvSpPr>
          <p:nvPr>
            <p:ph type="title"/>
          </p:nvPr>
        </p:nvSpPr>
        <p:spPr bwMode="gray">
          <a:xfrm>
            <a:off x="744538" y="1691640"/>
            <a:ext cx="7589520" cy="594360"/>
          </a:xfrm>
        </p:spPr>
        <p:txBody>
          <a:bodyPr/>
          <a:lstStyle>
            <a:lvl1pPr>
              <a:lnSpc>
                <a:spcPts val="5500"/>
              </a:lnSpc>
              <a:defRPr sz="4800">
                <a:solidFill>
                  <a:schemeClr val="bg1"/>
                </a:solidFill>
              </a:defRPr>
            </a:lvl1pPr>
          </a:lstStyle>
          <a:p>
            <a:r>
              <a:rPr lang="en-US"/>
              <a:t>Click to edit Master title style</a:t>
            </a:r>
            <a:endParaRPr lang="en-US" dirty="0"/>
          </a:p>
        </p:txBody>
      </p:sp>
      <p:sp>
        <p:nvSpPr>
          <p:cNvPr id="9" name="Text Placeholder 8"/>
          <p:cNvSpPr>
            <a:spLocks noGrp="1"/>
          </p:cNvSpPr>
          <p:nvPr>
            <p:ph type="body" sz="quarter" idx="12"/>
          </p:nvPr>
        </p:nvSpPr>
        <p:spPr bwMode="gray">
          <a:xfrm>
            <a:off x="744538" y="2606040"/>
            <a:ext cx="8166100" cy="1691640"/>
          </a:xfrm>
        </p:spPr>
        <p:txBody>
          <a:bodyPr numCol="2">
            <a:noAutofit/>
          </a:bodyPr>
          <a:lstStyle>
            <a:lvl1pPr marL="173736" indent="-173736">
              <a:lnSpc>
                <a:spcPts val="3200"/>
              </a:lnSpc>
              <a:spcBef>
                <a:spcPts val="0"/>
              </a:spcBef>
              <a:buFont typeface="Arial" pitchFamily="34" charset="0"/>
              <a:buChar char="•"/>
              <a:defRPr sz="2400" b="1">
                <a:solidFill>
                  <a:schemeClr val="bg1"/>
                </a:solidFill>
              </a:defRPr>
            </a:lvl1pPr>
            <a:lvl2pPr marL="173736" indent="-173736">
              <a:lnSpc>
                <a:spcPts val="3200"/>
              </a:lnSpc>
              <a:spcBef>
                <a:spcPts val="0"/>
              </a:spcBef>
              <a:buFont typeface="Arial" pitchFamily="34" charset="0"/>
              <a:buChar char="•"/>
              <a:defRPr sz="2400" b="1">
                <a:solidFill>
                  <a:schemeClr val="bg1"/>
                </a:solidFill>
              </a:defRPr>
            </a:lvl2pPr>
            <a:lvl3pPr marL="173736" indent="-173736">
              <a:lnSpc>
                <a:spcPts val="3200"/>
              </a:lnSpc>
              <a:spcBef>
                <a:spcPts val="0"/>
              </a:spcBef>
              <a:buFont typeface="Arial" pitchFamily="34" charset="0"/>
              <a:buChar char="•"/>
              <a:defRPr sz="2400" b="1">
                <a:solidFill>
                  <a:schemeClr val="bg1"/>
                </a:solidFill>
              </a:defRPr>
            </a:lvl3pPr>
            <a:lvl4pPr marL="173736" indent="-173736">
              <a:lnSpc>
                <a:spcPts val="3200"/>
              </a:lnSpc>
              <a:spcBef>
                <a:spcPts val="0"/>
              </a:spcBef>
              <a:buFont typeface="Arial" pitchFamily="34" charset="0"/>
              <a:buChar char="•"/>
              <a:defRPr sz="2400" b="1">
                <a:solidFill>
                  <a:schemeClr val="bg1"/>
                </a:solidFill>
              </a:defRPr>
            </a:lvl4pPr>
            <a:lvl5pPr marL="173736" indent="-173736">
              <a:lnSpc>
                <a:spcPts val="3200"/>
              </a:lnSpc>
              <a:spcBef>
                <a:spcPts val="0"/>
              </a:spcBef>
              <a:buFont typeface="Arial" pitchFamily="34" charset="0"/>
              <a:buChar char="•"/>
              <a:defRPr sz="2400" b="1">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9"/>
          <p:cNvSpPr>
            <a:spLocks noGrp="1"/>
          </p:cNvSpPr>
          <p:nvPr>
            <p:ph type="ftr" sz="quarter" idx="3"/>
          </p:nvPr>
        </p:nvSpPr>
        <p:spPr>
          <a:xfrm>
            <a:off x="744538" y="6281477"/>
            <a:ext cx="4572000" cy="365125"/>
          </a:xfrm>
          <a:prstGeom prst="rect">
            <a:avLst/>
          </a:prstGeom>
        </p:spPr>
        <p:txBody>
          <a:bodyPr vert="horz" lIns="91440" tIns="45720" rIns="91440" bIns="45720" rtlCol="0" anchor="ctr"/>
          <a:lstStyle>
            <a:lvl1pPr algn="l">
              <a:defRPr sz="1200" b="1">
                <a:solidFill>
                  <a:srgbClr val="97999B"/>
                </a:solidFill>
              </a:defRPr>
            </a:lvl1pPr>
          </a:lstStyle>
          <a:p>
            <a:r>
              <a:rPr lang="en-US" dirty="0"/>
              <a:t>Presentation Title-Date</a:t>
            </a:r>
          </a:p>
        </p:txBody>
      </p:sp>
      <p:sp>
        <p:nvSpPr>
          <p:cNvPr id="10"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 Diagonal Corner Rectangle 6"/>
          <p:cNvSpPr/>
          <p:nvPr/>
        </p:nvSpPr>
        <p:spPr>
          <a:xfrm>
            <a:off x="742950" y="6289485"/>
            <a:ext cx="7569200" cy="338328"/>
          </a:xfrm>
          <a:prstGeom prst="round2DiagRect">
            <a:avLst>
              <a:gd name="adj1" fmla="val 38120"/>
              <a:gd name="adj2" fmla="val 0"/>
            </a:avLst>
          </a:prstGeom>
          <a:solidFill>
            <a:srgbClr val="D0D0D0">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ound Diagonal Corner Rectangle 7"/>
          <p:cNvSpPr/>
          <p:nvPr/>
        </p:nvSpPr>
        <p:spPr>
          <a:xfrm>
            <a:off x="228600" y="6289485"/>
            <a:ext cx="402336" cy="338328"/>
          </a:xfrm>
          <a:prstGeom prst="round2DiagRect">
            <a:avLst>
              <a:gd name="adj1" fmla="val 0"/>
              <a:gd name="adj2" fmla="val 33665"/>
            </a:avLst>
          </a:prstGeom>
          <a:solidFill>
            <a:srgbClr val="979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744538" y="502920"/>
            <a:ext cx="7658101" cy="1154927"/>
          </a:xfrm>
          <a:prstGeom prst="rect">
            <a:avLst/>
          </a:prstGeom>
        </p:spPr>
        <p:txBody>
          <a:bodyPr vert="horz" lIns="0" tIns="0" rIns="0" bIns="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744538" y="2605736"/>
            <a:ext cx="7658101" cy="3306901"/>
          </a:xfrm>
          <a:prstGeom prst="rect">
            <a:avLst/>
          </a:prstGeom>
        </p:spPr>
        <p:txBody>
          <a:bodyPr vert="horz" lIns="0" tIns="45720" rIns="0" bIns="45720" rtlCol="0">
            <a:noAutofit/>
          </a:bodyPr>
          <a:lstStyle/>
          <a:p>
            <a:pPr lvl="0"/>
            <a:r>
              <a:rPr lang="en-US" dirty="0"/>
              <a:t>Click to edit Master text styles</a:t>
            </a:r>
          </a:p>
          <a:p>
            <a:pPr lvl="1"/>
            <a:r>
              <a:rPr lang="en-US" dirty="0"/>
              <a:t>Second level</a:t>
            </a:r>
          </a:p>
        </p:txBody>
      </p:sp>
      <p:sp>
        <p:nvSpPr>
          <p:cNvPr id="6"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pPr/>
              <a:t>‹#›</a:t>
            </a:fld>
            <a:endParaRPr lang="en-US" dirty="0"/>
          </a:p>
        </p:txBody>
      </p:sp>
      <p:sp>
        <p:nvSpPr>
          <p:cNvPr id="10" name="Footer Placeholder 9"/>
          <p:cNvSpPr>
            <a:spLocks noGrp="1"/>
          </p:cNvSpPr>
          <p:nvPr>
            <p:ph type="ftr" sz="quarter" idx="3"/>
          </p:nvPr>
        </p:nvSpPr>
        <p:spPr>
          <a:xfrm>
            <a:off x="744538" y="6281477"/>
            <a:ext cx="4572000" cy="365125"/>
          </a:xfrm>
          <a:prstGeom prst="rect">
            <a:avLst/>
          </a:prstGeom>
        </p:spPr>
        <p:txBody>
          <a:bodyPr vert="horz" lIns="91440" tIns="45720" rIns="91440" bIns="45720" rtlCol="0" anchor="ctr"/>
          <a:lstStyle>
            <a:lvl1pPr algn="l">
              <a:defRPr sz="1200" b="1">
                <a:solidFill>
                  <a:srgbClr val="97999B"/>
                </a:solidFill>
              </a:defRPr>
            </a:lvl1pPr>
          </a:lstStyle>
          <a:p>
            <a:r>
              <a:rPr lang="en-US" dirty="0"/>
              <a:t>Cargill Meat Solutions – Beef Presentation – Brian Carroll</a:t>
            </a:r>
          </a:p>
        </p:txBody>
      </p:sp>
      <p:pic>
        <p:nvPicPr>
          <p:cNvPr id="11" name="Picture 10" descr="Cargill_Webinar_graphics-87.png"/>
          <p:cNvPicPr>
            <a:picLocks noChangeAspect="1"/>
          </p:cNvPicPr>
          <p:nvPr/>
        </p:nvPicPr>
        <p:blipFill>
          <a:blip r:embed="rId29" cstate="screen">
            <a:extLst>
              <a:ext uri="{28A0092B-C50C-407E-A947-70E740481C1C}">
                <a14:useLocalDpi xmlns:a14="http://schemas.microsoft.com/office/drawing/2010/main"/>
              </a:ext>
            </a:extLst>
          </a:blip>
          <a:stretch>
            <a:fillRect/>
          </a:stretch>
        </p:blipFill>
        <p:spPr>
          <a:xfrm>
            <a:off x="8402638" y="6322732"/>
            <a:ext cx="535376" cy="239135"/>
          </a:xfrm>
          <a:prstGeom prst="rect">
            <a:avLst/>
          </a:prstGeom>
        </p:spPr>
      </p:pic>
    </p:spTree>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01" r:id="rId5"/>
    <p:sldLayoutId id="2147483700" r:id="rId6"/>
    <p:sldLayoutId id="2147483699" r:id="rId7"/>
    <p:sldLayoutId id="2147483708" r:id="rId8"/>
    <p:sldLayoutId id="2147483709" r:id="rId9"/>
    <p:sldLayoutId id="2147483707" r:id="rId10"/>
    <p:sldLayoutId id="2147483717" r:id="rId11"/>
    <p:sldLayoutId id="2147483718" r:id="rId12"/>
    <p:sldLayoutId id="2147483719" r:id="rId13"/>
    <p:sldLayoutId id="2147483720" r:id="rId14"/>
    <p:sldLayoutId id="2147483721" r:id="rId15"/>
    <p:sldLayoutId id="2147483722" r:id="rId16"/>
    <p:sldLayoutId id="2147483723" r:id="rId17"/>
    <p:sldLayoutId id="2147483724" r:id="rId18"/>
    <p:sldLayoutId id="2147483725" r:id="rId19"/>
    <p:sldLayoutId id="2147483726" r:id="rId20"/>
    <p:sldLayoutId id="2147483727" r:id="rId21"/>
    <p:sldLayoutId id="2147483728" r:id="rId22"/>
    <p:sldLayoutId id="2147483729" r:id="rId23"/>
    <p:sldLayoutId id="2147483730" r:id="rId24"/>
    <p:sldLayoutId id="2147483731" r:id="rId25"/>
    <p:sldLayoutId id="2147483732" r:id="rId26"/>
    <p:sldLayoutId id="2147483733" r:id="rId27"/>
  </p:sldLayoutIdLst>
  <p:hf hdr="0" dt="0"/>
  <p:txStyles>
    <p:titleStyle>
      <a:lvl1pPr algn="l" defTabSz="914400" rtl="0" eaLnBrk="1" latinLnBrk="0" hangingPunct="1">
        <a:lnSpc>
          <a:spcPct val="100000"/>
        </a:lnSpc>
        <a:spcBef>
          <a:spcPct val="0"/>
        </a:spcBef>
        <a:buNone/>
        <a:defRPr sz="3600" b="1" kern="1200">
          <a:solidFill>
            <a:srgbClr val="005C84"/>
          </a:solidFill>
          <a:latin typeface="+mj-lt"/>
          <a:ea typeface="+mj-ea"/>
          <a:cs typeface="+mj-cs"/>
        </a:defRPr>
      </a:lvl1pPr>
    </p:titleStyle>
    <p:bodyStyle>
      <a:lvl1pPr marL="171450" indent="-1714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01638" indent="-230188"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1.xml"/><Relationship Id="rId4" Type="http://schemas.openxmlformats.org/officeDocument/2006/relationships/image" Target="../media/image5.emf"/></Relationships>
</file>

<file path=ppt/slides/_rels/slide1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5.xml"/><Relationship Id="rId5" Type="http://schemas.openxmlformats.org/officeDocument/2006/relationships/image" Target="../media/image9.jpeg"/><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13.xml"/><Relationship Id="rId4" Type="http://schemas.openxmlformats.org/officeDocument/2006/relationships/image" Target="../media/image5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10.jpeg"/><Relationship Id="rId7"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26.xml"/><Relationship Id="rId6" Type="http://schemas.openxmlformats.org/officeDocument/2006/relationships/image" Target="../media/image12.jpeg"/><Relationship Id="rId5" Type="http://schemas.microsoft.com/office/2007/relationships/hdphoto" Target="../media/hdphoto1.wdp"/><Relationship Id="rId4" Type="http://schemas.openxmlformats.org/officeDocument/2006/relationships/image" Target="../media/image11.png"/><Relationship Id="rId9" Type="http://schemas.openxmlformats.org/officeDocument/2006/relationships/image" Target="../media/image15.jpeg"/></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8" Type="http://schemas.openxmlformats.org/officeDocument/2006/relationships/image" Target="../media/image23.jpeg"/><Relationship Id="rId13" Type="http://schemas.openxmlformats.org/officeDocument/2006/relationships/image" Target="../media/image28.jpeg"/><Relationship Id="rId18" Type="http://schemas.openxmlformats.org/officeDocument/2006/relationships/image" Target="../media/image33.png"/><Relationship Id="rId3" Type="http://schemas.openxmlformats.org/officeDocument/2006/relationships/image" Target="../media/image18.jpeg"/><Relationship Id="rId21" Type="http://schemas.openxmlformats.org/officeDocument/2006/relationships/image" Target="../media/image35.jpeg"/><Relationship Id="rId7" Type="http://schemas.openxmlformats.org/officeDocument/2006/relationships/image" Target="../media/image22.jpeg"/><Relationship Id="rId12" Type="http://schemas.openxmlformats.org/officeDocument/2006/relationships/image" Target="../media/image27.jpeg"/><Relationship Id="rId17" Type="http://schemas.openxmlformats.org/officeDocument/2006/relationships/image" Target="../media/image32.emf"/><Relationship Id="rId25" Type="http://schemas.openxmlformats.org/officeDocument/2006/relationships/image" Target="../media/image38.jpeg"/><Relationship Id="rId2" Type="http://schemas.openxmlformats.org/officeDocument/2006/relationships/image" Target="../media/image17.jpeg"/><Relationship Id="rId16" Type="http://schemas.openxmlformats.org/officeDocument/2006/relationships/image" Target="../media/image31.png"/><Relationship Id="rId20" Type="http://schemas.openxmlformats.org/officeDocument/2006/relationships/hyperlink" Target="https://www.google.com/url?sa=i&amp;rct=j&amp;q=&amp;esrc=s&amp;source=images&amp;cd=&amp;cad=rja&amp;uact=8&amp;ved=0ahUKEwjRrZvRjdjKAhUE4SYKHdM7DeoQjRwIBw&amp;url=https://www.dmadelivers.com/news-and-events/news-archive/&amp;bvm=bv.113034660,d.d24&amp;psig=AFQjCNGjMb-F3eXukYAxEC5UROzXQzVugw&amp;ust=1454469033513304" TargetMode="External"/><Relationship Id="rId1" Type="http://schemas.openxmlformats.org/officeDocument/2006/relationships/slideLayout" Target="../slideLayouts/slideLayout26.xml"/><Relationship Id="rId6" Type="http://schemas.openxmlformats.org/officeDocument/2006/relationships/image" Target="../media/image21.jpeg"/><Relationship Id="rId11" Type="http://schemas.openxmlformats.org/officeDocument/2006/relationships/image" Target="../media/image26.jpeg"/><Relationship Id="rId24" Type="http://schemas.openxmlformats.org/officeDocument/2006/relationships/image" Target="../media/image37.png"/><Relationship Id="rId5" Type="http://schemas.openxmlformats.org/officeDocument/2006/relationships/image" Target="../media/image20.jpeg"/><Relationship Id="rId15" Type="http://schemas.openxmlformats.org/officeDocument/2006/relationships/image" Target="../media/image30.jpeg"/><Relationship Id="rId23" Type="http://schemas.openxmlformats.org/officeDocument/2006/relationships/image" Target="../media/image36.png"/><Relationship Id="rId10" Type="http://schemas.openxmlformats.org/officeDocument/2006/relationships/image" Target="../media/image25.png"/><Relationship Id="rId19" Type="http://schemas.openxmlformats.org/officeDocument/2006/relationships/image" Target="../media/image34.jpg"/><Relationship Id="rId4" Type="http://schemas.openxmlformats.org/officeDocument/2006/relationships/image" Target="../media/image19.jpeg"/><Relationship Id="rId9" Type="http://schemas.openxmlformats.org/officeDocument/2006/relationships/image" Target="../media/image24.jpeg"/><Relationship Id="rId14" Type="http://schemas.openxmlformats.org/officeDocument/2006/relationships/image" Target="../media/image29.png"/><Relationship Id="rId22" Type="http://schemas.openxmlformats.org/officeDocument/2006/relationships/hyperlink" Target="http://www.google.com/url?sa=i&amp;rct=j&amp;q=&amp;esrc=s&amp;source=images&amp;cd=&amp;cad=rja&amp;uact=8&amp;ved=0ahUKEwjlvf-qjdjKAhXMMyYKHTkFAnQQjRwIBw&amp;url=http://www.cargill.com/company/businesses/cargill-value-added-protein/products-brands/index.jsp&amp;bvm=bv.113034660,d.d24&amp;psig=AFQjCNGP2edrUwA0E1RCwv5S_q3M4b7Mqg&amp;ust=1454468980035900"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xml"/><Relationship Id="rId1" Type="http://schemas.openxmlformats.org/officeDocument/2006/relationships/slideLayout" Target="../slideLayouts/slideLayout26.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45.emf"/><Relationship Id="rId4" Type="http://schemas.openxmlformats.org/officeDocument/2006/relationships/image" Target="../media/image44.emf"/></Relationships>
</file>

<file path=ppt/slides/_rels/slide8.xml.rels><?xml version="1.0" encoding="UTF-8" standalone="yes"?>
<Relationships xmlns="http://schemas.openxmlformats.org/package/2006/relationships"><Relationship Id="rId8" Type="http://schemas.openxmlformats.org/officeDocument/2006/relationships/image" Target="../media/image52.png"/><Relationship Id="rId13" Type="http://schemas.openxmlformats.org/officeDocument/2006/relationships/image" Target="../media/image55.png"/><Relationship Id="rId3" Type="http://schemas.openxmlformats.org/officeDocument/2006/relationships/image" Target="../media/image47.png"/><Relationship Id="rId7" Type="http://schemas.openxmlformats.org/officeDocument/2006/relationships/image" Target="../media/image51.png"/><Relationship Id="rId12" Type="http://schemas.openxmlformats.org/officeDocument/2006/relationships/image" Target="../media/image54.jpeg"/><Relationship Id="rId2" Type="http://schemas.openxmlformats.org/officeDocument/2006/relationships/slideLayout" Target="../slideLayouts/slideLayout27.xml"/><Relationship Id="rId1" Type="http://schemas.openxmlformats.org/officeDocument/2006/relationships/vmlDrawing" Target="../drawings/vmlDrawing1.vml"/><Relationship Id="rId6" Type="http://schemas.openxmlformats.org/officeDocument/2006/relationships/image" Target="../media/image50.png"/><Relationship Id="rId11" Type="http://schemas.openxmlformats.org/officeDocument/2006/relationships/image" Target="../media/image46.png"/><Relationship Id="rId5" Type="http://schemas.openxmlformats.org/officeDocument/2006/relationships/image" Target="../media/image49.png"/><Relationship Id="rId10" Type="http://schemas.openxmlformats.org/officeDocument/2006/relationships/oleObject" Target="../embeddings/oleObject1.bin"/><Relationship Id="rId4" Type="http://schemas.openxmlformats.org/officeDocument/2006/relationships/image" Target="../media/image48.png"/><Relationship Id="rId9" Type="http://schemas.openxmlformats.org/officeDocument/2006/relationships/image" Target="../media/image53.png"/></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400-07658135b.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86080" y="-91440"/>
            <a:ext cx="10942320" cy="7294880"/>
          </a:xfrm>
          <a:prstGeom prst="rect">
            <a:avLst/>
          </a:prstGeom>
        </p:spPr>
      </p:pic>
      <p:sp>
        <p:nvSpPr>
          <p:cNvPr id="9" name="Round Diagonal Corner Rectangle 8"/>
          <p:cNvSpPr/>
          <p:nvPr/>
        </p:nvSpPr>
        <p:spPr>
          <a:xfrm>
            <a:off x="228600" y="6289485"/>
            <a:ext cx="402336" cy="338328"/>
          </a:xfrm>
          <a:prstGeom prst="round2DiagRect">
            <a:avLst>
              <a:gd name="adj1" fmla="val 0"/>
              <a:gd name="adj2" fmla="val 33665"/>
            </a:avLst>
          </a:prstGeom>
          <a:solidFill>
            <a:srgbClr val="979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kern="0" dirty="0">
              <a:solidFill>
                <a:sysClr val="windowText" lastClr="000000"/>
              </a:solidFill>
            </a:endParaRPr>
          </a:p>
        </p:txBody>
      </p:sp>
      <p:sp>
        <p:nvSpPr>
          <p:cNvPr id="10" name="Slide Number Placeholder 5"/>
          <p:cNvSpPr txBox="1">
            <a:spLocks/>
          </p:cNvSpPr>
          <p:nvPr/>
        </p:nvSpPr>
        <p:spPr>
          <a:xfrm>
            <a:off x="239715" y="6286107"/>
            <a:ext cx="378392" cy="365125"/>
          </a:xfrm>
          <a:prstGeom prst="rect">
            <a:avLst/>
          </a:prstGeom>
        </p:spPr>
        <p:txBody>
          <a:bodyPr vert="horz" wrap="none" lIns="91440" tIns="45720" rIns="91440" bIns="45720" rtlCol="0" anchor="ctr"/>
          <a:lstStyle>
            <a:defPPr>
              <a:defRPr lang="en-US"/>
            </a:defPPr>
            <a:lvl1pPr marL="0" algn="ctr"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DF1AFCE-D540-41EE-B441-3ED6DEB25CDC}" type="slidenum">
              <a:rPr lang="en-US"/>
              <a:pPr/>
              <a:t>1</a:t>
            </a:fld>
            <a:endParaRPr lang="en-US" dirty="0"/>
          </a:p>
        </p:txBody>
      </p:sp>
      <p:pic>
        <p:nvPicPr>
          <p:cNvPr id="13" name="Picture 1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394701" y="6321523"/>
            <a:ext cx="546100" cy="243044"/>
          </a:xfrm>
          <a:prstGeom prst="rect">
            <a:avLst/>
          </a:prstGeom>
        </p:spPr>
      </p:pic>
      <p:sp>
        <p:nvSpPr>
          <p:cNvPr id="2" name="TextBox 1"/>
          <p:cNvSpPr txBox="1"/>
          <p:nvPr/>
        </p:nvSpPr>
        <p:spPr>
          <a:xfrm>
            <a:off x="6766313" y="5798303"/>
            <a:ext cx="2913132" cy="523220"/>
          </a:xfrm>
          <a:prstGeom prst="rect">
            <a:avLst/>
          </a:prstGeom>
          <a:noFill/>
        </p:spPr>
        <p:txBody>
          <a:bodyPr wrap="square" rtlCol="0">
            <a:spAutoFit/>
          </a:bodyPr>
          <a:lstStyle/>
          <a:p>
            <a:pPr algn="ctr"/>
            <a:r>
              <a:rPr lang="en-US" sz="2800" b="1" dirty="0">
                <a:solidFill>
                  <a:schemeClr val="bg1"/>
                </a:solidFill>
                <a:latin typeface="Arial" panose="020B0604020202020204" pitchFamily="34" charset="0"/>
                <a:cs typeface="Arial" panose="020B0604020202020204" pitchFamily="34" charset="0"/>
              </a:rPr>
              <a:t>February - 2018</a:t>
            </a:r>
          </a:p>
        </p:txBody>
      </p:sp>
      <p:sp>
        <p:nvSpPr>
          <p:cNvPr id="14" name="TextBox 13">
            <a:extLst>
              <a:ext uri="{FF2B5EF4-FFF2-40B4-BE49-F238E27FC236}">
                <a16:creationId xmlns:a16="http://schemas.microsoft.com/office/drawing/2014/main" id="{45BCDC49-918D-488F-9E6F-310BF5A82A61}"/>
              </a:ext>
            </a:extLst>
          </p:cNvPr>
          <p:cNvSpPr txBox="1"/>
          <p:nvPr/>
        </p:nvSpPr>
        <p:spPr>
          <a:xfrm>
            <a:off x="228600" y="276196"/>
            <a:ext cx="6537713" cy="4154984"/>
          </a:xfrm>
          <a:prstGeom prst="rect">
            <a:avLst/>
          </a:prstGeom>
          <a:noFill/>
        </p:spPr>
        <p:txBody>
          <a:bodyPr wrap="square" rtlCol="0">
            <a:spAutoFit/>
          </a:bodyPr>
          <a:lstStyle/>
          <a:p>
            <a:pPr algn="ctr"/>
            <a:r>
              <a:rPr lang="en-US" sz="6600" b="1" dirty="0">
                <a:solidFill>
                  <a:schemeClr val="bg1"/>
                </a:solidFill>
                <a:latin typeface="STXingkai" panose="02010800040101010101" pitchFamily="2" charset="-122"/>
                <a:ea typeface="STXingkai" panose="02010800040101010101" pitchFamily="2" charset="-122"/>
                <a:cs typeface="Arial" panose="020B0604020202020204" pitchFamily="34" charset="0"/>
              </a:rPr>
              <a:t>NOPA 2018 </a:t>
            </a:r>
          </a:p>
          <a:p>
            <a:pPr algn="ctr"/>
            <a:r>
              <a:rPr lang="en-US" sz="6600" b="1" dirty="0">
                <a:solidFill>
                  <a:schemeClr val="bg1"/>
                </a:solidFill>
                <a:latin typeface="STXingkai" panose="02010800040101010101" pitchFamily="2" charset="-122"/>
                <a:ea typeface="STXingkai" panose="02010800040101010101" pitchFamily="2" charset="-122"/>
                <a:cs typeface="Arial" panose="020B0604020202020204" pitchFamily="34" charset="0"/>
              </a:rPr>
              <a:t>Annual Meeting:</a:t>
            </a:r>
          </a:p>
          <a:p>
            <a:pPr algn="ctr"/>
            <a:r>
              <a:rPr lang="en-US" sz="6600" b="1" dirty="0">
                <a:solidFill>
                  <a:schemeClr val="bg1"/>
                </a:solidFill>
                <a:latin typeface="STXingkai" panose="02010800040101010101" pitchFamily="2" charset="-122"/>
                <a:ea typeface="STXingkai" panose="02010800040101010101" pitchFamily="2" charset="-122"/>
                <a:cs typeface="Arial" panose="020B0604020202020204" pitchFamily="34" charset="0"/>
              </a:rPr>
              <a:t>Meat Industry Panel</a:t>
            </a:r>
          </a:p>
          <a:p>
            <a:pPr algn="ctr"/>
            <a:r>
              <a:rPr lang="en-US" sz="6600" b="1" dirty="0">
                <a:solidFill>
                  <a:schemeClr val="bg1"/>
                </a:solidFill>
                <a:latin typeface="STXingkai" panose="02010800040101010101" pitchFamily="2" charset="-122"/>
                <a:ea typeface="STXingkai" panose="02010800040101010101" pitchFamily="2" charset="-122"/>
                <a:cs typeface="Arial" panose="020B0604020202020204" pitchFamily="34" charset="0"/>
              </a:rPr>
              <a:t>Cargill Beef</a:t>
            </a:r>
          </a:p>
        </p:txBody>
      </p:sp>
      <p:sp>
        <p:nvSpPr>
          <p:cNvPr id="16" name="TextBox 15">
            <a:extLst>
              <a:ext uri="{FF2B5EF4-FFF2-40B4-BE49-F238E27FC236}">
                <a16:creationId xmlns:a16="http://schemas.microsoft.com/office/drawing/2014/main" id="{78222266-BD97-4C8F-A6D9-3EA732031B2A}"/>
              </a:ext>
            </a:extLst>
          </p:cNvPr>
          <p:cNvSpPr txBox="1"/>
          <p:nvPr/>
        </p:nvSpPr>
        <p:spPr>
          <a:xfrm>
            <a:off x="6035110" y="4874973"/>
            <a:ext cx="4375538" cy="923330"/>
          </a:xfrm>
          <a:prstGeom prst="rect">
            <a:avLst/>
          </a:prstGeom>
          <a:noFill/>
        </p:spPr>
        <p:txBody>
          <a:bodyPr wrap="square" rtlCol="0">
            <a:spAutoFit/>
          </a:bodyPr>
          <a:lstStyle/>
          <a:p>
            <a:pPr algn="ctr"/>
            <a:r>
              <a:rPr lang="en-US" sz="5400" b="1" dirty="0">
                <a:solidFill>
                  <a:schemeClr val="bg1"/>
                </a:solidFill>
                <a:latin typeface="STXingkai" panose="02010800040101010101" pitchFamily="2" charset="-122"/>
                <a:ea typeface="STXingkai" panose="02010800040101010101" pitchFamily="2" charset="-122"/>
                <a:cs typeface="Arial" panose="020B0604020202020204" pitchFamily="34" charset="0"/>
              </a:rPr>
              <a:t>Ben Brophy</a:t>
            </a:r>
          </a:p>
        </p:txBody>
      </p:sp>
    </p:spTree>
    <p:extLst>
      <p:ext uri="{BB962C8B-B14F-4D97-AF65-F5344CB8AC3E}">
        <p14:creationId xmlns:p14="http://schemas.microsoft.com/office/powerpoint/2010/main" val="9247084"/>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8106" y="336884"/>
            <a:ext cx="8206515" cy="869572"/>
          </a:xfrm>
        </p:spPr>
        <p:txBody>
          <a:bodyPr/>
          <a:lstStyle/>
          <a:p>
            <a:pPr>
              <a:lnSpc>
                <a:spcPts val="2500"/>
              </a:lnSpc>
            </a:pPr>
            <a:r>
              <a:rPr lang="en-US" dirty="0"/>
              <a:t>Statewide Precipitation Ranks</a:t>
            </a:r>
            <a:r>
              <a:rPr lang="en-US" sz="2000" dirty="0"/>
              <a:t> </a:t>
            </a:r>
            <a:br>
              <a:rPr lang="en-US" sz="2000" dirty="0"/>
            </a:br>
            <a:r>
              <a:rPr lang="en-US" sz="2000" dirty="0"/>
              <a:t>(Nov 2017 – Jan2018); Period: 1895-2018</a:t>
            </a:r>
          </a:p>
        </p:txBody>
      </p:sp>
      <p:sp>
        <p:nvSpPr>
          <p:cNvPr id="6" name="Slide Number Placeholder 5"/>
          <p:cNvSpPr>
            <a:spLocks noGrp="1"/>
          </p:cNvSpPr>
          <p:nvPr>
            <p:ph type="sldNum" sz="quarter" idx="4"/>
          </p:nvPr>
        </p:nvSpPr>
        <p:spPr/>
        <p:txBody>
          <a:bodyPr/>
          <a:lstStyle/>
          <a:p>
            <a:fld id="{3DF1AFCE-D540-41EE-B441-3ED6DEB25CDC}" type="slidenum">
              <a:rPr lang="en-US" smtClean="0"/>
              <a:pPr/>
              <a:t>10</a:t>
            </a:fld>
            <a:endParaRPr lang="en-US" dirty="0"/>
          </a:p>
        </p:txBody>
      </p:sp>
      <p:sp>
        <p:nvSpPr>
          <p:cNvPr id="10" name="TextBox 9">
            <a:extLst>
              <a:ext uri="{FF2B5EF4-FFF2-40B4-BE49-F238E27FC236}">
                <a16:creationId xmlns:a16="http://schemas.microsoft.com/office/drawing/2014/main" id="{9CB12C9C-624C-45A6-9651-3ECB55513AB1}"/>
              </a:ext>
            </a:extLst>
          </p:cNvPr>
          <p:cNvSpPr txBox="1"/>
          <p:nvPr/>
        </p:nvSpPr>
        <p:spPr>
          <a:xfrm>
            <a:off x="6693028" y="6330166"/>
            <a:ext cx="1635377" cy="276999"/>
          </a:xfrm>
          <a:prstGeom prst="rect">
            <a:avLst/>
          </a:prstGeom>
          <a:noFill/>
        </p:spPr>
        <p:txBody>
          <a:bodyPr wrap="square" rtlCol="0">
            <a:spAutoFit/>
          </a:bodyPr>
          <a:lstStyle/>
          <a:p>
            <a:r>
              <a:rPr lang="en-US" sz="1200" dirty="0"/>
              <a:t>Source: NOAA: NCEI</a:t>
            </a:r>
          </a:p>
        </p:txBody>
      </p:sp>
      <p:pic>
        <p:nvPicPr>
          <p:cNvPr id="4" name="Picture 3">
            <a:extLst>
              <a:ext uri="{FF2B5EF4-FFF2-40B4-BE49-F238E27FC236}">
                <a16:creationId xmlns:a16="http://schemas.microsoft.com/office/drawing/2014/main" id="{9BFD3C26-1259-4FFF-9D0A-E26C8ED63667}"/>
              </a:ext>
            </a:extLst>
          </p:cNvPr>
          <p:cNvPicPr>
            <a:picLocks noChangeAspect="1"/>
          </p:cNvPicPr>
          <p:nvPr/>
        </p:nvPicPr>
        <p:blipFill rotWithShape="1">
          <a:blip r:embed="rId3"/>
          <a:srcRect t="14144"/>
          <a:stretch/>
        </p:blipFill>
        <p:spPr>
          <a:xfrm>
            <a:off x="428910" y="1195667"/>
            <a:ext cx="8183615" cy="5134499"/>
          </a:xfrm>
          <a:prstGeom prst="rect">
            <a:avLst/>
          </a:prstGeom>
        </p:spPr>
      </p:pic>
    </p:spTree>
    <p:extLst>
      <p:ext uri="{BB962C8B-B14F-4D97-AF65-F5344CB8AC3E}">
        <p14:creationId xmlns:p14="http://schemas.microsoft.com/office/powerpoint/2010/main" val="42336672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8106" y="320546"/>
            <a:ext cx="8206515" cy="565229"/>
          </a:xfrm>
        </p:spPr>
        <p:txBody>
          <a:bodyPr/>
          <a:lstStyle/>
          <a:p>
            <a:r>
              <a:rPr lang="en-US" dirty="0"/>
              <a:t>Futures Update: Forward Curve</a:t>
            </a:r>
          </a:p>
        </p:txBody>
      </p:sp>
      <p:sp>
        <p:nvSpPr>
          <p:cNvPr id="6" name="Slide Number Placeholder 5"/>
          <p:cNvSpPr>
            <a:spLocks noGrp="1"/>
          </p:cNvSpPr>
          <p:nvPr>
            <p:ph type="sldNum" sz="quarter" idx="4"/>
          </p:nvPr>
        </p:nvSpPr>
        <p:spPr/>
        <p:txBody>
          <a:bodyPr/>
          <a:lstStyle/>
          <a:p>
            <a:fld id="{3DF1AFCE-D540-41EE-B441-3ED6DEB25CDC}" type="slidenum">
              <a:rPr lang="en-US" smtClean="0"/>
              <a:pPr/>
              <a:t>11</a:t>
            </a:fld>
            <a:endParaRPr lang="en-US" dirty="0"/>
          </a:p>
        </p:txBody>
      </p:sp>
      <p:sp>
        <p:nvSpPr>
          <p:cNvPr id="7" name="Text Placeholder 3"/>
          <p:cNvSpPr>
            <a:spLocks noGrp="1"/>
          </p:cNvSpPr>
          <p:nvPr>
            <p:ph type="body" sz="quarter" idx="12"/>
          </p:nvPr>
        </p:nvSpPr>
        <p:spPr>
          <a:xfrm>
            <a:off x="618106" y="961137"/>
            <a:ext cx="8332945" cy="856732"/>
          </a:xfrm>
        </p:spPr>
        <p:txBody>
          <a:bodyPr/>
          <a:lstStyle/>
          <a:p>
            <a:r>
              <a:rPr lang="en-US" sz="1600" cap="none" dirty="0"/>
              <a:t>February futures are now a premium to the April. LC market showing inversion into June. Feeder futures are pricing strength for spring/summer following a lighter feeder inventory to start the year. Strength in the LC Oct/Dec also supportive FC.</a:t>
            </a:r>
          </a:p>
        </p:txBody>
      </p:sp>
      <p:graphicFrame>
        <p:nvGraphicFramePr>
          <p:cNvPr id="9" name="Chart 8">
            <a:extLst>
              <a:ext uri="{FF2B5EF4-FFF2-40B4-BE49-F238E27FC236}">
                <a16:creationId xmlns:a16="http://schemas.microsoft.com/office/drawing/2014/main" id="{00000000-0008-0000-0500-000002000000}"/>
              </a:ext>
            </a:extLst>
          </p:cNvPr>
          <p:cNvGraphicFramePr>
            <a:graphicFrameLocks noGrp="1"/>
          </p:cNvGraphicFramePr>
          <p:nvPr/>
        </p:nvGraphicFramePr>
        <p:xfrm>
          <a:off x="237522" y="1817869"/>
          <a:ext cx="8668956" cy="475799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476291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4537" y="249257"/>
            <a:ext cx="8206515" cy="565229"/>
          </a:xfrm>
        </p:spPr>
        <p:txBody>
          <a:bodyPr/>
          <a:lstStyle/>
          <a:p>
            <a:r>
              <a:rPr lang="en-US" dirty="0"/>
              <a:t>Cattle Supply Story: Placements</a:t>
            </a:r>
          </a:p>
        </p:txBody>
      </p:sp>
      <p:sp>
        <p:nvSpPr>
          <p:cNvPr id="6" name="Slide Number Placeholder 5"/>
          <p:cNvSpPr>
            <a:spLocks noGrp="1"/>
          </p:cNvSpPr>
          <p:nvPr>
            <p:ph type="sldNum" sz="quarter" idx="4"/>
          </p:nvPr>
        </p:nvSpPr>
        <p:spPr/>
        <p:txBody>
          <a:bodyPr/>
          <a:lstStyle/>
          <a:p>
            <a:fld id="{3DF1AFCE-D540-41EE-B441-3ED6DEB25CDC}" type="slidenum">
              <a:rPr lang="en-US" smtClean="0"/>
              <a:pPr/>
              <a:t>12</a:t>
            </a:fld>
            <a:endParaRPr lang="en-US" dirty="0"/>
          </a:p>
        </p:txBody>
      </p:sp>
      <p:sp>
        <p:nvSpPr>
          <p:cNvPr id="7" name="Text Placeholder 3"/>
          <p:cNvSpPr>
            <a:spLocks noGrp="1"/>
          </p:cNvSpPr>
          <p:nvPr>
            <p:ph type="body" sz="quarter" idx="12"/>
          </p:nvPr>
        </p:nvSpPr>
        <p:spPr>
          <a:xfrm>
            <a:off x="744537" y="814487"/>
            <a:ext cx="7952423" cy="850684"/>
          </a:xfrm>
        </p:spPr>
        <p:txBody>
          <a:bodyPr/>
          <a:lstStyle/>
          <a:p>
            <a:r>
              <a:rPr lang="en-US" sz="2000" cap="none" dirty="0"/>
              <a:t>December placements were 101% of year ago. Following 11 months of strong placements, cattle on feed inventories began the year 8% above year ago.</a:t>
            </a:r>
          </a:p>
        </p:txBody>
      </p:sp>
      <p:sp>
        <p:nvSpPr>
          <p:cNvPr id="8" name="TextBox 7">
            <a:extLst>
              <a:ext uri="{FF2B5EF4-FFF2-40B4-BE49-F238E27FC236}">
                <a16:creationId xmlns:a16="http://schemas.microsoft.com/office/drawing/2014/main" id="{C6B15421-5644-4961-BF40-5F24D5933FAA}"/>
              </a:ext>
            </a:extLst>
          </p:cNvPr>
          <p:cNvSpPr txBox="1"/>
          <p:nvPr/>
        </p:nvSpPr>
        <p:spPr>
          <a:xfrm>
            <a:off x="7131981" y="6330166"/>
            <a:ext cx="1184045" cy="276999"/>
          </a:xfrm>
          <a:prstGeom prst="rect">
            <a:avLst/>
          </a:prstGeom>
          <a:noFill/>
        </p:spPr>
        <p:txBody>
          <a:bodyPr wrap="square" rtlCol="0">
            <a:spAutoFit/>
          </a:bodyPr>
          <a:lstStyle/>
          <a:p>
            <a:r>
              <a:rPr lang="en-US" sz="1200" dirty="0"/>
              <a:t>Source: USDA</a:t>
            </a:r>
          </a:p>
        </p:txBody>
      </p:sp>
      <p:graphicFrame>
        <p:nvGraphicFramePr>
          <p:cNvPr id="10" name="Chart 9">
            <a:extLst>
              <a:ext uri="{FF2B5EF4-FFF2-40B4-BE49-F238E27FC236}">
                <a16:creationId xmlns:a16="http://schemas.microsoft.com/office/drawing/2014/main" id="{00000000-0008-0000-0100-000002000000}"/>
              </a:ext>
            </a:extLst>
          </p:cNvPr>
          <p:cNvGraphicFramePr>
            <a:graphicFrameLocks/>
          </p:cNvGraphicFramePr>
          <p:nvPr>
            <p:extLst>
              <p:ext uri="{D42A27DB-BD31-4B8C-83A1-F6EECF244321}">
                <p14:modId xmlns:p14="http://schemas.microsoft.com/office/powerpoint/2010/main" val="3196440868"/>
              </p:ext>
            </p:extLst>
          </p:nvPr>
        </p:nvGraphicFramePr>
        <p:xfrm>
          <a:off x="618107" y="1665171"/>
          <a:ext cx="7697920" cy="466499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100877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8107" y="236257"/>
            <a:ext cx="8332946" cy="565229"/>
          </a:xfrm>
        </p:spPr>
        <p:txBody>
          <a:bodyPr/>
          <a:lstStyle/>
          <a:p>
            <a:r>
              <a:rPr lang="en-US" sz="3400" dirty="0"/>
              <a:t>Cattle Supply Story: Feeder Availability</a:t>
            </a:r>
          </a:p>
        </p:txBody>
      </p:sp>
      <p:sp>
        <p:nvSpPr>
          <p:cNvPr id="6" name="Slide Number Placeholder 5"/>
          <p:cNvSpPr>
            <a:spLocks noGrp="1"/>
          </p:cNvSpPr>
          <p:nvPr>
            <p:ph type="sldNum" sz="quarter" idx="4"/>
          </p:nvPr>
        </p:nvSpPr>
        <p:spPr/>
        <p:txBody>
          <a:bodyPr/>
          <a:lstStyle/>
          <a:p>
            <a:fld id="{3DF1AFCE-D540-41EE-B441-3ED6DEB25CDC}" type="slidenum">
              <a:rPr lang="en-US" smtClean="0"/>
              <a:pPr/>
              <a:t>13</a:t>
            </a:fld>
            <a:endParaRPr lang="en-US" dirty="0"/>
          </a:p>
        </p:txBody>
      </p:sp>
      <p:sp>
        <p:nvSpPr>
          <p:cNvPr id="7" name="Text Placeholder 3"/>
          <p:cNvSpPr>
            <a:spLocks noGrp="1"/>
          </p:cNvSpPr>
          <p:nvPr>
            <p:ph type="body" sz="quarter" idx="12"/>
          </p:nvPr>
        </p:nvSpPr>
        <p:spPr>
          <a:xfrm>
            <a:off x="618107" y="810727"/>
            <a:ext cx="7697920" cy="923954"/>
          </a:xfrm>
        </p:spPr>
        <p:txBody>
          <a:bodyPr/>
          <a:lstStyle/>
          <a:p>
            <a:r>
              <a:rPr lang="en-US" sz="1500" cap="none" dirty="0"/>
              <a:t>Feeder supply as of January 1</a:t>
            </a:r>
            <a:r>
              <a:rPr lang="en-US" sz="1500" cap="none" baseline="30000" dirty="0"/>
              <a:t>st</a:t>
            </a:r>
            <a:r>
              <a:rPr lang="en-US" sz="1500" cap="none" dirty="0"/>
              <a:t> was below year ago levels. Very positive cattle feeding profitability and dry pasture conditions pulled more cattle into </a:t>
            </a:r>
            <a:r>
              <a:rPr lang="en-US" sz="1500" cap="none" dirty="0" err="1"/>
              <a:t>feedyards</a:t>
            </a:r>
            <a:r>
              <a:rPr lang="en-US" sz="1500" cap="none" dirty="0"/>
              <a:t> at lighter weights.</a:t>
            </a:r>
          </a:p>
        </p:txBody>
      </p:sp>
      <p:sp>
        <p:nvSpPr>
          <p:cNvPr id="8" name="TextBox 7">
            <a:extLst>
              <a:ext uri="{FF2B5EF4-FFF2-40B4-BE49-F238E27FC236}">
                <a16:creationId xmlns:a16="http://schemas.microsoft.com/office/drawing/2014/main" id="{A108C06B-C91E-466E-8D84-C16D45AEC5DB}"/>
              </a:ext>
            </a:extLst>
          </p:cNvPr>
          <p:cNvSpPr txBox="1"/>
          <p:nvPr/>
        </p:nvSpPr>
        <p:spPr>
          <a:xfrm>
            <a:off x="7131981" y="6330166"/>
            <a:ext cx="1184045" cy="276999"/>
          </a:xfrm>
          <a:prstGeom prst="rect">
            <a:avLst/>
          </a:prstGeom>
          <a:noFill/>
        </p:spPr>
        <p:txBody>
          <a:bodyPr wrap="square" rtlCol="0">
            <a:spAutoFit/>
          </a:bodyPr>
          <a:lstStyle/>
          <a:p>
            <a:r>
              <a:rPr lang="en-US" sz="1200" dirty="0"/>
              <a:t>Source: USDA</a:t>
            </a:r>
          </a:p>
        </p:txBody>
      </p:sp>
      <p:graphicFrame>
        <p:nvGraphicFramePr>
          <p:cNvPr id="10" name="Chart 9">
            <a:extLst>
              <a:ext uri="{FF2B5EF4-FFF2-40B4-BE49-F238E27FC236}">
                <a16:creationId xmlns:a16="http://schemas.microsoft.com/office/drawing/2014/main" id="{00000000-0008-0000-0400-000005000000}"/>
              </a:ext>
            </a:extLst>
          </p:cNvPr>
          <p:cNvGraphicFramePr>
            <a:graphicFrameLocks noGrp="1"/>
          </p:cNvGraphicFramePr>
          <p:nvPr>
            <p:extLst>
              <p:ext uri="{D42A27DB-BD31-4B8C-83A1-F6EECF244321}">
                <p14:modId xmlns:p14="http://schemas.microsoft.com/office/powerpoint/2010/main" val="3597472152"/>
              </p:ext>
            </p:extLst>
          </p:nvPr>
        </p:nvGraphicFramePr>
        <p:xfrm>
          <a:off x="236220" y="1734681"/>
          <a:ext cx="8671560" cy="459548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178912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4537" y="164197"/>
            <a:ext cx="8206515" cy="565229"/>
          </a:xfrm>
        </p:spPr>
        <p:txBody>
          <a:bodyPr/>
          <a:lstStyle/>
          <a:p>
            <a:r>
              <a:rPr lang="en-US" dirty="0"/>
              <a:t>Supply Fundamentals: Grading</a:t>
            </a:r>
          </a:p>
        </p:txBody>
      </p:sp>
      <p:sp>
        <p:nvSpPr>
          <p:cNvPr id="6" name="Slide Number Placeholder 5"/>
          <p:cNvSpPr>
            <a:spLocks noGrp="1"/>
          </p:cNvSpPr>
          <p:nvPr>
            <p:ph type="sldNum" sz="quarter" idx="4"/>
          </p:nvPr>
        </p:nvSpPr>
        <p:spPr/>
        <p:txBody>
          <a:bodyPr/>
          <a:lstStyle/>
          <a:p>
            <a:fld id="{3DF1AFCE-D540-41EE-B441-3ED6DEB25CDC}" type="slidenum">
              <a:rPr lang="en-US" smtClean="0"/>
              <a:pPr/>
              <a:t>14</a:t>
            </a:fld>
            <a:endParaRPr lang="en-US" dirty="0"/>
          </a:p>
        </p:txBody>
      </p:sp>
      <p:sp>
        <p:nvSpPr>
          <p:cNvPr id="7" name="Text Placeholder 3"/>
          <p:cNvSpPr>
            <a:spLocks noGrp="1"/>
          </p:cNvSpPr>
          <p:nvPr>
            <p:ph type="body" sz="quarter" idx="12"/>
          </p:nvPr>
        </p:nvSpPr>
        <p:spPr>
          <a:xfrm>
            <a:off x="744537" y="729426"/>
            <a:ext cx="7962583" cy="642174"/>
          </a:xfrm>
        </p:spPr>
        <p:txBody>
          <a:bodyPr/>
          <a:lstStyle/>
          <a:p>
            <a:r>
              <a:rPr lang="en-US" sz="1600" cap="none" dirty="0"/>
              <a:t>Choice+ grade began the year very well. Increased heifer harvest and fewer class B &amp; C maturity animals should be favorable to grade going forward.</a:t>
            </a:r>
          </a:p>
        </p:txBody>
      </p:sp>
      <p:sp>
        <p:nvSpPr>
          <p:cNvPr id="9" name="TextBox 8">
            <a:extLst>
              <a:ext uri="{FF2B5EF4-FFF2-40B4-BE49-F238E27FC236}">
                <a16:creationId xmlns:a16="http://schemas.microsoft.com/office/drawing/2014/main" id="{FEA21D40-6667-434E-8EF2-7162A3672DB8}"/>
              </a:ext>
            </a:extLst>
          </p:cNvPr>
          <p:cNvSpPr txBox="1"/>
          <p:nvPr/>
        </p:nvSpPr>
        <p:spPr>
          <a:xfrm>
            <a:off x="7131981" y="6330166"/>
            <a:ext cx="1184045" cy="276999"/>
          </a:xfrm>
          <a:prstGeom prst="rect">
            <a:avLst/>
          </a:prstGeom>
          <a:noFill/>
        </p:spPr>
        <p:txBody>
          <a:bodyPr wrap="square" rtlCol="0">
            <a:spAutoFit/>
          </a:bodyPr>
          <a:lstStyle/>
          <a:p>
            <a:r>
              <a:rPr lang="en-US" sz="1200" dirty="0"/>
              <a:t>Source: USDA</a:t>
            </a:r>
          </a:p>
        </p:txBody>
      </p:sp>
      <p:graphicFrame>
        <p:nvGraphicFramePr>
          <p:cNvPr id="10" name="Chart 9">
            <a:extLst>
              <a:ext uri="{FF2B5EF4-FFF2-40B4-BE49-F238E27FC236}">
                <a16:creationId xmlns:a16="http://schemas.microsoft.com/office/drawing/2014/main" id="{00000000-0008-0000-2200-000002000000}"/>
              </a:ext>
            </a:extLst>
          </p:cNvPr>
          <p:cNvGraphicFramePr>
            <a:graphicFrameLocks/>
          </p:cNvGraphicFramePr>
          <p:nvPr/>
        </p:nvGraphicFramePr>
        <p:xfrm>
          <a:off x="307180" y="1371599"/>
          <a:ext cx="8529639" cy="523556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21928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4537" y="260934"/>
            <a:ext cx="8206515" cy="565229"/>
          </a:xfrm>
        </p:spPr>
        <p:txBody>
          <a:bodyPr/>
          <a:lstStyle/>
          <a:p>
            <a:r>
              <a:rPr lang="en-US" dirty="0"/>
              <a:t>FI Steer and Heifer Harvest</a:t>
            </a:r>
          </a:p>
        </p:txBody>
      </p:sp>
      <p:sp>
        <p:nvSpPr>
          <p:cNvPr id="6" name="Slide Number Placeholder 5"/>
          <p:cNvSpPr>
            <a:spLocks noGrp="1"/>
          </p:cNvSpPr>
          <p:nvPr>
            <p:ph type="sldNum" sz="quarter" idx="4"/>
          </p:nvPr>
        </p:nvSpPr>
        <p:spPr/>
        <p:txBody>
          <a:bodyPr/>
          <a:lstStyle/>
          <a:p>
            <a:fld id="{3DF1AFCE-D540-41EE-B441-3ED6DEB25CDC}" type="slidenum">
              <a:rPr lang="en-US" smtClean="0"/>
              <a:pPr/>
              <a:t>15</a:t>
            </a:fld>
            <a:endParaRPr lang="en-US" dirty="0"/>
          </a:p>
        </p:txBody>
      </p:sp>
      <p:sp>
        <p:nvSpPr>
          <p:cNvPr id="11" name="TextBox 10"/>
          <p:cNvSpPr txBox="1"/>
          <p:nvPr/>
        </p:nvSpPr>
        <p:spPr>
          <a:xfrm>
            <a:off x="6901313" y="6330166"/>
            <a:ext cx="1231833" cy="276999"/>
          </a:xfrm>
          <a:prstGeom prst="rect">
            <a:avLst/>
          </a:prstGeom>
          <a:noFill/>
        </p:spPr>
        <p:txBody>
          <a:bodyPr wrap="square" rtlCol="0">
            <a:spAutoFit/>
          </a:bodyPr>
          <a:lstStyle/>
          <a:p>
            <a:r>
              <a:rPr lang="en-US" sz="1200" dirty="0"/>
              <a:t>Source: USDA </a:t>
            </a:r>
          </a:p>
        </p:txBody>
      </p:sp>
      <p:graphicFrame>
        <p:nvGraphicFramePr>
          <p:cNvPr id="9" name="Chart 8">
            <a:extLst>
              <a:ext uri="{FF2B5EF4-FFF2-40B4-BE49-F238E27FC236}">
                <a16:creationId xmlns:a16="http://schemas.microsoft.com/office/drawing/2014/main" id="{00000000-0008-0000-1400-000002000000}"/>
              </a:ext>
            </a:extLst>
          </p:cNvPr>
          <p:cNvGraphicFramePr>
            <a:graphicFrameLocks noGrp="1"/>
          </p:cNvGraphicFramePr>
          <p:nvPr>
            <p:extLst>
              <p:ext uri="{D42A27DB-BD31-4B8C-83A1-F6EECF244321}">
                <p14:modId xmlns:p14="http://schemas.microsoft.com/office/powerpoint/2010/main" val="3240746573"/>
              </p:ext>
            </p:extLst>
          </p:nvPr>
        </p:nvGraphicFramePr>
        <p:xfrm>
          <a:off x="285750" y="826163"/>
          <a:ext cx="8572500" cy="5459941"/>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CD9F3B9B-2EF8-4CD6-8CB7-D9E465C2462B}"/>
              </a:ext>
            </a:extLst>
          </p:cNvPr>
          <p:cNvSpPr txBox="1"/>
          <p:nvPr/>
        </p:nvSpPr>
        <p:spPr>
          <a:xfrm>
            <a:off x="5289182" y="1039528"/>
            <a:ext cx="3455268" cy="523220"/>
          </a:xfrm>
          <a:prstGeom prst="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en-US" sz="1400" b="1" dirty="0"/>
              <a:t>+ 1.2 million head (+5%) 2017 vs 2016</a:t>
            </a:r>
          </a:p>
          <a:p>
            <a:r>
              <a:rPr lang="en-US" sz="1400" b="1" dirty="0"/>
              <a:t>+5% vs the 5-Year </a:t>
            </a:r>
            <a:r>
              <a:rPr lang="en-US" sz="1400" b="1" dirty="0" err="1"/>
              <a:t>Avg</a:t>
            </a:r>
            <a:endParaRPr lang="en-US" sz="1400" b="1" dirty="0"/>
          </a:p>
        </p:txBody>
      </p:sp>
    </p:spTree>
    <p:extLst>
      <p:ext uri="{BB962C8B-B14F-4D97-AF65-F5344CB8AC3E}">
        <p14:creationId xmlns:p14="http://schemas.microsoft.com/office/powerpoint/2010/main" val="40106999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4537" y="260934"/>
            <a:ext cx="8206515" cy="565229"/>
          </a:xfrm>
        </p:spPr>
        <p:txBody>
          <a:bodyPr/>
          <a:lstStyle/>
          <a:p>
            <a:r>
              <a:rPr lang="en-US" dirty="0"/>
              <a:t>Commercial Beef Production</a:t>
            </a:r>
          </a:p>
        </p:txBody>
      </p:sp>
      <p:sp>
        <p:nvSpPr>
          <p:cNvPr id="6" name="Slide Number Placeholder 5"/>
          <p:cNvSpPr>
            <a:spLocks noGrp="1"/>
          </p:cNvSpPr>
          <p:nvPr>
            <p:ph type="sldNum" sz="quarter" idx="4"/>
          </p:nvPr>
        </p:nvSpPr>
        <p:spPr/>
        <p:txBody>
          <a:bodyPr/>
          <a:lstStyle/>
          <a:p>
            <a:fld id="{3DF1AFCE-D540-41EE-B441-3ED6DEB25CDC}" type="slidenum">
              <a:rPr lang="en-US" smtClean="0"/>
              <a:pPr/>
              <a:t>16</a:t>
            </a:fld>
            <a:endParaRPr lang="en-US" dirty="0"/>
          </a:p>
        </p:txBody>
      </p:sp>
      <p:sp>
        <p:nvSpPr>
          <p:cNvPr id="11" name="TextBox 10"/>
          <p:cNvSpPr txBox="1"/>
          <p:nvPr/>
        </p:nvSpPr>
        <p:spPr>
          <a:xfrm>
            <a:off x="6901313" y="6330166"/>
            <a:ext cx="1231833" cy="276999"/>
          </a:xfrm>
          <a:prstGeom prst="rect">
            <a:avLst/>
          </a:prstGeom>
          <a:noFill/>
        </p:spPr>
        <p:txBody>
          <a:bodyPr wrap="square" rtlCol="0">
            <a:spAutoFit/>
          </a:bodyPr>
          <a:lstStyle/>
          <a:p>
            <a:r>
              <a:rPr lang="en-US" sz="1200" dirty="0"/>
              <a:t>Source: USDA </a:t>
            </a:r>
          </a:p>
        </p:txBody>
      </p:sp>
      <p:graphicFrame>
        <p:nvGraphicFramePr>
          <p:cNvPr id="7" name="Chart 6">
            <a:extLst>
              <a:ext uri="{FF2B5EF4-FFF2-40B4-BE49-F238E27FC236}">
                <a16:creationId xmlns:a16="http://schemas.microsoft.com/office/drawing/2014/main" id="{00000000-0008-0000-1100-000002000000}"/>
              </a:ext>
            </a:extLst>
          </p:cNvPr>
          <p:cNvGraphicFramePr>
            <a:graphicFrameLocks noGrp="1"/>
          </p:cNvGraphicFramePr>
          <p:nvPr>
            <p:extLst>
              <p:ext uri="{D42A27DB-BD31-4B8C-83A1-F6EECF244321}">
                <p14:modId xmlns:p14="http://schemas.microsoft.com/office/powerpoint/2010/main" val="3385478456"/>
              </p:ext>
            </p:extLst>
          </p:nvPr>
        </p:nvGraphicFramePr>
        <p:xfrm>
          <a:off x="285750" y="1039529"/>
          <a:ext cx="8572500" cy="5290638"/>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80A88E1F-A426-4C83-8A39-60910580D05C}"/>
              </a:ext>
            </a:extLst>
          </p:cNvPr>
          <p:cNvSpPr txBox="1"/>
          <p:nvPr/>
        </p:nvSpPr>
        <p:spPr>
          <a:xfrm>
            <a:off x="1183908" y="1289785"/>
            <a:ext cx="3787439" cy="523220"/>
          </a:xfrm>
          <a:prstGeom prst="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en-US" sz="1400" b="1" dirty="0"/>
              <a:t>+ 950 million </a:t>
            </a:r>
            <a:r>
              <a:rPr lang="en-US" sz="1400" b="1" dirty="0" err="1"/>
              <a:t>lbs</a:t>
            </a:r>
            <a:r>
              <a:rPr lang="en-US" sz="1400" b="1" dirty="0"/>
              <a:t> (+3.8%) 2017 vs 2016</a:t>
            </a:r>
          </a:p>
          <a:p>
            <a:r>
              <a:rPr lang="en-US" sz="1400" b="1" dirty="0"/>
              <a:t>+ 1 billion </a:t>
            </a:r>
            <a:r>
              <a:rPr lang="en-US" sz="1400" b="1" dirty="0" err="1"/>
              <a:t>lbs</a:t>
            </a:r>
            <a:r>
              <a:rPr lang="en-US" sz="1400" b="1" dirty="0"/>
              <a:t> (+3.9%) 2018 vs 2017</a:t>
            </a:r>
          </a:p>
        </p:txBody>
      </p:sp>
    </p:spTree>
    <p:extLst>
      <p:ext uri="{BB962C8B-B14F-4D97-AF65-F5344CB8AC3E}">
        <p14:creationId xmlns:p14="http://schemas.microsoft.com/office/powerpoint/2010/main" val="42263690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4537" y="164576"/>
            <a:ext cx="8206515" cy="565229"/>
          </a:xfrm>
        </p:spPr>
        <p:txBody>
          <a:bodyPr/>
          <a:lstStyle/>
          <a:p>
            <a:r>
              <a:rPr lang="en-US" dirty="0"/>
              <a:t>USDA Choice Cutout</a:t>
            </a:r>
          </a:p>
        </p:txBody>
      </p:sp>
      <p:sp>
        <p:nvSpPr>
          <p:cNvPr id="6" name="Slide Number Placeholder 5"/>
          <p:cNvSpPr>
            <a:spLocks noGrp="1"/>
          </p:cNvSpPr>
          <p:nvPr>
            <p:ph type="sldNum" sz="quarter" idx="4"/>
          </p:nvPr>
        </p:nvSpPr>
        <p:spPr/>
        <p:txBody>
          <a:bodyPr/>
          <a:lstStyle/>
          <a:p>
            <a:fld id="{3DF1AFCE-D540-41EE-B441-3ED6DEB25CDC}" type="slidenum">
              <a:rPr lang="en-US" smtClean="0"/>
              <a:pPr/>
              <a:t>17</a:t>
            </a:fld>
            <a:endParaRPr lang="en-US" dirty="0"/>
          </a:p>
        </p:txBody>
      </p:sp>
      <p:sp>
        <p:nvSpPr>
          <p:cNvPr id="7" name="Text Placeholder 3"/>
          <p:cNvSpPr>
            <a:spLocks noGrp="1"/>
          </p:cNvSpPr>
          <p:nvPr>
            <p:ph type="body" sz="quarter" idx="12"/>
          </p:nvPr>
        </p:nvSpPr>
        <p:spPr>
          <a:xfrm>
            <a:off x="744537" y="729548"/>
            <a:ext cx="7967384" cy="597448"/>
          </a:xfrm>
        </p:spPr>
        <p:txBody>
          <a:bodyPr/>
          <a:lstStyle/>
          <a:p>
            <a:r>
              <a:rPr lang="en-US" sz="1600" cap="none" dirty="0"/>
              <a:t>Strong beef demand has been very supportive to beef prices. Increased beef supplies have not negatively impacted the beef complex.</a:t>
            </a:r>
            <a:endParaRPr lang="en-US" sz="2000" cap="none" dirty="0"/>
          </a:p>
        </p:txBody>
      </p:sp>
      <p:graphicFrame>
        <p:nvGraphicFramePr>
          <p:cNvPr id="8" name="Chart 7">
            <a:extLst>
              <a:ext uri="{FF2B5EF4-FFF2-40B4-BE49-F238E27FC236}">
                <a16:creationId xmlns:a16="http://schemas.microsoft.com/office/drawing/2014/main" id="{00000000-0008-0000-0D00-000002000000}"/>
              </a:ext>
            </a:extLst>
          </p:cNvPr>
          <p:cNvGraphicFramePr>
            <a:graphicFrameLocks noGrp="1"/>
          </p:cNvGraphicFramePr>
          <p:nvPr/>
        </p:nvGraphicFramePr>
        <p:xfrm>
          <a:off x="239389" y="1326995"/>
          <a:ext cx="8665221" cy="532423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902599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8106" y="327000"/>
            <a:ext cx="8206515" cy="565229"/>
          </a:xfrm>
        </p:spPr>
        <p:txBody>
          <a:bodyPr/>
          <a:lstStyle/>
          <a:p>
            <a:r>
              <a:rPr lang="en-US" dirty="0"/>
              <a:t>Supply Fundamentals: Imports</a:t>
            </a:r>
          </a:p>
        </p:txBody>
      </p:sp>
      <p:sp>
        <p:nvSpPr>
          <p:cNvPr id="6" name="Slide Number Placeholder 5"/>
          <p:cNvSpPr>
            <a:spLocks noGrp="1"/>
          </p:cNvSpPr>
          <p:nvPr>
            <p:ph type="sldNum" sz="quarter" idx="4"/>
          </p:nvPr>
        </p:nvSpPr>
        <p:spPr/>
        <p:txBody>
          <a:bodyPr/>
          <a:lstStyle/>
          <a:p>
            <a:fld id="{3DF1AFCE-D540-41EE-B441-3ED6DEB25CDC}" type="slidenum">
              <a:rPr lang="en-US" smtClean="0"/>
              <a:pPr/>
              <a:t>18</a:t>
            </a:fld>
            <a:endParaRPr lang="en-US" dirty="0"/>
          </a:p>
        </p:txBody>
      </p:sp>
      <p:sp>
        <p:nvSpPr>
          <p:cNvPr id="7" name="Text Placeholder 3"/>
          <p:cNvSpPr>
            <a:spLocks noGrp="1"/>
          </p:cNvSpPr>
          <p:nvPr>
            <p:ph type="body" sz="quarter" idx="12"/>
          </p:nvPr>
        </p:nvSpPr>
        <p:spPr>
          <a:xfrm>
            <a:off x="618106" y="892229"/>
            <a:ext cx="7947287" cy="635488"/>
          </a:xfrm>
        </p:spPr>
        <p:txBody>
          <a:bodyPr/>
          <a:lstStyle/>
          <a:p>
            <a:r>
              <a:rPr lang="en-US" sz="2000" cap="none" dirty="0"/>
              <a:t>2017 total imports were 1% below year ago. Imports are expected to be down 5% in 2018.</a:t>
            </a:r>
          </a:p>
        </p:txBody>
      </p:sp>
      <p:sp>
        <p:nvSpPr>
          <p:cNvPr id="9" name="TextBox 8">
            <a:extLst>
              <a:ext uri="{FF2B5EF4-FFF2-40B4-BE49-F238E27FC236}">
                <a16:creationId xmlns:a16="http://schemas.microsoft.com/office/drawing/2014/main" id="{8F8737C5-D04C-46BC-9045-64C73A5D579F}"/>
              </a:ext>
            </a:extLst>
          </p:cNvPr>
          <p:cNvSpPr txBox="1"/>
          <p:nvPr/>
        </p:nvSpPr>
        <p:spPr>
          <a:xfrm>
            <a:off x="7131981" y="6330166"/>
            <a:ext cx="1184045" cy="276999"/>
          </a:xfrm>
          <a:prstGeom prst="rect">
            <a:avLst/>
          </a:prstGeom>
          <a:noFill/>
        </p:spPr>
        <p:txBody>
          <a:bodyPr wrap="square" rtlCol="0">
            <a:spAutoFit/>
          </a:bodyPr>
          <a:lstStyle/>
          <a:p>
            <a:r>
              <a:rPr lang="en-US" sz="1200" dirty="0"/>
              <a:t>Source: USDA</a:t>
            </a:r>
          </a:p>
        </p:txBody>
      </p:sp>
      <p:graphicFrame>
        <p:nvGraphicFramePr>
          <p:cNvPr id="8" name="Chart 7">
            <a:extLst>
              <a:ext uri="{FF2B5EF4-FFF2-40B4-BE49-F238E27FC236}">
                <a16:creationId xmlns:a16="http://schemas.microsoft.com/office/drawing/2014/main" id="{00000000-0008-0000-0300-000007000000}"/>
              </a:ext>
            </a:extLst>
          </p:cNvPr>
          <p:cNvGraphicFramePr>
            <a:graphicFrameLocks/>
          </p:cNvGraphicFramePr>
          <p:nvPr/>
        </p:nvGraphicFramePr>
        <p:xfrm>
          <a:off x="618107" y="1527717"/>
          <a:ext cx="7697920" cy="475838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013820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4537" y="211211"/>
            <a:ext cx="8206516" cy="565229"/>
          </a:xfrm>
        </p:spPr>
        <p:txBody>
          <a:bodyPr/>
          <a:lstStyle/>
          <a:p>
            <a:r>
              <a:rPr lang="en-US" dirty="0"/>
              <a:t>Supply Fundamentals: Exports</a:t>
            </a:r>
          </a:p>
        </p:txBody>
      </p:sp>
      <p:sp>
        <p:nvSpPr>
          <p:cNvPr id="6" name="Slide Number Placeholder 5"/>
          <p:cNvSpPr>
            <a:spLocks noGrp="1"/>
          </p:cNvSpPr>
          <p:nvPr>
            <p:ph type="sldNum" sz="quarter" idx="4"/>
          </p:nvPr>
        </p:nvSpPr>
        <p:spPr/>
        <p:txBody>
          <a:bodyPr/>
          <a:lstStyle/>
          <a:p>
            <a:fld id="{3DF1AFCE-D540-41EE-B441-3ED6DEB25CDC}" type="slidenum">
              <a:rPr lang="en-US" smtClean="0"/>
              <a:pPr/>
              <a:t>19</a:t>
            </a:fld>
            <a:endParaRPr lang="en-US" dirty="0"/>
          </a:p>
        </p:txBody>
      </p:sp>
      <p:sp>
        <p:nvSpPr>
          <p:cNvPr id="7" name="Text Placeholder 3"/>
          <p:cNvSpPr>
            <a:spLocks noGrp="1"/>
          </p:cNvSpPr>
          <p:nvPr>
            <p:ph type="body" sz="quarter" idx="12"/>
          </p:nvPr>
        </p:nvSpPr>
        <p:spPr>
          <a:xfrm>
            <a:off x="744536" y="776440"/>
            <a:ext cx="7942263" cy="851638"/>
          </a:xfrm>
        </p:spPr>
        <p:txBody>
          <a:bodyPr/>
          <a:lstStyle/>
          <a:p>
            <a:r>
              <a:rPr lang="en-US" sz="2000" cap="none" dirty="0"/>
              <a:t>2017 total exports were 12% above year ago setting a new annual record. With growing international beef interest, next year should be close to 5-6% larger than 2017. </a:t>
            </a:r>
          </a:p>
        </p:txBody>
      </p:sp>
      <p:sp>
        <p:nvSpPr>
          <p:cNvPr id="8" name="TextBox 7">
            <a:extLst>
              <a:ext uri="{FF2B5EF4-FFF2-40B4-BE49-F238E27FC236}">
                <a16:creationId xmlns:a16="http://schemas.microsoft.com/office/drawing/2014/main" id="{A5B58A9A-AFB8-4601-9CBE-9A779CA1327C}"/>
              </a:ext>
            </a:extLst>
          </p:cNvPr>
          <p:cNvSpPr txBox="1"/>
          <p:nvPr/>
        </p:nvSpPr>
        <p:spPr>
          <a:xfrm>
            <a:off x="7131981" y="6330166"/>
            <a:ext cx="1184045" cy="276999"/>
          </a:xfrm>
          <a:prstGeom prst="rect">
            <a:avLst/>
          </a:prstGeom>
          <a:noFill/>
        </p:spPr>
        <p:txBody>
          <a:bodyPr wrap="square" rtlCol="0">
            <a:spAutoFit/>
          </a:bodyPr>
          <a:lstStyle/>
          <a:p>
            <a:r>
              <a:rPr lang="en-US" sz="1200" dirty="0"/>
              <a:t>Source: USDA</a:t>
            </a:r>
          </a:p>
        </p:txBody>
      </p:sp>
      <p:graphicFrame>
        <p:nvGraphicFramePr>
          <p:cNvPr id="9" name="Chart 8">
            <a:extLst>
              <a:ext uri="{FF2B5EF4-FFF2-40B4-BE49-F238E27FC236}">
                <a16:creationId xmlns:a16="http://schemas.microsoft.com/office/drawing/2014/main" id="{00000000-0008-0000-0300-000002000000}"/>
              </a:ext>
            </a:extLst>
          </p:cNvPr>
          <p:cNvGraphicFramePr>
            <a:graphicFrameLocks/>
          </p:cNvGraphicFramePr>
          <p:nvPr/>
        </p:nvGraphicFramePr>
        <p:xfrm>
          <a:off x="744536" y="1628078"/>
          <a:ext cx="7571489" cy="465802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237988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a:cs typeface="Arial"/>
              </a:rPr>
              <a:t>We operate within four key business segments:</a:t>
            </a:r>
          </a:p>
        </p:txBody>
      </p:sp>
      <p:grpSp>
        <p:nvGrpSpPr>
          <p:cNvPr id="7" name="Group 6"/>
          <p:cNvGrpSpPr/>
          <p:nvPr/>
        </p:nvGrpSpPr>
        <p:grpSpPr>
          <a:xfrm>
            <a:off x="740664" y="1719072"/>
            <a:ext cx="7546086" cy="1939902"/>
            <a:chOff x="740664" y="1719072"/>
            <a:chExt cx="7546086" cy="1939902"/>
          </a:xfrm>
        </p:grpSpPr>
        <p:sp>
          <p:nvSpPr>
            <p:cNvPr id="3" name="Rectangle 2"/>
            <p:cNvSpPr/>
            <p:nvPr/>
          </p:nvSpPr>
          <p:spPr>
            <a:xfrm>
              <a:off x="740664" y="1719072"/>
              <a:ext cx="1885950" cy="342900"/>
            </a:xfrm>
            <a:prstGeom prst="rect">
              <a:avLst/>
            </a:prstGeom>
            <a:solidFill>
              <a:srgbClr val="5B8F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latin typeface="Arial"/>
                  <a:cs typeface="Arial"/>
                </a:rPr>
                <a:t>Food</a:t>
              </a:r>
            </a:p>
          </p:txBody>
        </p:sp>
        <p:sp>
          <p:nvSpPr>
            <p:cNvPr id="4" name="Rectangle 3"/>
            <p:cNvSpPr/>
            <p:nvPr/>
          </p:nvSpPr>
          <p:spPr>
            <a:xfrm>
              <a:off x="2627376" y="1719072"/>
              <a:ext cx="1885950" cy="342900"/>
            </a:xfrm>
            <a:prstGeom prst="rect">
              <a:avLst/>
            </a:prstGeom>
            <a:solidFill>
              <a:srgbClr val="D7A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latin typeface="Arial"/>
                  <a:cs typeface="Arial"/>
                </a:rPr>
                <a:t>Agriculture</a:t>
              </a:r>
            </a:p>
          </p:txBody>
        </p:sp>
        <p:sp>
          <p:nvSpPr>
            <p:cNvPr id="5" name="Rectangle 4"/>
            <p:cNvSpPr/>
            <p:nvPr/>
          </p:nvSpPr>
          <p:spPr>
            <a:xfrm>
              <a:off x="4514088" y="1719072"/>
              <a:ext cx="1885950" cy="342900"/>
            </a:xfrm>
            <a:prstGeom prst="rect">
              <a:avLst/>
            </a:prstGeom>
            <a:solidFill>
              <a:srgbClr val="5B8F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latin typeface="Arial"/>
                  <a:cs typeface="Arial"/>
                </a:rPr>
                <a:t>Financial</a:t>
              </a:r>
            </a:p>
          </p:txBody>
        </p:sp>
        <p:sp>
          <p:nvSpPr>
            <p:cNvPr id="6" name="Rectangle 5"/>
            <p:cNvSpPr/>
            <p:nvPr/>
          </p:nvSpPr>
          <p:spPr>
            <a:xfrm>
              <a:off x="6400800" y="1719072"/>
              <a:ext cx="1885950" cy="342900"/>
            </a:xfrm>
            <a:prstGeom prst="rect">
              <a:avLst/>
            </a:prstGeom>
            <a:solidFill>
              <a:srgbClr val="D7A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latin typeface="Arial"/>
                  <a:cs typeface="Arial"/>
                </a:rPr>
                <a:t>Industrial</a:t>
              </a:r>
            </a:p>
          </p:txBody>
        </p:sp>
        <p:pic>
          <p:nvPicPr>
            <p:cNvPr id="8" name="Picture 7" descr="138106852_7.jp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5400000">
              <a:off x="889118" y="1913563"/>
              <a:ext cx="1595990" cy="1892808"/>
            </a:xfrm>
            <a:prstGeom prst="rect">
              <a:avLst/>
            </a:prstGeom>
          </p:spPr>
        </p:pic>
        <p:pic>
          <p:nvPicPr>
            <p:cNvPr id="9" name="Picture 8" descr="shutterstock_118772779.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627376" y="2062984"/>
              <a:ext cx="1892808" cy="1595990"/>
            </a:xfrm>
            <a:prstGeom prst="rect">
              <a:avLst/>
            </a:prstGeom>
          </p:spPr>
        </p:pic>
        <p:pic>
          <p:nvPicPr>
            <p:cNvPr id="10" name="Picture 9" descr="dreamstime_2463171.tif"/>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514088" y="2062983"/>
              <a:ext cx="1890832" cy="1595989"/>
            </a:xfrm>
            <a:prstGeom prst="rect">
              <a:avLst/>
            </a:prstGeom>
          </p:spPr>
        </p:pic>
        <p:pic>
          <p:nvPicPr>
            <p:cNvPr id="11" name="Picture 10" descr="42-21053253.jpg"/>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393942" y="2062983"/>
              <a:ext cx="1892808" cy="1595990"/>
            </a:xfrm>
            <a:prstGeom prst="rect">
              <a:avLst/>
            </a:prstGeom>
          </p:spPr>
        </p:pic>
      </p:grpSp>
      <p:sp>
        <p:nvSpPr>
          <p:cNvPr id="12" name="TextBox 11"/>
          <p:cNvSpPr txBox="1"/>
          <p:nvPr/>
        </p:nvSpPr>
        <p:spPr>
          <a:xfrm>
            <a:off x="740664" y="3658973"/>
            <a:ext cx="1803138" cy="1960793"/>
          </a:xfrm>
          <a:prstGeom prst="rect">
            <a:avLst/>
          </a:prstGeom>
          <a:noFill/>
        </p:spPr>
        <p:txBody>
          <a:bodyPr wrap="none" lIns="0" tIns="137160" rtlCol="0">
            <a:spAutoFit/>
          </a:bodyPr>
          <a:lstStyle/>
          <a:p>
            <a:pPr>
              <a:lnSpc>
                <a:spcPts val="1500"/>
              </a:lnSpc>
            </a:pPr>
            <a:r>
              <a:rPr lang="en-US" sz="1200" dirty="0">
                <a:latin typeface="Arial"/>
                <a:cs typeface="Arial"/>
              </a:rPr>
              <a:t>We provide food and </a:t>
            </a:r>
            <a:br>
              <a:rPr lang="en-US" sz="1200" dirty="0">
                <a:latin typeface="Arial"/>
                <a:cs typeface="Arial"/>
              </a:rPr>
            </a:br>
            <a:r>
              <a:rPr lang="en-US" sz="1200" dirty="0">
                <a:latin typeface="Arial"/>
                <a:cs typeface="Arial"/>
              </a:rPr>
              <a:t>beverage manufacturers, </a:t>
            </a:r>
            <a:br>
              <a:rPr lang="en-US" sz="1200" dirty="0">
                <a:latin typeface="Arial"/>
                <a:cs typeface="Arial"/>
              </a:rPr>
            </a:br>
            <a:r>
              <a:rPr lang="en-US" sz="1200" dirty="0">
                <a:latin typeface="Arial"/>
                <a:cs typeface="Arial"/>
              </a:rPr>
              <a:t>food service companies </a:t>
            </a:r>
          </a:p>
          <a:p>
            <a:pPr>
              <a:lnSpc>
                <a:spcPts val="1500"/>
              </a:lnSpc>
            </a:pPr>
            <a:r>
              <a:rPr lang="en-US" sz="1200" dirty="0">
                <a:latin typeface="Arial"/>
                <a:cs typeface="Arial"/>
              </a:rPr>
              <a:t>and retailers with </a:t>
            </a:r>
          </a:p>
          <a:p>
            <a:pPr>
              <a:lnSpc>
                <a:spcPts val="1500"/>
              </a:lnSpc>
            </a:pPr>
            <a:r>
              <a:rPr lang="en-US" sz="1200" dirty="0">
                <a:latin typeface="Arial"/>
                <a:cs typeface="Arial"/>
              </a:rPr>
              <a:t>high-quality ingredients, </a:t>
            </a:r>
          </a:p>
          <a:p>
            <a:pPr>
              <a:lnSpc>
                <a:spcPts val="1500"/>
              </a:lnSpc>
            </a:pPr>
            <a:r>
              <a:rPr lang="en-US" sz="1200" dirty="0">
                <a:latin typeface="Arial"/>
                <a:cs typeface="Arial"/>
              </a:rPr>
              <a:t>meat and poultry </a:t>
            </a:r>
          </a:p>
          <a:p>
            <a:pPr>
              <a:lnSpc>
                <a:spcPts val="1500"/>
              </a:lnSpc>
            </a:pPr>
            <a:r>
              <a:rPr lang="en-US" sz="1200" dirty="0">
                <a:latin typeface="Arial"/>
                <a:cs typeface="Arial"/>
              </a:rPr>
              <a:t>products, and health-</a:t>
            </a:r>
            <a:br>
              <a:rPr lang="en-US" sz="1200" dirty="0">
                <a:latin typeface="Arial"/>
                <a:cs typeface="Arial"/>
              </a:rPr>
            </a:br>
            <a:r>
              <a:rPr lang="en-US" sz="1200" dirty="0">
                <a:latin typeface="Arial"/>
                <a:cs typeface="Arial"/>
              </a:rPr>
              <a:t>promoting ingredients </a:t>
            </a:r>
          </a:p>
          <a:p>
            <a:pPr>
              <a:lnSpc>
                <a:spcPts val="1500"/>
              </a:lnSpc>
            </a:pPr>
            <a:r>
              <a:rPr lang="en-US" sz="1200" dirty="0">
                <a:latin typeface="Arial"/>
                <a:cs typeface="Arial"/>
              </a:rPr>
              <a:t>and ingredient systems.</a:t>
            </a:r>
          </a:p>
        </p:txBody>
      </p:sp>
      <p:sp>
        <p:nvSpPr>
          <p:cNvPr id="13" name="TextBox 12"/>
          <p:cNvSpPr txBox="1"/>
          <p:nvPr/>
        </p:nvSpPr>
        <p:spPr>
          <a:xfrm>
            <a:off x="2627376" y="3658973"/>
            <a:ext cx="1751817" cy="1914627"/>
          </a:xfrm>
          <a:prstGeom prst="rect">
            <a:avLst/>
          </a:prstGeom>
          <a:noFill/>
        </p:spPr>
        <p:txBody>
          <a:bodyPr wrap="none" lIns="0" tIns="137160" rtlCol="0">
            <a:spAutoFit/>
          </a:bodyPr>
          <a:lstStyle/>
          <a:p>
            <a:pPr>
              <a:lnSpc>
                <a:spcPts val="1500"/>
              </a:lnSpc>
            </a:pPr>
            <a:r>
              <a:rPr lang="en-US" sz="1200" dirty="0">
                <a:latin typeface="Arial"/>
                <a:cs typeface="Arial"/>
              </a:rPr>
              <a:t>We buy, process and </a:t>
            </a:r>
            <a:br>
              <a:rPr lang="en-US" sz="1200" dirty="0">
                <a:latin typeface="Arial"/>
                <a:cs typeface="Arial"/>
              </a:rPr>
            </a:br>
            <a:r>
              <a:rPr lang="en-US" sz="1200" dirty="0">
                <a:latin typeface="Arial"/>
                <a:cs typeface="Arial"/>
              </a:rPr>
              <a:t>distribute grain, oilseeds </a:t>
            </a:r>
            <a:br>
              <a:rPr lang="en-US" sz="1200" dirty="0">
                <a:latin typeface="Arial"/>
                <a:cs typeface="Arial"/>
              </a:rPr>
            </a:br>
            <a:r>
              <a:rPr lang="en-US" sz="1200" dirty="0">
                <a:latin typeface="Arial"/>
                <a:cs typeface="Arial"/>
              </a:rPr>
              <a:t>and other commodities </a:t>
            </a:r>
          </a:p>
          <a:p>
            <a:pPr>
              <a:lnSpc>
                <a:spcPts val="1500"/>
              </a:lnSpc>
            </a:pPr>
            <a:r>
              <a:rPr lang="en-US" sz="1200" dirty="0">
                <a:latin typeface="Arial"/>
                <a:cs typeface="Arial"/>
              </a:rPr>
              <a:t>to makers of food </a:t>
            </a:r>
          </a:p>
          <a:p>
            <a:pPr>
              <a:lnSpc>
                <a:spcPts val="1500"/>
              </a:lnSpc>
            </a:pPr>
            <a:r>
              <a:rPr lang="en-US" sz="1200" dirty="0">
                <a:latin typeface="Arial"/>
                <a:cs typeface="Arial"/>
              </a:rPr>
              <a:t>and animal nutrition </a:t>
            </a:r>
            <a:br>
              <a:rPr lang="en-US" sz="1200" dirty="0">
                <a:latin typeface="Arial"/>
                <a:cs typeface="Arial"/>
              </a:rPr>
            </a:br>
            <a:r>
              <a:rPr lang="en-US" sz="1200" dirty="0">
                <a:latin typeface="Arial"/>
                <a:cs typeface="Arial"/>
              </a:rPr>
              <a:t>products. We also </a:t>
            </a:r>
          </a:p>
          <a:p>
            <a:pPr>
              <a:lnSpc>
                <a:spcPts val="1500"/>
              </a:lnSpc>
            </a:pPr>
            <a:r>
              <a:rPr lang="en-US" sz="1200" dirty="0">
                <a:latin typeface="Arial"/>
                <a:cs typeface="Arial"/>
              </a:rPr>
              <a:t>provide products and </a:t>
            </a:r>
            <a:br>
              <a:rPr lang="en-US" sz="1200" dirty="0">
                <a:latin typeface="Arial"/>
                <a:cs typeface="Arial"/>
              </a:rPr>
            </a:br>
            <a:r>
              <a:rPr lang="en-US" sz="1200" dirty="0">
                <a:latin typeface="Arial"/>
                <a:cs typeface="Arial"/>
              </a:rPr>
              <a:t>services to crop </a:t>
            </a:r>
          </a:p>
          <a:p>
            <a:pPr>
              <a:lnSpc>
                <a:spcPts val="1500"/>
              </a:lnSpc>
            </a:pPr>
            <a:r>
              <a:rPr lang="en-US" sz="1200" dirty="0">
                <a:latin typeface="Arial"/>
                <a:cs typeface="Arial"/>
              </a:rPr>
              <a:t>and livestock producers.</a:t>
            </a:r>
          </a:p>
        </p:txBody>
      </p:sp>
      <p:sp>
        <p:nvSpPr>
          <p:cNvPr id="14" name="TextBox 13"/>
          <p:cNvSpPr txBox="1"/>
          <p:nvPr/>
        </p:nvSpPr>
        <p:spPr>
          <a:xfrm>
            <a:off x="4514088" y="3658973"/>
            <a:ext cx="1708986" cy="1337546"/>
          </a:xfrm>
          <a:prstGeom prst="rect">
            <a:avLst/>
          </a:prstGeom>
          <a:noFill/>
        </p:spPr>
        <p:txBody>
          <a:bodyPr wrap="none" lIns="0" tIns="137160" rtlCol="0">
            <a:spAutoFit/>
          </a:bodyPr>
          <a:lstStyle/>
          <a:p>
            <a:pPr>
              <a:lnSpc>
                <a:spcPts val="1500"/>
              </a:lnSpc>
            </a:pPr>
            <a:r>
              <a:rPr lang="en-US" sz="1200" dirty="0">
                <a:latin typeface="Arial"/>
                <a:cs typeface="Arial"/>
              </a:rPr>
              <a:t>We provide our food, </a:t>
            </a:r>
            <a:br>
              <a:rPr lang="en-US" sz="1200" dirty="0">
                <a:latin typeface="Arial"/>
                <a:cs typeface="Arial"/>
              </a:rPr>
            </a:br>
            <a:r>
              <a:rPr lang="en-US" sz="1200" dirty="0">
                <a:latin typeface="Arial"/>
                <a:cs typeface="Arial"/>
              </a:rPr>
              <a:t>agricultural, industrial </a:t>
            </a:r>
          </a:p>
          <a:p>
            <a:pPr>
              <a:lnSpc>
                <a:spcPts val="1500"/>
              </a:lnSpc>
            </a:pPr>
            <a:r>
              <a:rPr lang="en-US" sz="1200" dirty="0">
                <a:latin typeface="Arial"/>
                <a:cs typeface="Arial"/>
              </a:rPr>
              <a:t>and financial customers </a:t>
            </a:r>
            <a:br>
              <a:rPr lang="en-US" sz="1200" dirty="0">
                <a:latin typeface="Arial"/>
                <a:cs typeface="Arial"/>
              </a:rPr>
            </a:br>
            <a:r>
              <a:rPr lang="en-US" sz="1200" dirty="0">
                <a:latin typeface="Arial"/>
                <a:cs typeface="Arial"/>
              </a:rPr>
              <a:t>around the world with </a:t>
            </a:r>
          </a:p>
          <a:p>
            <a:pPr>
              <a:lnSpc>
                <a:spcPts val="1500"/>
              </a:lnSpc>
            </a:pPr>
            <a:r>
              <a:rPr lang="en-US" sz="1200" dirty="0">
                <a:latin typeface="Arial"/>
                <a:cs typeface="Arial"/>
              </a:rPr>
              <a:t>risk management and </a:t>
            </a:r>
            <a:br>
              <a:rPr lang="en-US" sz="1200" dirty="0">
                <a:latin typeface="Arial"/>
                <a:cs typeface="Arial"/>
              </a:rPr>
            </a:br>
            <a:r>
              <a:rPr lang="en-US" sz="1200" dirty="0">
                <a:latin typeface="Arial"/>
                <a:cs typeface="Arial"/>
              </a:rPr>
              <a:t>financial solutions.</a:t>
            </a:r>
          </a:p>
        </p:txBody>
      </p:sp>
      <p:sp>
        <p:nvSpPr>
          <p:cNvPr id="15" name="TextBox 14"/>
          <p:cNvSpPr txBox="1"/>
          <p:nvPr/>
        </p:nvSpPr>
        <p:spPr>
          <a:xfrm>
            <a:off x="6393942" y="3658973"/>
            <a:ext cx="1854459" cy="1529906"/>
          </a:xfrm>
          <a:prstGeom prst="rect">
            <a:avLst/>
          </a:prstGeom>
          <a:noFill/>
        </p:spPr>
        <p:txBody>
          <a:bodyPr wrap="none" lIns="0" tIns="137160" rtlCol="0">
            <a:spAutoFit/>
          </a:bodyPr>
          <a:lstStyle/>
          <a:p>
            <a:pPr>
              <a:lnSpc>
                <a:spcPts val="1500"/>
              </a:lnSpc>
            </a:pPr>
            <a:r>
              <a:rPr lang="en-US" sz="1200" dirty="0">
                <a:latin typeface="Arial"/>
                <a:cs typeface="Arial"/>
              </a:rPr>
              <a:t>We serve industrial </a:t>
            </a:r>
          </a:p>
          <a:p>
            <a:pPr>
              <a:lnSpc>
                <a:spcPts val="1500"/>
              </a:lnSpc>
            </a:pPr>
            <a:r>
              <a:rPr lang="en-US" sz="1200" dirty="0">
                <a:latin typeface="Arial"/>
                <a:cs typeface="Arial"/>
              </a:rPr>
              <a:t>users of energy, salt, </a:t>
            </a:r>
          </a:p>
          <a:p>
            <a:pPr>
              <a:lnSpc>
                <a:spcPts val="1500"/>
              </a:lnSpc>
            </a:pPr>
            <a:r>
              <a:rPr lang="en-US" sz="1200" dirty="0">
                <a:latin typeface="Arial"/>
                <a:cs typeface="Arial"/>
              </a:rPr>
              <a:t>starch and steel products. </a:t>
            </a:r>
          </a:p>
          <a:p>
            <a:pPr>
              <a:lnSpc>
                <a:spcPts val="1500"/>
              </a:lnSpc>
            </a:pPr>
            <a:r>
              <a:rPr lang="en-US" sz="1200" dirty="0">
                <a:latin typeface="Arial"/>
                <a:cs typeface="Arial"/>
              </a:rPr>
              <a:t>We also develop and </a:t>
            </a:r>
            <a:br>
              <a:rPr lang="en-US" sz="1200" dirty="0">
                <a:latin typeface="Arial"/>
                <a:cs typeface="Arial"/>
              </a:rPr>
            </a:br>
            <a:r>
              <a:rPr lang="en-US" sz="1200" dirty="0">
                <a:latin typeface="Arial"/>
                <a:cs typeface="Arial"/>
              </a:rPr>
              <a:t>market sustainable </a:t>
            </a:r>
            <a:br>
              <a:rPr lang="en-US" sz="1200" dirty="0">
                <a:latin typeface="Arial"/>
                <a:cs typeface="Arial"/>
              </a:rPr>
            </a:br>
            <a:r>
              <a:rPr lang="en-US" sz="1200" dirty="0">
                <a:latin typeface="Arial"/>
                <a:cs typeface="Arial"/>
              </a:rPr>
              <a:t>products made from </a:t>
            </a:r>
            <a:br>
              <a:rPr lang="en-US" sz="1200" dirty="0">
                <a:latin typeface="Arial"/>
                <a:cs typeface="Arial"/>
              </a:rPr>
            </a:br>
            <a:r>
              <a:rPr lang="en-US" sz="1200" dirty="0">
                <a:latin typeface="Arial"/>
                <a:cs typeface="Arial"/>
              </a:rPr>
              <a:t>agricultural </a:t>
            </a:r>
            <a:r>
              <a:rPr lang="en-US" sz="1200" dirty="0" err="1">
                <a:latin typeface="Arial"/>
                <a:cs typeface="Arial"/>
              </a:rPr>
              <a:t>feedstocks</a:t>
            </a:r>
            <a:r>
              <a:rPr lang="en-US" sz="1200" dirty="0">
                <a:latin typeface="Arial"/>
                <a:cs typeface="Arial"/>
              </a:rPr>
              <a:t>.</a:t>
            </a:r>
          </a:p>
        </p:txBody>
      </p:sp>
      <p:sp>
        <p:nvSpPr>
          <p:cNvPr id="16" name="Slide Number Placeholder 5"/>
          <p:cNvSpPr>
            <a:spLocks noGrp="1"/>
          </p:cNvSpPr>
          <p:nvPr>
            <p:ph type="sldNum" sz="quarter" idx="4"/>
          </p:nvPr>
        </p:nvSpPr>
        <p:spPr>
          <a:xfrm>
            <a:off x="239714" y="6278633"/>
            <a:ext cx="378392" cy="365125"/>
          </a:xfrm>
          <a:prstGeom prst="rect">
            <a:avLst/>
          </a:prstGeom>
        </p:spPr>
        <p:txBody>
          <a:bodyPr vert="horz" wrap="none" lIns="91440" tIns="45720" rIns="91440" bIns="45720" rtlCol="0" anchor="ctr"/>
          <a:lstStyle>
            <a:lvl1pPr algn="ctr">
              <a:defRPr sz="1200" b="1">
                <a:solidFill>
                  <a:schemeClr val="bg1"/>
                </a:solidFill>
                <a:latin typeface="Arial"/>
                <a:cs typeface="Arial"/>
              </a:defRPr>
            </a:lvl1pPr>
          </a:lstStyle>
          <a:p>
            <a:fld id="{3DF1AFCE-D540-41EE-B441-3ED6DEB25CDC}" type="slidenum">
              <a:rPr lang="en-US" smtClean="0"/>
              <a:pPr/>
              <a:t>2</a:t>
            </a:fld>
            <a:endParaRPr lang="en-US" dirty="0"/>
          </a:p>
        </p:txBody>
      </p:sp>
    </p:spTree>
    <p:extLst>
      <p:ext uri="{BB962C8B-B14F-4D97-AF65-F5344CB8AC3E}">
        <p14:creationId xmlns:p14="http://schemas.microsoft.com/office/powerpoint/2010/main" val="5699425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fld id="{3DF1AFCE-D540-41EE-B441-3ED6DEB25CDC}" type="slidenum">
              <a:rPr lang="en-US" smtClean="0"/>
              <a:pPr/>
              <a:t>20</a:t>
            </a:fld>
            <a:endParaRPr lang="en-US" dirty="0"/>
          </a:p>
        </p:txBody>
      </p:sp>
      <p:graphicFrame>
        <p:nvGraphicFramePr>
          <p:cNvPr id="9" name="Chart 8">
            <a:extLst>
              <a:ext uri="{FF2B5EF4-FFF2-40B4-BE49-F238E27FC236}">
                <a16:creationId xmlns:a16="http://schemas.microsoft.com/office/drawing/2014/main" id="{8EABAE1B-C5FF-4F03-B26B-4E2FBDD7BC4C}"/>
              </a:ext>
            </a:extLst>
          </p:cNvPr>
          <p:cNvGraphicFramePr>
            <a:graphicFrameLocks/>
          </p:cNvGraphicFramePr>
          <p:nvPr>
            <p:extLst>
              <p:ext uri="{D42A27DB-BD31-4B8C-83A1-F6EECF244321}">
                <p14:modId xmlns:p14="http://schemas.microsoft.com/office/powerpoint/2010/main" val="3534667941"/>
              </p:ext>
            </p:extLst>
          </p:nvPr>
        </p:nvGraphicFramePr>
        <p:xfrm>
          <a:off x="239714" y="269508"/>
          <a:ext cx="8584907" cy="6016598"/>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 Placeholder 3"/>
          <p:cNvSpPr>
            <a:spLocks noGrp="1"/>
          </p:cNvSpPr>
          <p:nvPr>
            <p:ph type="body" sz="quarter" idx="12"/>
          </p:nvPr>
        </p:nvSpPr>
        <p:spPr>
          <a:xfrm>
            <a:off x="618105" y="834737"/>
            <a:ext cx="7697922" cy="4882669"/>
          </a:xfrm>
        </p:spPr>
        <p:txBody>
          <a:bodyPr/>
          <a:lstStyle/>
          <a:p>
            <a:pPr marL="342900" indent="-342900">
              <a:lnSpc>
                <a:spcPts val="3000"/>
              </a:lnSpc>
              <a:buFont typeface="Arial" panose="020B0604020202020204" pitchFamily="34" charset="0"/>
              <a:buChar char="•"/>
            </a:pPr>
            <a:r>
              <a:rPr lang="en-US" sz="2400" cap="none" dirty="0"/>
              <a:t>Competition at retail from new entrants and aggressive response from existing firms</a:t>
            </a:r>
          </a:p>
          <a:p>
            <a:pPr marL="342900" indent="-342900">
              <a:lnSpc>
                <a:spcPts val="3000"/>
              </a:lnSpc>
              <a:buFont typeface="Arial" panose="020B0604020202020204" pitchFamily="34" charset="0"/>
              <a:buChar char="•"/>
            </a:pPr>
            <a:r>
              <a:rPr lang="en-US" sz="2400" cap="none" dirty="0"/>
              <a:t>Changing format, limited assortment, low cost, improved quality, and shorter supply chains</a:t>
            </a:r>
          </a:p>
          <a:p>
            <a:pPr marL="342900" indent="-342900">
              <a:lnSpc>
                <a:spcPts val="3000"/>
              </a:lnSpc>
              <a:buFont typeface="Arial" panose="020B0604020202020204" pitchFamily="34" charset="0"/>
              <a:buChar char="•"/>
            </a:pPr>
            <a:r>
              <a:rPr lang="en-US" sz="2400" cap="none" dirty="0"/>
              <a:t>Customers talking about e-commerce, freight increases/growing regulations, cost-stacking, labor</a:t>
            </a:r>
          </a:p>
          <a:p>
            <a:pPr marL="342900" indent="-342900">
              <a:lnSpc>
                <a:spcPts val="3000"/>
              </a:lnSpc>
              <a:buFont typeface="Arial" panose="020B0604020202020204" pitchFamily="34" charset="0"/>
              <a:buChar char="•"/>
            </a:pPr>
            <a:r>
              <a:rPr lang="en-US" sz="2400" cap="none" dirty="0"/>
              <a:t>Case ready growth anticipated</a:t>
            </a:r>
          </a:p>
          <a:p>
            <a:pPr marL="342900" indent="-342900">
              <a:lnSpc>
                <a:spcPts val="3000"/>
              </a:lnSpc>
              <a:buFont typeface="Arial" panose="020B0604020202020204" pitchFamily="34" charset="0"/>
              <a:buChar char="•"/>
            </a:pPr>
            <a:r>
              <a:rPr lang="en-US" sz="2400" cap="none" dirty="0"/>
              <a:t>Labor shortages in plants</a:t>
            </a:r>
          </a:p>
          <a:p>
            <a:pPr marL="342900" indent="-342900">
              <a:lnSpc>
                <a:spcPts val="3000"/>
              </a:lnSpc>
              <a:buFont typeface="Arial" panose="020B0604020202020204" pitchFamily="34" charset="0"/>
              <a:buChar char="•"/>
            </a:pPr>
            <a:r>
              <a:rPr lang="en-US" sz="2400" cap="none" dirty="0"/>
              <a:t>Additional production capacities for milk, pork, and chicken</a:t>
            </a:r>
          </a:p>
          <a:p>
            <a:pPr marL="342900" indent="-342900">
              <a:lnSpc>
                <a:spcPts val="3000"/>
              </a:lnSpc>
              <a:buFont typeface="Arial" panose="020B0604020202020204" pitchFamily="34" charset="0"/>
              <a:buChar char="•"/>
            </a:pPr>
            <a:r>
              <a:rPr lang="en-US" sz="2400" cap="none" dirty="0"/>
              <a:t>New phenomenon – cheap grain, increased protein demand – specialty growing over 20%  </a:t>
            </a:r>
          </a:p>
          <a:p>
            <a:pPr marL="342900" indent="-342900">
              <a:buFont typeface="Arial" panose="020B0604020202020204" pitchFamily="34" charset="0"/>
              <a:buChar char="•"/>
            </a:pPr>
            <a:endParaRPr lang="en-US" sz="2000" cap="none" dirty="0"/>
          </a:p>
          <a:p>
            <a:pPr marL="342900" indent="-342900">
              <a:buFont typeface="Arial" panose="020B0604020202020204" pitchFamily="34" charset="0"/>
              <a:buChar char="•"/>
            </a:pPr>
            <a:endParaRPr lang="en-US" sz="2000" cap="none" dirty="0"/>
          </a:p>
        </p:txBody>
      </p:sp>
      <p:sp>
        <p:nvSpPr>
          <p:cNvPr id="2" name="Title 1"/>
          <p:cNvSpPr>
            <a:spLocks noGrp="1"/>
          </p:cNvSpPr>
          <p:nvPr>
            <p:ph type="title"/>
          </p:nvPr>
        </p:nvSpPr>
        <p:spPr>
          <a:xfrm>
            <a:off x="618106" y="185542"/>
            <a:ext cx="8206515" cy="565229"/>
          </a:xfrm>
        </p:spPr>
        <p:txBody>
          <a:bodyPr/>
          <a:lstStyle/>
          <a:p>
            <a:r>
              <a:rPr lang="en-US" dirty="0"/>
              <a:t>Customer Demand Opportunities</a:t>
            </a:r>
          </a:p>
        </p:txBody>
      </p:sp>
      <p:sp>
        <p:nvSpPr>
          <p:cNvPr id="11" name="TextBox 10">
            <a:extLst>
              <a:ext uri="{FF2B5EF4-FFF2-40B4-BE49-F238E27FC236}">
                <a16:creationId xmlns:a16="http://schemas.microsoft.com/office/drawing/2014/main" id="{214ED447-63CF-49F9-AAFB-7F485733CD07}"/>
              </a:ext>
            </a:extLst>
          </p:cNvPr>
          <p:cNvSpPr txBox="1"/>
          <p:nvPr/>
        </p:nvSpPr>
        <p:spPr>
          <a:xfrm>
            <a:off x="4215865" y="6330166"/>
            <a:ext cx="4100162" cy="276999"/>
          </a:xfrm>
          <a:prstGeom prst="rect">
            <a:avLst/>
          </a:prstGeom>
          <a:noFill/>
        </p:spPr>
        <p:txBody>
          <a:bodyPr wrap="square" rtlCol="0">
            <a:spAutoFit/>
          </a:bodyPr>
          <a:lstStyle/>
          <a:p>
            <a:r>
              <a:rPr lang="en-US" sz="1200" dirty="0"/>
              <a:t>Walmart Inc Stock Price Daily Closes Nov 2015-Feb 2018</a:t>
            </a:r>
          </a:p>
        </p:txBody>
      </p:sp>
    </p:spTree>
    <p:extLst>
      <p:ext uri="{BB962C8B-B14F-4D97-AF65-F5344CB8AC3E}">
        <p14:creationId xmlns:p14="http://schemas.microsoft.com/office/powerpoint/2010/main" val="34531734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34D6C30-6BD2-4E57-9E56-D1EA4FF58A3D}"/>
              </a:ext>
            </a:extLst>
          </p:cNvPr>
          <p:cNvPicPr>
            <a:picLocks noChangeAspect="1"/>
          </p:cNvPicPr>
          <p:nvPr/>
        </p:nvPicPr>
        <p:blipFill>
          <a:blip r:embed="rId2"/>
          <a:stretch>
            <a:fillRect/>
          </a:stretch>
        </p:blipFill>
        <p:spPr>
          <a:xfrm>
            <a:off x="6646244" y="750771"/>
            <a:ext cx="2107932" cy="1405288"/>
          </a:xfrm>
          <a:prstGeom prst="rect">
            <a:avLst/>
          </a:prstGeom>
          <a:ln>
            <a:solidFill>
              <a:schemeClr val="tx1"/>
            </a:solidFill>
          </a:ln>
        </p:spPr>
      </p:pic>
      <p:sp>
        <p:nvSpPr>
          <p:cNvPr id="6" name="Slide Number Placeholder 5"/>
          <p:cNvSpPr>
            <a:spLocks noGrp="1"/>
          </p:cNvSpPr>
          <p:nvPr>
            <p:ph type="sldNum" sz="quarter" idx="4"/>
          </p:nvPr>
        </p:nvSpPr>
        <p:spPr/>
        <p:txBody>
          <a:bodyPr/>
          <a:lstStyle/>
          <a:p>
            <a:fld id="{3DF1AFCE-D540-41EE-B441-3ED6DEB25CDC}" type="slidenum">
              <a:rPr lang="en-US" smtClean="0"/>
              <a:pPr/>
              <a:t>21</a:t>
            </a:fld>
            <a:endParaRPr lang="en-US" dirty="0"/>
          </a:p>
        </p:txBody>
      </p:sp>
      <p:sp>
        <p:nvSpPr>
          <p:cNvPr id="7" name="Text Placeholder 3"/>
          <p:cNvSpPr>
            <a:spLocks noGrp="1"/>
          </p:cNvSpPr>
          <p:nvPr>
            <p:ph type="body" sz="quarter" idx="12"/>
          </p:nvPr>
        </p:nvSpPr>
        <p:spPr>
          <a:xfrm>
            <a:off x="239714" y="873237"/>
            <a:ext cx="5227435" cy="5412867"/>
          </a:xfrm>
        </p:spPr>
        <p:txBody>
          <a:bodyPr/>
          <a:lstStyle/>
          <a:p>
            <a:pPr marL="342900" indent="-342900">
              <a:lnSpc>
                <a:spcPts val="3000"/>
              </a:lnSpc>
              <a:buFont typeface="Arial" panose="020B0604020202020204" pitchFamily="34" charset="0"/>
              <a:buChar char="•"/>
            </a:pPr>
            <a:r>
              <a:rPr lang="en-US" sz="1800" cap="none" dirty="0"/>
              <a:t>2018 Export growth 3-6% baseline, likely higher</a:t>
            </a:r>
          </a:p>
          <a:p>
            <a:pPr marL="342900" indent="-342900">
              <a:lnSpc>
                <a:spcPts val="3000"/>
              </a:lnSpc>
              <a:buFont typeface="Arial" panose="020B0604020202020204" pitchFamily="34" charset="0"/>
              <a:buChar char="•"/>
            </a:pPr>
            <a:r>
              <a:rPr lang="en-US" sz="1800" cap="none" dirty="0"/>
              <a:t>Japan and S. Korea have been the stars – domestic production down in Asia and Australia</a:t>
            </a:r>
          </a:p>
          <a:p>
            <a:pPr marL="342900" indent="-342900">
              <a:lnSpc>
                <a:spcPts val="3000"/>
              </a:lnSpc>
              <a:buFont typeface="Arial" panose="020B0604020202020204" pitchFamily="34" charset="0"/>
              <a:buChar char="•"/>
            </a:pPr>
            <a:r>
              <a:rPr lang="en-US" sz="1800" cap="none" dirty="0"/>
              <a:t>China challenged by agreement restrictions</a:t>
            </a:r>
          </a:p>
          <a:p>
            <a:pPr marL="342900" indent="-342900">
              <a:lnSpc>
                <a:spcPts val="3000"/>
              </a:lnSpc>
              <a:buFont typeface="Arial" panose="020B0604020202020204" pitchFamily="34" charset="0"/>
              <a:buChar char="•"/>
            </a:pPr>
            <a:r>
              <a:rPr lang="en-US" sz="1800" cap="none" dirty="0"/>
              <a:t>Demand positive, global economies growing</a:t>
            </a:r>
          </a:p>
          <a:p>
            <a:pPr marL="342900" indent="-342900">
              <a:lnSpc>
                <a:spcPts val="3000"/>
              </a:lnSpc>
              <a:buFont typeface="Arial" panose="020B0604020202020204" pitchFamily="34" charset="0"/>
              <a:buChar char="•"/>
            </a:pPr>
            <a:r>
              <a:rPr lang="en-US" sz="1800" cap="none" dirty="0"/>
              <a:t>Watchlists: </a:t>
            </a:r>
          </a:p>
          <a:p>
            <a:pPr marL="744538" lvl="1" indent="-342900">
              <a:lnSpc>
                <a:spcPts val="3000"/>
              </a:lnSpc>
              <a:buFont typeface="Arial" panose="020B0604020202020204" pitchFamily="34" charset="0"/>
              <a:buChar char="•"/>
            </a:pPr>
            <a:r>
              <a:rPr lang="en-US" sz="1600" b="1" cap="none" dirty="0">
                <a:solidFill>
                  <a:srgbClr val="1E9D8B"/>
                </a:solidFill>
              </a:rPr>
              <a:t>NAFTA – bigger risk to pork and poultry; fall back to WTO tariffs</a:t>
            </a:r>
          </a:p>
          <a:p>
            <a:pPr marL="744538" lvl="1" indent="-342900">
              <a:lnSpc>
                <a:spcPts val="3000"/>
              </a:lnSpc>
              <a:buFont typeface="Arial" panose="020B0604020202020204" pitchFamily="34" charset="0"/>
              <a:buChar char="•"/>
            </a:pPr>
            <a:r>
              <a:rPr lang="en-US" sz="1600" b="1" cap="none" dirty="0">
                <a:solidFill>
                  <a:srgbClr val="1E9D8B"/>
                </a:solidFill>
              </a:rPr>
              <a:t>Impact less for beef due to more “two-way” trade, risk is collateral damage</a:t>
            </a:r>
          </a:p>
          <a:p>
            <a:pPr marL="744538" lvl="1" indent="-342900">
              <a:lnSpc>
                <a:spcPts val="3000"/>
              </a:lnSpc>
              <a:buFont typeface="Arial" panose="020B0604020202020204" pitchFamily="34" charset="0"/>
              <a:buChar char="•"/>
            </a:pPr>
            <a:r>
              <a:rPr lang="en-US" sz="1600" b="1" cap="none" dirty="0">
                <a:solidFill>
                  <a:srgbClr val="1E9D8B"/>
                </a:solidFill>
              </a:rPr>
              <a:t>KORUS &amp; TPP</a:t>
            </a:r>
          </a:p>
        </p:txBody>
      </p:sp>
      <p:sp>
        <p:nvSpPr>
          <p:cNvPr id="2" name="Title 1"/>
          <p:cNvSpPr>
            <a:spLocks noGrp="1"/>
          </p:cNvSpPr>
          <p:nvPr>
            <p:ph type="title"/>
          </p:nvPr>
        </p:nvSpPr>
        <p:spPr>
          <a:xfrm>
            <a:off x="239714" y="288524"/>
            <a:ext cx="8206515" cy="565229"/>
          </a:xfrm>
        </p:spPr>
        <p:txBody>
          <a:bodyPr/>
          <a:lstStyle/>
          <a:p>
            <a:r>
              <a:rPr lang="en-US" dirty="0"/>
              <a:t>International Trade</a:t>
            </a:r>
          </a:p>
        </p:txBody>
      </p:sp>
      <p:pic>
        <p:nvPicPr>
          <p:cNvPr id="5" name="Picture 4">
            <a:extLst>
              <a:ext uri="{FF2B5EF4-FFF2-40B4-BE49-F238E27FC236}">
                <a16:creationId xmlns:a16="http://schemas.microsoft.com/office/drawing/2014/main" id="{B3726254-A106-41E7-809C-FE843FE068FC}"/>
              </a:ext>
            </a:extLst>
          </p:cNvPr>
          <p:cNvPicPr>
            <a:picLocks noChangeAspect="1"/>
          </p:cNvPicPr>
          <p:nvPr/>
        </p:nvPicPr>
        <p:blipFill>
          <a:blip r:embed="rId3"/>
          <a:stretch>
            <a:fillRect/>
          </a:stretch>
        </p:blipFill>
        <p:spPr>
          <a:xfrm>
            <a:off x="6646244" y="2598822"/>
            <a:ext cx="2112263" cy="1408176"/>
          </a:xfrm>
          <a:prstGeom prst="rect">
            <a:avLst/>
          </a:prstGeom>
        </p:spPr>
      </p:pic>
      <p:pic>
        <p:nvPicPr>
          <p:cNvPr id="8" name="Picture 7">
            <a:extLst>
              <a:ext uri="{FF2B5EF4-FFF2-40B4-BE49-F238E27FC236}">
                <a16:creationId xmlns:a16="http://schemas.microsoft.com/office/drawing/2014/main" id="{F39F2A43-99C6-4534-8249-24CC8882EFD9}"/>
              </a:ext>
            </a:extLst>
          </p:cNvPr>
          <p:cNvPicPr>
            <a:picLocks noChangeAspect="1"/>
          </p:cNvPicPr>
          <p:nvPr/>
        </p:nvPicPr>
        <p:blipFill>
          <a:blip r:embed="rId4"/>
          <a:stretch>
            <a:fillRect/>
          </a:stretch>
        </p:blipFill>
        <p:spPr>
          <a:xfrm>
            <a:off x="6646244" y="4611195"/>
            <a:ext cx="2194560" cy="1258213"/>
          </a:xfrm>
          <a:prstGeom prst="rect">
            <a:avLst/>
          </a:prstGeom>
        </p:spPr>
      </p:pic>
      <p:sp>
        <p:nvSpPr>
          <p:cNvPr id="13" name="Text Placeholder 3">
            <a:extLst>
              <a:ext uri="{FF2B5EF4-FFF2-40B4-BE49-F238E27FC236}">
                <a16:creationId xmlns:a16="http://schemas.microsoft.com/office/drawing/2014/main" id="{0984704A-CCE4-46E5-92BD-2CB422E6E68F}"/>
              </a:ext>
            </a:extLst>
          </p:cNvPr>
          <p:cNvSpPr txBox="1">
            <a:spLocks/>
          </p:cNvSpPr>
          <p:nvPr/>
        </p:nvSpPr>
        <p:spPr>
          <a:xfrm>
            <a:off x="5190423" y="1167467"/>
            <a:ext cx="1251285" cy="690209"/>
          </a:xfrm>
          <a:prstGeom prst="rect">
            <a:avLst/>
          </a:prstGeom>
        </p:spPr>
        <p:txBody>
          <a:bodyPr vert="horz" lIns="0" tIns="45720" rIns="0" bIns="45720" rtlCol="0">
            <a:noAutofit/>
          </a:bodyPr>
          <a:lstStyle>
            <a:lvl1pPr marL="0" indent="0" algn="l" defTabSz="914400" rtl="0" eaLnBrk="1" latinLnBrk="0" hangingPunct="1">
              <a:lnSpc>
                <a:spcPts val="2100"/>
              </a:lnSpc>
              <a:spcBef>
                <a:spcPts val="0"/>
              </a:spcBef>
              <a:buFontTx/>
              <a:buNone/>
              <a:defRPr sz="1400" b="1" kern="1200" cap="all" baseline="0">
                <a:solidFill>
                  <a:srgbClr val="1E9D8B"/>
                </a:solidFill>
                <a:latin typeface="+mn-lt"/>
                <a:ea typeface="+mn-ea"/>
                <a:cs typeface="+mn-cs"/>
              </a:defRPr>
            </a:lvl1pPr>
            <a:lvl2pPr marL="401638" indent="-230188"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lnSpc>
                <a:spcPts val="4000"/>
              </a:lnSpc>
            </a:pPr>
            <a:r>
              <a:rPr lang="en-US" sz="3600" i="1" cap="none" dirty="0"/>
              <a:t>29%</a:t>
            </a:r>
          </a:p>
        </p:txBody>
      </p:sp>
      <p:sp>
        <p:nvSpPr>
          <p:cNvPr id="14" name="Text Placeholder 3">
            <a:extLst>
              <a:ext uri="{FF2B5EF4-FFF2-40B4-BE49-F238E27FC236}">
                <a16:creationId xmlns:a16="http://schemas.microsoft.com/office/drawing/2014/main" id="{32187716-F0FF-446D-A122-7DBD8323760F}"/>
              </a:ext>
            </a:extLst>
          </p:cNvPr>
          <p:cNvSpPr txBox="1">
            <a:spLocks/>
          </p:cNvSpPr>
          <p:nvPr/>
        </p:nvSpPr>
        <p:spPr>
          <a:xfrm>
            <a:off x="5190423" y="2957805"/>
            <a:ext cx="1251285" cy="690209"/>
          </a:xfrm>
          <a:prstGeom prst="rect">
            <a:avLst/>
          </a:prstGeom>
        </p:spPr>
        <p:txBody>
          <a:bodyPr vert="horz" lIns="0" tIns="45720" rIns="0" bIns="45720" rtlCol="0">
            <a:noAutofit/>
          </a:bodyPr>
          <a:lstStyle>
            <a:lvl1pPr marL="0" indent="0" algn="l" defTabSz="914400" rtl="0" eaLnBrk="1" latinLnBrk="0" hangingPunct="1">
              <a:lnSpc>
                <a:spcPts val="2100"/>
              </a:lnSpc>
              <a:spcBef>
                <a:spcPts val="0"/>
              </a:spcBef>
              <a:buFontTx/>
              <a:buNone/>
              <a:defRPr sz="1400" b="1" kern="1200" cap="all" baseline="0">
                <a:solidFill>
                  <a:srgbClr val="1E9D8B"/>
                </a:solidFill>
                <a:latin typeface="+mn-lt"/>
                <a:ea typeface="+mn-ea"/>
                <a:cs typeface="+mn-cs"/>
              </a:defRPr>
            </a:lvl1pPr>
            <a:lvl2pPr marL="401638" indent="-230188"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lnSpc>
                <a:spcPts val="4000"/>
              </a:lnSpc>
            </a:pPr>
            <a:r>
              <a:rPr lang="en-US" sz="3600" i="1" cap="none" dirty="0"/>
              <a:t>17%</a:t>
            </a:r>
          </a:p>
        </p:txBody>
      </p:sp>
      <p:sp>
        <p:nvSpPr>
          <p:cNvPr id="15" name="Text Placeholder 3">
            <a:extLst>
              <a:ext uri="{FF2B5EF4-FFF2-40B4-BE49-F238E27FC236}">
                <a16:creationId xmlns:a16="http://schemas.microsoft.com/office/drawing/2014/main" id="{C8B11D9E-5298-4A31-8ECE-E7237BDF9815}"/>
              </a:ext>
            </a:extLst>
          </p:cNvPr>
          <p:cNvSpPr txBox="1">
            <a:spLocks/>
          </p:cNvSpPr>
          <p:nvPr/>
        </p:nvSpPr>
        <p:spPr>
          <a:xfrm>
            <a:off x="5190423" y="4895196"/>
            <a:ext cx="1251285" cy="690209"/>
          </a:xfrm>
          <a:prstGeom prst="rect">
            <a:avLst/>
          </a:prstGeom>
        </p:spPr>
        <p:txBody>
          <a:bodyPr vert="horz" lIns="0" tIns="45720" rIns="0" bIns="45720" rtlCol="0">
            <a:noAutofit/>
          </a:bodyPr>
          <a:lstStyle>
            <a:lvl1pPr marL="0" indent="0" algn="l" defTabSz="914400" rtl="0" eaLnBrk="1" latinLnBrk="0" hangingPunct="1">
              <a:lnSpc>
                <a:spcPts val="2100"/>
              </a:lnSpc>
              <a:spcBef>
                <a:spcPts val="0"/>
              </a:spcBef>
              <a:buFontTx/>
              <a:buNone/>
              <a:defRPr sz="1400" b="1" kern="1200" cap="all" baseline="0">
                <a:solidFill>
                  <a:srgbClr val="1E9D8B"/>
                </a:solidFill>
                <a:latin typeface="+mn-lt"/>
                <a:ea typeface="+mn-ea"/>
                <a:cs typeface="+mn-cs"/>
              </a:defRPr>
            </a:lvl1pPr>
            <a:lvl2pPr marL="401638" indent="-230188"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lnSpc>
                <a:spcPts val="4000"/>
              </a:lnSpc>
            </a:pPr>
            <a:r>
              <a:rPr lang="en-US" sz="3600" i="1" cap="none" dirty="0"/>
              <a:t>15%</a:t>
            </a:r>
          </a:p>
        </p:txBody>
      </p:sp>
    </p:spTree>
    <p:extLst>
      <p:ext uri="{BB962C8B-B14F-4D97-AF65-F5344CB8AC3E}">
        <p14:creationId xmlns:p14="http://schemas.microsoft.com/office/powerpoint/2010/main" val="42469160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Recap</a:t>
            </a:r>
          </a:p>
        </p:txBody>
      </p:sp>
      <p:sp>
        <p:nvSpPr>
          <p:cNvPr id="12" name="Text Placeholder 11"/>
          <p:cNvSpPr>
            <a:spLocks noGrp="1"/>
          </p:cNvSpPr>
          <p:nvPr>
            <p:ph type="body" sz="quarter" idx="12"/>
          </p:nvPr>
        </p:nvSpPr>
        <p:spPr>
          <a:xfrm>
            <a:off x="618105" y="2762451"/>
            <a:ext cx="7775123" cy="3523653"/>
          </a:xfrm>
        </p:spPr>
        <p:txBody>
          <a:bodyPr/>
          <a:lstStyle/>
          <a:p>
            <a:pPr>
              <a:lnSpc>
                <a:spcPts val="2000"/>
              </a:lnSpc>
            </a:pPr>
            <a:r>
              <a:rPr lang="en-US" sz="1600" dirty="0">
                <a:solidFill>
                  <a:srgbClr val="1E9D8B"/>
                </a:solidFill>
              </a:rPr>
              <a:t>Expansion phase of cattle cycle nearing the end – spring moisture critical to timing</a:t>
            </a:r>
          </a:p>
          <a:p>
            <a:pPr>
              <a:lnSpc>
                <a:spcPts val="2000"/>
              </a:lnSpc>
            </a:pPr>
            <a:r>
              <a:rPr lang="en-US" sz="1600" dirty="0">
                <a:solidFill>
                  <a:srgbClr val="1E9D8B"/>
                </a:solidFill>
              </a:rPr>
              <a:t>Combination of competitive forces amongst our customers and export tailwinds driving excellent wholesale beef demand which is trickling down the supply chain</a:t>
            </a:r>
          </a:p>
          <a:p>
            <a:pPr>
              <a:lnSpc>
                <a:spcPts val="2000"/>
              </a:lnSpc>
            </a:pPr>
            <a:r>
              <a:rPr lang="en-US" sz="1600" dirty="0">
                <a:solidFill>
                  <a:srgbClr val="1E9D8B"/>
                </a:solidFill>
              </a:rPr>
              <a:t>Grading shifts higher and rising incomes are changing traditional competing protein relationships</a:t>
            </a:r>
          </a:p>
          <a:p>
            <a:pPr>
              <a:lnSpc>
                <a:spcPts val="2000"/>
              </a:lnSpc>
            </a:pPr>
            <a:r>
              <a:rPr lang="en-US" sz="1600" dirty="0">
                <a:solidFill>
                  <a:srgbClr val="1E9D8B"/>
                </a:solidFill>
              </a:rPr>
              <a:t>Beef supply chain profitability and changing demographics both driving specialty production growth – (pasture crafted)</a:t>
            </a:r>
          </a:p>
          <a:p>
            <a:pPr>
              <a:lnSpc>
                <a:spcPts val="2000"/>
              </a:lnSpc>
            </a:pPr>
            <a:r>
              <a:rPr lang="en-US" sz="1600" dirty="0">
                <a:solidFill>
                  <a:srgbClr val="1E9D8B"/>
                </a:solidFill>
              </a:rPr>
              <a:t>Trade matters more than ever with rising US as well as global beef production </a:t>
            </a:r>
          </a:p>
          <a:p>
            <a:pPr>
              <a:lnSpc>
                <a:spcPts val="2000"/>
              </a:lnSpc>
            </a:pPr>
            <a:endParaRPr lang="en-US" sz="1500" dirty="0">
              <a:solidFill>
                <a:srgbClr val="1E9D8B"/>
              </a:solidFill>
            </a:endParaRPr>
          </a:p>
          <a:p>
            <a:pPr>
              <a:lnSpc>
                <a:spcPts val="2000"/>
              </a:lnSpc>
            </a:pPr>
            <a:endParaRPr lang="en-US" sz="1500" dirty="0">
              <a:solidFill>
                <a:srgbClr val="1E9D8B"/>
              </a:solidFill>
            </a:endParaRPr>
          </a:p>
        </p:txBody>
      </p:sp>
      <p:sp>
        <p:nvSpPr>
          <p:cNvPr id="6" name="Slide Number Placeholder 5"/>
          <p:cNvSpPr>
            <a:spLocks noGrp="1"/>
          </p:cNvSpPr>
          <p:nvPr>
            <p:ph type="sldNum" sz="quarter" idx="4"/>
          </p:nvPr>
        </p:nvSpPr>
        <p:spPr/>
        <p:txBody>
          <a:bodyPr/>
          <a:lstStyle/>
          <a:p>
            <a:fld id="{3DF1AFCE-D540-41EE-B441-3ED6DEB25CDC}" type="slidenum">
              <a:rPr lang="en-US" smtClean="0"/>
              <a:pPr/>
              <a:t>22</a:t>
            </a:fld>
            <a:endParaRPr lang="en-US" dirty="0"/>
          </a:p>
        </p:txBody>
      </p:sp>
    </p:spTree>
    <p:extLst>
      <p:ext uri="{BB962C8B-B14F-4D97-AF65-F5344CB8AC3E}">
        <p14:creationId xmlns:p14="http://schemas.microsoft.com/office/powerpoint/2010/main" val="24980322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38104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0" y="1473200"/>
            <a:ext cx="9144000" cy="647700"/>
          </a:xfrm>
          <a:prstGeom prst="rect">
            <a:avLst/>
          </a:prstGeom>
          <a:solidFill>
            <a:srgbClr val="D7A9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E9D8B"/>
              </a:solidFill>
            </a:endParaRPr>
          </a:p>
        </p:txBody>
      </p:sp>
      <p:sp>
        <p:nvSpPr>
          <p:cNvPr id="22" name="Rectangle 21"/>
          <p:cNvSpPr/>
          <p:nvPr/>
        </p:nvSpPr>
        <p:spPr>
          <a:xfrm flipV="1">
            <a:off x="0" y="2808518"/>
            <a:ext cx="9144000" cy="33509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7"/>
          <p:cNvSpPr>
            <a:spLocks noGrp="1"/>
          </p:cNvSpPr>
          <p:nvPr>
            <p:ph type="title"/>
          </p:nvPr>
        </p:nvSpPr>
        <p:spPr>
          <a:xfrm>
            <a:off x="900717" y="362200"/>
            <a:ext cx="7980362" cy="599147"/>
          </a:xfrm>
        </p:spPr>
        <p:txBody>
          <a:bodyPr/>
          <a:lstStyle/>
          <a:p>
            <a:r>
              <a:rPr lang="en-US" dirty="0"/>
              <a:t>Cargill Protein’s Global Footprint</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84550" y="1131965"/>
            <a:ext cx="1335319" cy="1335319"/>
          </a:xfrm>
          <a:prstGeom prst="ellipse">
            <a:avLst/>
          </a:prstGeom>
          <a:ln>
            <a:noFill/>
          </a:ln>
          <a:effectLst>
            <a:outerShdw blurRad="50800" dist="38100" dir="2700000" algn="tl" rotWithShape="0">
              <a:prstClr val="black">
                <a:alpha val="40000"/>
              </a:prstClr>
            </a:outerShdw>
          </a:effectLst>
        </p:spPr>
      </p:pic>
      <p:pic>
        <p:nvPicPr>
          <p:cNvPr id="7" name="Picture 6"/>
          <p:cNvPicPr>
            <a:picLocks noChangeAspect="1"/>
          </p:cNvPicPr>
          <p:nvPr/>
        </p:nvPicPr>
        <p:blipFill rotWithShape="1">
          <a:blip r:embed="rId4" cstate="print">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rcRect l="23458" t="7311" r="14621" b="-194"/>
          <a:stretch/>
        </p:blipFill>
        <p:spPr>
          <a:xfrm>
            <a:off x="7545760" y="1131965"/>
            <a:ext cx="1335319" cy="1335319"/>
          </a:xfrm>
          <a:prstGeom prst="ellipse">
            <a:avLst/>
          </a:prstGeom>
          <a:ln>
            <a:noFill/>
          </a:ln>
          <a:effectLst>
            <a:outerShdw blurRad="50800" dist="38100" dir="2700000" algn="tl" rotWithShape="0">
              <a:prstClr val="black">
                <a:alpha val="40000"/>
              </a:prstClr>
            </a:outerShdw>
          </a:effectLst>
        </p:spPr>
      </p:pic>
      <p:pic>
        <p:nvPicPr>
          <p:cNvPr id="11" name="Picture 10"/>
          <p:cNvPicPr>
            <a:picLocks noChangeAspect="1"/>
          </p:cNvPicPr>
          <p:nvPr/>
        </p:nvPicPr>
        <p:blipFill rotWithShape="1">
          <a:blip r:embed="rId6" cstate="print">
            <a:extLst>
              <a:ext uri="{28A0092B-C50C-407E-A947-70E740481C1C}">
                <a14:useLocalDpi xmlns:a14="http://schemas.microsoft.com/office/drawing/2010/main" val="0"/>
              </a:ext>
            </a:extLst>
          </a:blip>
          <a:srcRect l="-347" t="11806" r="347" b="21528"/>
          <a:stretch/>
        </p:blipFill>
        <p:spPr>
          <a:xfrm>
            <a:off x="1700923" y="1131965"/>
            <a:ext cx="1335319" cy="1335319"/>
          </a:xfrm>
          <a:prstGeom prst="ellipse">
            <a:avLst/>
          </a:prstGeom>
          <a:ln>
            <a:noFill/>
          </a:ln>
          <a:effectLst>
            <a:outerShdw blurRad="50800" dist="38100" dir="2700000" algn="tl" rotWithShape="0">
              <a:prstClr val="black">
                <a:alpha val="40000"/>
              </a:prstClr>
            </a:outerShdw>
          </a:effectLst>
        </p:spPr>
      </p:pic>
      <p:pic>
        <p:nvPicPr>
          <p:cNvPr id="14" name="Picture Placeholder 5"/>
          <p:cNvPicPr>
            <a:picLocks noChangeAspect="1"/>
          </p:cNvPicPr>
          <p:nvPr/>
        </p:nvPicPr>
        <p:blipFill rotWithShape="1">
          <a:blip r:embed="rId7" cstate="print">
            <a:extLst>
              <a:ext uri="{28A0092B-C50C-407E-A947-70E740481C1C}">
                <a14:useLocalDpi xmlns:a14="http://schemas.microsoft.com/office/drawing/2010/main" val="0"/>
              </a:ext>
            </a:extLst>
          </a:blip>
          <a:srcRect l="33753" t="18713" r="16712" b="5991"/>
          <a:stretch/>
        </p:blipFill>
        <p:spPr>
          <a:xfrm>
            <a:off x="239714" y="1131965"/>
            <a:ext cx="1335319" cy="1335319"/>
          </a:xfrm>
          <a:prstGeom prst="ellipse">
            <a:avLst/>
          </a:prstGeom>
          <a:ln>
            <a:noFill/>
          </a:ln>
          <a:effectLst>
            <a:outerShdw blurRad="50800" dist="38100" dir="2700000" algn="tl" rotWithShape="0">
              <a:prstClr val="black">
                <a:alpha val="40000"/>
              </a:prstClr>
            </a:outerShdw>
          </a:effectLst>
        </p:spPr>
      </p:pic>
      <p:pic>
        <p:nvPicPr>
          <p:cNvPr id="18" name="Picture 17"/>
          <p:cNvPicPr>
            <a:picLocks noChangeAspect="1"/>
          </p:cNvPicPr>
          <p:nvPr/>
        </p:nvPicPr>
        <p:blipFill rotWithShape="1">
          <a:blip r:embed="rId8" cstate="print">
            <a:extLst>
              <a:ext uri="{28A0092B-C50C-407E-A947-70E740481C1C}">
                <a14:useLocalDpi xmlns:a14="http://schemas.microsoft.com/office/drawing/2010/main" val="0"/>
              </a:ext>
            </a:extLst>
          </a:blip>
          <a:srcRect l="21692" t="6407" r="14990" b="9207"/>
          <a:stretch/>
        </p:blipFill>
        <p:spPr>
          <a:xfrm>
            <a:off x="3162132" y="1131965"/>
            <a:ext cx="1335319" cy="1335319"/>
          </a:xfrm>
          <a:prstGeom prst="ellipse">
            <a:avLst/>
          </a:prstGeom>
          <a:ln>
            <a:noFill/>
          </a:ln>
          <a:effectLst>
            <a:outerShdw blurRad="50800" dist="38100" dir="2700000" algn="tl" rotWithShape="0">
              <a:prstClr val="black">
                <a:alpha val="40000"/>
              </a:prstClr>
            </a:outerShdw>
          </a:effectLst>
        </p:spPr>
      </p:pic>
      <p:pic>
        <p:nvPicPr>
          <p:cNvPr id="19" name="Picture 18"/>
          <p:cNvPicPr>
            <a:picLocks noChangeAspect="1"/>
          </p:cNvPicPr>
          <p:nvPr/>
        </p:nvPicPr>
        <p:blipFill rotWithShape="1">
          <a:blip r:embed="rId9" cstate="print">
            <a:extLst>
              <a:ext uri="{28A0092B-C50C-407E-A947-70E740481C1C}">
                <a14:useLocalDpi xmlns:a14="http://schemas.microsoft.com/office/drawing/2010/main" val="0"/>
              </a:ext>
            </a:extLst>
          </a:blip>
          <a:srcRect l="4167" t="417" r="29167" b="-417"/>
          <a:stretch/>
        </p:blipFill>
        <p:spPr>
          <a:xfrm>
            <a:off x="4623341" y="1131965"/>
            <a:ext cx="1335319" cy="1335319"/>
          </a:xfrm>
          <a:prstGeom prst="ellipse">
            <a:avLst/>
          </a:prstGeom>
          <a:ln>
            <a:noFill/>
          </a:ln>
          <a:effectLst>
            <a:outerShdw blurRad="50800" dist="38100" dir="2700000" algn="tl" rotWithShape="0">
              <a:prstClr val="black">
                <a:alpha val="40000"/>
              </a:prstClr>
            </a:outerShdw>
          </a:effectLst>
        </p:spPr>
      </p:pic>
      <p:sp>
        <p:nvSpPr>
          <p:cNvPr id="20" name="Text Placeholder 6"/>
          <p:cNvSpPr txBox="1">
            <a:spLocks/>
          </p:cNvSpPr>
          <p:nvPr/>
        </p:nvSpPr>
        <p:spPr>
          <a:xfrm>
            <a:off x="306463" y="2997845"/>
            <a:ext cx="8541164" cy="3302782"/>
          </a:xfrm>
          <a:prstGeom prst="rect">
            <a:avLst/>
          </a:prstGeom>
        </p:spPr>
        <p:txBody>
          <a:bodyPr/>
          <a:lstStyle>
            <a:lvl1pPr marL="171450" indent="-1714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01638" indent="-230188"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indent="-342900"/>
            <a:r>
              <a:rPr lang="en-US" sz="1600" b="1" dirty="0"/>
              <a:t>Second largest fed beef processor </a:t>
            </a:r>
            <a:r>
              <a:rPr lang="en-US" sz="1600" dirty="0"/>
              <a:t>in North America</a:t>
            </a:r>
          </a:p>
          <a:p>
            <a:pPr marL="342900" indent="-342900"/>
            <a:r>
              <a:rPr lang="en-US" sz="1600" b="1" dirty="0"/>
              <a:t>Largest supplier of ground beef </a:t>
            </a:r>
            <a:r>
              <a:rPr lang="en-US" sz="1600" dirty="0"/>
              <a:t>in the world</a:t>
            </a:r>
          </a:p>
          <a:p>
            <a:pPr marL="342900" indent="-342900"/>
            <a:r>
              <a:rPr lang="en-US" sz="1600" b="1" dirty="0"/>
              <a:t>Vertically integrated turkey business </a:t>
            </a:r>
            <a:r>
              <a:rPr lang="en-US" sz="1600" dirty="0"/>
              <a:t>– feed mills, hatcheries and processing facilities</a:t>
            </a:r>
          </a:p>
          <a:p>
            <a:pPr marL="342900" indent="-342900"/>
            <a:r>
              <a:rPr lang="en-US" sz="1600" dirty="0"/>
              <a:t>Largest processor of </a:t>
            </a:r>
            <a:r>
              <a:rPr lang="en-US" sz="1600" b="1" dirty="0"/>
              <a:t>fresh, whole turkeys</a:t>
            </a:r>
          </a:p>
          <a:p>
            <a:pPr marL="342900" indent="-342900"/>
            <a:r>
              <a:rPr lang="en-US" sz="1600" b="1" dirty="0"/>
              <a:t>Deli and cooked meats </a:t>
            </a:r>
            <a:r>
              <a:rPr lang="en-US" sz="1600" dirty="0"/>
              <a:t>capabilities</a:t>
            </a:r>
          </a:p>
          <a:p>
            <a:pPr marL="342900" indent="-342900"/>
            <a:r>
              <a:rPr lang="en-US" sz="1600" b="1" dirty="0"/>
              <a:t>Value-added products </a:t>
            </a:r>
            <a:r>
              <a:rPr lang="en-US" sz="1600" dirty="0"/>
              <a:t>provided to foodservice customers</a:t>
            </a:r>
          </a:p>
          <a:p>
            <a:pPr marL="342900" indent="-342900"/>
            <a:r>
              <a:rPr lang="en-US" sz="1600" b="1" dirty="0"/>
              <a:t>A leading chicken products </a:t>
            </a:r>
            <a:r>
              <a:rPr lang="en-US" sz="1600" dirty="0"/>
              <a:t>provider</a:t>
            </a:r>
            <a:r>
              <a:rPr lang="en-US" sz="1600" b="1" dirty="0"/>
              <a:t> </a:t>
            </a:r>
            <a:r>
              <a:rPr lang="en-US" sz="1600" dirty="0"/>
              <a:t>to foodservice customers in Canada</a:t>
            </a:r>
          </a:p>
          <a:p>
            <a:pPr marL="342900" indent="-342900"/>
            <a:r>
              <a:rPr lang="en-US" sz="1600" dirty="0"/>
              <a:t>Second largest supplier of </a:t>
            </a:r>
            <a:r>
              <a:rPr lang="en-US" sz="1600" b="1" dirty="0"/>
              <a:t>precooked and liquid egg products </a:t>
            </a:r>
            <a:r>
              <a:rPr lang="en-US" sz="1600" dirty="0"/>
              <a:t>in the foodservice and protein ingredients marketplaces</a:t>
            </a:r>
          </a:p>
          <a:p>
            <a:pPr marL="342900" indent="-342900"/>
            <a:r>
              <a:rPr lang="en-US" sz="1600" b="1" dirty="0"/>
              <a:t>Food distribution centers </a:t>
            </a:r>
            <a:r>
              <a:rPr lang="en-US" sz="1600" dirty="0"/>
              <a:t>located across the U.S.</a:t>
            </a:r>
          </a:p>
        </p:txBody>
      </p:sp>
    </p:spTree>
    <p:extLst>
      <p:ext uri="{BB962C8B-B14F-4D97-AF65-F5344CB8AC3E}">
        <p14:creationId xmlns:p14="http://schemas.microsoft.com/office/powerpoint/2010/main" val="19320766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3DF1AFCE-D540-41EE-B441-3ED6DEB25CDC}" type="slidenum">
              <a:rPr lang="en-US" smtClean="0"/>
              <a:pPr/>
              <a:t>4</a:t>
            </a:fld>
            <a:endParaRPr lang="en-US" dirty="0"/>
          </a:p>
        </p:txBody>
      </p:sp>
      <p:sp>
        <p:nvSpPr>
          <p:cNvPr id="4" name="Title 2"/>
          <p:cNvSpPr txBox="1">
            <a:spLocks/>
          </p:cNvSpPr>
          <p:nvPr/>
        </p:nvSpPr>
        <p:spPr>
          <a:xfrm>
            <a:off x="732406" y="223115"/>
            <a:ext cx="7658100" cy="1155700"/>
          </a:xfrm>
          <a:prstGeom prst="rect">
            <a:avLst/>
          </a:prstGeom>
        </p:spPr>
        <p:txBody>
          <a:bodyPr vert="horz" lIns="0" tIns="0" rIns="0" bIns="0" rtlCol="0" anchor="t">
            <a:noAutofit/>
          </a:bodyPr>
          <a:lstStyle>
            <a:lvl1pPr algn="l" defTabSz="914400" rtl="0" eaLnBrk="1" latinLnBrk="0" hangingPunct="1">
              <a:lnSpc>
                <a:spcPct val="100000"/>
              </a:lnSpc>
              <a:spcBef>
                <a:spcPct val="0"/>
              </a:spcBef>
              <a:buNone/>
              <a:defRPr sz="3600" b="1" kern="1200">
                <a:solidFill>
                  <a:srgbClr val="5B8F22"/>
                </a:solidFill>
                <a:latin typeface="+mj-lt"/>
                <a:ea typeface="+mj-ea"/>
                <a:cs typeface="+mj-cs"/>
              </a:defRPr>
            </a:lvl1pPr>
          </a:lstStyle>
          <a:p>
            <a:pPr algn="ctr"/>
            <a:r>
              <a:rPr lang="en-US" dirty="0"/>
              <a:t>Cargill Protein Locations</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7324" y="854964"/>
            <a:ext cx="7769352" cy="5148072"/>
          </a:xfrm>
          <a:prstGeom prst="rect">
            <a:avLst/>
          </a:prstGeom>
        </p:spPr>
      </p:pic>
    </p:spTree>
    <p:extLst>
      <p:ext uri="{BB962C8B-B14F-4D97-AF65-F5344CB8AC3E}">
        <p14:creationId xmlns:p14="http://schemas.microsoft.com/office/powerpoint/2010/main" val="7732692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366690" y="520613"/>
            <a:ext cx="7980362" cy="1154927"/>
          </a:xfrm>
        </p:spPr>
        <p:txBody>
          <a:bodyPr/>
          <a:lstStyle/>
          <a:p>
            <a:r>
              <a:rPr lang="en-US" dirty="0"/>
              <a:t>Our Brand Portfolio</a:t>
            </a:r>
          </a:p>
        </p:txBody>
      </p:sp>
      <p:sp>
        <p:nvSpPr>
          <p:cNvPr id="6" name="Slide Number Placeholder 5"/>
          <p:cNvSpPr>
            <a:spLocks noGrp="1"/>
          </p:cNvSpPr>
          <p:nvPr>
            <p:ph type="sldNum" sz="quarter" idx="4"/>
          </p:nvPr>
        </p:nvSpPr>
        <p:spPr/>
        <p:txBody>
          <a:bodyPr/>
          <a:lstStyle/>
          <a:p>
            <a:fld id="{3DF1AFCE-D540-41EE-B441-3ED6DEB25CDC}" type="slidenum">
              <a:rPr lang="en-US" smtClean="0"/>
              <a:pPr/>
              <a:t>5</a:t>
            </a:fld>
            <a:endParaRPr lang="en-US" dirty="0"/>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t="11969" b="30539"/>
          <a:stretch/>
        </p:blipFill>
        <p:spPr>
          <a:xfrm>
            <a:off x="1853171" y="1413625"/>
            <a:ext cx="1241997" cy="705617"/>
          </a:xfrm>
          <a:prstGeom prst="rect">
            <a:avLst/>
          </a:prstGeom>
        </p:spPr>
      </p:pic>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t="12095" b="31741"/>
          <a:stretch/>
        </p:blipFill>
        <p:spPr>
          <a:xfrm>
            <a:off x="3276906" y="1413959"/>
            <a:ext cx="1269901" cy="704951"/>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86382" y="4119897"/>
            <a:ext cx="1197946" cy="726970"/>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88981" y="3440809"/>
            <a:ext cx="1257840" cy="473466"/>
          </a:xfrm>
          <a:prstGeom prst="rect">
            <a:avLst/>
          </a:prstGeom>
        </p:spPr>
      </p:pic>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38834" y="2211651"/>
            <a:ext cx="1122103" cy="690525"/>
          </a:xfrm>
          <a:prstGeom prst="rect">
            <a:avLst/>
          </a:prstGeom>
        </p:spPr>
      </p:pic>
      <p:pic>
        <p:nvPicPr>
          <p:cNvPr id="15" name="Picture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76758" y="4204934"/>
            <a:ext cx="1160788" cy="646936"/>
          </a:xfrm>
          <a:prstGeom prst="rect">
            <a:avLst/>
          </a:prstGeom>
        </p:spPr>
      </p:pic>
      <p:pic>
        <p:nvPicPr>
          <p:cNvPr id="16" name="Picture 1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216337" y="2261743"/>
            <a:ext cx="1308385" cy="563212"/>
          </a:xfrm>
          <a:prstGeom prst="rect">
            <a:avLst/>
          </a:prstGeom>
        </p:spPr>
      </p:pic>
      <p:pic>
        <p:nvPicPr>
          <p:cNvPr id="17" name="Picture 1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814572" y="4143439"/>
            <a:ext cx="1294784" cy="625069"/>
          </a:xfrm>
          <a:prstGeom prst="rect">
            <a:avLst/>
          </a:prstGeom>
        </p:spPr>
      </p:pic>
      <p:pic>
        <p:nvPicPr>
          <p:cNvPr id="18" name="Picture 1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40137" y="2288873"/>
            <a:ext cx="1443297" cy="536082"/>
          </a:xfrm>
          <a:prstGeom prst="rect">
            <a:avLst/>
          </a:prstGeom>
        </p:spPr>
      </p:pic>
      <p:pic>
        <p:nvPicPr>
          <p:cNvPr id="19" name="Picture 18" descr="35110_AngusFarmsBrandDevelopment_logo_lo6-DarkBlue[1].jpg"/>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5029567" y="3434417"/>
            <a:ext cx="1341155" cy="791795"/>
          </a:xfrm>
          <a:prstGeom prst="rect">
            <a:avLst/>
          </a:prstGeom>
        </p:spPr>
      </p:pic>
      <p:pic>
        <p:nvPicPr>
          <p:cNvPr id="20" name="Picture 19" descr="BWA_Logo_4c.jpg"/>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6459379" y="3500205"/>
            <a:ext cx="1104275" cy="660220"/>
          </a:xfrm>
          <a:prstGeom prst="rect">
            <a:avLst/>
          </a:prstGeom>
        </p:spPr>
      </p:pic>
      <p:pic>
        <p:nvPicPr>
          <p:cNvPr id="21" name="Picture 20" descr="SterlingSilverMeats_3C_Spot_877Silver w white outline.jpg"/>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5112124" y="2630023"/>
            <a:ext cx="1281588" cy="658594"/>
          </a:xfrm>
          <a:prstGeom prst="rect">
            <a:avLst/>
          </a:prstGeom>
        </p:spPr>
      </p:pic>
      <p:pic>
        <p:nvPicPr>
          <p:cNvPr id="22" name="Picture 21" descr="PastureCraftedLogo_1C_Black_WhiteUnderlay.png"/>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6529368" y="4277467"/>
            <a:ext cx="1024772" cy="732652"/>
          </a:xfrm>
          <a:prstGeom prst="rect">
            <a:avLst/>
          </a:prstGeom>
        </p:spPr>
      </p:pic>
      <p:pic>
        <p:nvPicPr>
          <p:cNvPr id="23" name="Picture 22" descr="Todays_Kitchen_Logo_1-Color_Brown.jpg"/>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7698151" y="4303254"/>
            <a:ext cx="1026749" cy="681078"/>
          </a:xfrm>
          <a:prstGeom prst="rect">
            <a:avLst/>
          </a:prstGeom>
        </p:spPr>
      </p:pic>
      <p:pic>
        <p:nvPicPr>
          <p:cNvPr id="24" name="Picture 23"/>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5118541" y="4432667"/>
            <a:ext cx="1205176" cy="422252"/>
          </a:xfrm>
          <a:prstGeom prst="rect">
            <a:avLst/>
          </a:prstGeom>
        </p:spPr>
      </p:pic>
      <p:pic>
        <p:nvPicPr>
          <p:cNvPr id="25" name="Picture 24"/>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7774439" y="3440809"/>
            <a:ext cx="905988" cy="804128"/>
          </a:xfrm>
          <a:prstGeom prst="rect">
            <a:avLst/>
          </a:prstGeom>
        </p:spPr>
      </p:pic>
      <p:pic>
        <p:nvPicPr>
          <p:cNvPr id="26" name="Picture 25"/>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5029567" y="1369523"/>
            <a:ext cx="897281" cy="716621"/>
          </a:xfrm>
          <a:prstGeom prst="rect">
            <a:avLst/>
          </a:prstGeom>
        </p:spPr>
      </p:pic>
      <p:pic>
        <p:nvPicPr>
          <p:cNvPr id="27" name="Picture 26"/>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6203644" y="1492162"/>
            <a:ext cx="1122230" cy="501089"/>
          </a:xfrm>
          <a:prstGeom prst="rect">
            <a:avLst/>
          </a:prstGeom>
        </p:spPr>
      </p:pic>
      <p:cxnSp>
        <p:nvCxnSpPr>
          <p:cNvPr id="3" name="Straight Connector 2"/>
          <p:cNvCxnSpPr/>
          <p:nvPr/>
        </p:nvCxnSpPr>
        <p:spPr>
          <a:xfrm>
            <a:off x="340137" y="3186334"/>
            <a:ext cx="4147270" cy="0"/>
          </a:xfrm>
          <a:prstGeom prst="line">
            <a:avLst/>
          </a:prstGeom>
          <a:ln w="19050">
            <a:solidFill>
              <a:srgbClr val="007A87"/>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337058" y="5192934"/>
            <a:ext cx="8343369" cy="0"/>
          </a:xfrm>
          <a:prstGeom prst="line">
            <a:avLst/>
          </a:prstGeom>
          <a:ln w="19050">
            <a:solidFill>
              <a:srgbClr val="007A87"/>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5074024" y="2335434"/>
            <a:ext cx="3593703" cy="0"/>
          </a:xfrm>
          <a:prstGeom prst="line">
            <a:avLst/>
          </a:prstGeom>
          <a:ln w="19050">
            <a:solidFill>
              <a:srgbClr val="007A87"/>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33" name="Picture 8" descr="https://www.dmadelivers.com/content/uploads/CedarCanyon.jpg?262">
            <a:hlinkClick r:id="rId20"/>
          </p:cNvPr>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4459295" y="5419105"/>
            <a:ext cx="1035275" cy="678010"/>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4" descr="http://www.cargill.com/wcm/groups/public/@ccom/documents/image/na3053864.png">
            <a:hlinkClick r:id="rId22"/>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5714117" y="5470646"/>
            <a:ext cx="1219384" cy="567238"/>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34"/>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7087664" y="5318038"/>
            <a:ext cx="1157511" cy="872453"/>
          </a:xfrm>
          <a:prstGeom prst="rect">
            <a:avLst/>
          </a:prstGeom>
        </p:spPr>
      </p:pic>
      <p:pic>
        <p:nvPicPr>
          <p:cNvPr id="36" name="Picture 35"/>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2609184" y="5615781"/>
            <a:ext cx="1542260" cy="294699"/>
          </a:xfrm>
          <a:prstGeom prst="rect">
            <a:avLst/>
          </a:prstGeom>
        </p:spPr>
      </p:pic>
      <p:cxnSp>
        <p:nvCxnSpPr>
          <p:cNvPr id="37" name="Straight Connector 36"/>
          <p:cNvCxnSpPr/>
          <p:nvPr/>
        </p:nvCxnSpPr>
        <p:spPr>
          <a:xfrm flipV="1">
            <a:off x="4793022" y="1403957"/>
            <a:ext cx="1" cy="3542275"/>
          </a:xfrm>
          <a:prstGeom prst="line">
            <a:avLst/>
          </a:prstGeom>
          <a:ln w="19050">
            <a:solidFill>
              <a:srgbClr val="007A87"/>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2" name="Rounded Rectangle 41"/>
          <p:cNvSpPr/>
          <p:nvPr/>
        </p:nvSpPr>
        <p:spPr>
          <a:xfrm>
            <a:off x="367454" y="5538442"/>
            <a:ext cx="1933879" cy="437082"/>
          </a:xfrm>
          <a:prstGeom prst="roundRect">
            <a:avLst/>
          </a:prstGeom>
          <a:solidFill>
            <a:srgbClr val="ABAD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bg1"/>
                </a:solidFill>
                <a:latin typeface="Arial" panose="020B0604020202020204" pitchFamily="34" charset="0"/>
                <a:cs typeface="Arial" panose="020B0604020202020204" pitchFamily="34" charset="0"/>
              </a:rPr>
              <a:t>BURGERS</a:t>
            </a:r>
          </a:p>
        </p:txBody>
      </p:sp>
      <p:sp>
        <p:nvSpPr>
          <p:cNvPr id="43" name="Rounded Rectangle 42"/>
          <p:cNvSpPr/>
          <p:nvPr/>
        </p:nvSpPr>
        <p:spPr>
          <a:xfrm>
            <a:off x="366690" y="3493955"/>
            <a:ext cx="2685747" cy="437082"/>
          </a:xfrm>
          <a:prstGeom prst="roundRect">
            <a:avLst/>
          </a:prstGeom>
          <a:solidFill>
            <a:srgbClr val="ABAD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bg1"/>
                </a:solidFill>
                <a:latin typeface="Arial" panose="020B0604020202020204" pitchFamily="34" charset="0"/>
                <a:cs typeface="Arial" panose="020B0604020202020204" pitchFamily="34" charset="0"/>
              </a:rPr>
              <a:t>PROCESSED &amp; COOKED MEATS</a:t>
            </a:r>
          </a:p>
        </p:txBody>
      </p:sp>
      <p:sp>
        <p:nvSpPr>
          <p:cNvPr id="45" name="Rounded Rectangle 44"/>
          <p:cNvSpPr/>
          <p:nvPr/>
        </p:nvSpPr>
        <p:spPr>
          <a:xfrm>
            <a:off x="337058" y="1474203"/>
            <a:ext cx="1334375" cy="437082"/>
          </a:xfrm>
          <a:prstGeom prst="roundRect">
            <a:avLst/>
          </a:prstGeom>
          <a:solidFill>
            <a:srgbClr val="ABAD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bg1"/>
                </a:solidFill>
                <a:latin typeface="Arial" panose="020B0604020202020204" pitchFamily="34" charset="0"/>
                <a:cs typeface="Arial" panose="020B0604020202020204" pitchFamily="34" charset="0"/>
              </a:rPr>
              <a:t>TURKEY</a:t>
            </a:r>
          </a:p>
        </p:txBody>
      </p:sp>
      <p:sp>
        <p:nvSpPr>
          <p:cNvPr id="46" name="Rounded Rectangle 45"/>
          <p:cNvSpPr/>
          <p:nvPr/>
        </p:nvSpPr>
        <p:spPr>
          <a:xfrm>
            <a:off x="7481394" y="1515040"/>
            <a:ext cx="1199033" cy="437082"/>
          </a:xfrm>
          <a:prstGeom prst="roundRect">
            <a:avLst/>
          </a:prstGeom>
          <a:solidFill>
            <a:srgbClr val="ABAD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bg1"/>
                </a:solidFill>
                <a:latin typeface="Arial" panose="020B0604020202020204" pitchFamily="34" charset="0"/>
                <a:cs typeface="Arial" panose="020B0604020202020204" pitchFamily="34" charset="0"/>
              </a:rPr>
              <a:t>EGGS</a:t>
            </a:r>
          </a:p>
        </p:txBody>
      </p:sp>
      <p:sp>
        <p:nvSpPr>
          <p:cNvPr id="47" name="Rounded Rectangle 46"/>
          <p:cNvSpPr/>
          <p:nvPr/>
        </p:nvSpPr>
        <p:spPr>
          <a:xfrm>
            <a:off x="6610897" y="2719784"/>
            <a:ext cx="2056830" cy="437082"/>
          </a:xfrm>
          <a:prstGeom prst="roundRect">
            <a:avLst/>
          </a:prstGeom>
          <a:solidFill>
            <a:srgbClr val="ABAD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bg1"/>
                </a:solidFill>
                <a:latin typeface="Arial" panose="020B0604020202020204" pitchFamily="34" charset="0"/>
                <a:cs typeface="Arial" panose="020B0604020202020204" pitchFamily="34" charset="0"/>
              </a:rPr>
              <a:t>FRESH BEEF</a:t>
            </a:r>
          </a:p>
        </p:txBody>
      </p:sp>
    </p:spTree>
    <p:extLst>
      <p:ext uri="{BB962C8B-B14F-4D97-AF65-F5344CB8AC3E}">
        <p14:creationId xmlns:p14="http://schemas.microsoft.com/office/powerpoint/2010/main" val="7340489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7263" y="0"/>
            <a:ext cx="9161262"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4"/>
          </p:nvPr>
        </p:nvSpPr>
        <p:spPr/>
        <p:txBody>
          <a:bodyPr/>
          <a:lstStyle/>
          <a:p>
            <a:fld id="{3DF1AFCE-D540-41EE-B441-3ED6DEB25CDC}" type="slidenum">
              <a:rPr lang="en-US" smtClean="0"/>
              <a:pPr/>
              <a:t>6</a:t>
            </a:fld>
            <a:endParaRPr lang="en-US" dirty="0"/>
          </a:p>
        </p:txBody>
      </p:sp>
      <p:sp>
        <p:nvSpPr>
          <p:cNvPr id="3" name="TextBox 2"/>
          <p:cNvSpPr txBox="1"/>
          <p:nvPr/>
        </p:nvSpPr>
        <p:spPr>
          <a:xfrm>
            <a:off x="3531206" y="1531322"/>
            <a:ext cx="4530436" cy="461665"/>
          </a:xfrm>
          <a:prstGeom prst="rect">
            <a:avLst/>
          </a:prstGeom>
          <a:noFill/>
        </p:spPr>
        <p:txBody>
          <a:bodyPr wrap="square" rtlCol="0">
            <a:spAutoFit/>
          </a:bodyPr>
          <a:lstStyle/>
          <a:p>
            <a:r>
              <a:rPr lang="en-US" sz="2400" b="1" dirty="0">
                <a:solidFill>
                  <a:schemeClr val="bg1"/>
                </a:solidFill>
              </a:rPr>
              <a:t>Retail</a:t>
            </a:r>
          </a:p>
        </p:txBody>
      </p:sp>
      <p:sp>
        <p:nvSpPr>
          <p:cNvPr id="4" name="Rectangle 3"/>
          <p:cNvSpPr/>
          <p:nvPr/>
        </p:nvSpPr>
        <p:spPr>
          <a:xfrm>
            <a:off x="0" y="0"/>
            <a:ext cx="4475018" cy="3325091"/>
          </a:xfrm>
          <a:prstGeom prst="rect">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p:nvSpPr>
        <p:spPr>
          <a:xfrm>
            <a:off x="4668982" y="0"/>
            <a:ext cx="4475018" cy="3325091"/>
          </a:xfrm>
          <a:prstGeom prst="rect">
            <a:avLst/>
          </a:prstGeom>
          <a:solidFill>
            <a:srgbClr val="2799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4668982" y="3524309"/>
            <a:ext cx="4475018" cy="3333691"/>
          </a:xfrm>
          <a:prstGeom prst="rect">
            <a:avLst/>
          </a:prstGeom>
          <a:solidFill>
            <a:srgbClr val="64A7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0" y="3524308"/>
            <a:ext cx="4475018" cy="3333691"/>
          </a:xfrm>
          <a:prstGeom prst="rect">
            <a:avLst/>
          </a:prstGeom>
          <a:solidFill>
            <a:srgbClr val="1E9D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lowchart: Manual Input 4"/>
          <p:cNvSpPr/>
          <p:nvPr/>
        </p:nvSpPr>
        <p:spPr>
          <a:xfrm flipH="1">
            <a:off x="-17262" y="556808"/>
            <a:ext cx="4132061" cy="2768283"/>
          </a:xfrm>
          <a:prstGeom prst="flowChartManualInput">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lowchart: Manual Input 30"/>
          <p:cNvSpPr/>
          <p:nvPr/>
        </p:nvSpPr>
        <p:spPr>
          <a:xfrm>
            <a:off x="5011939" y="556807"/>
            <a:ext cx="4132061" cy="2768283"/>
          </a:xfrm>
          <a:prstGeom prst="flowChartManualInput">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lowchart: Manual Input 31"/>
          <p:cNvSpPr/>
          <p:nvPr/>
        </p:nvSpPr>
        <p:spPr>
          <a:xfrm flipH="1" flipV="1">
            <a:off x="-17263" y="3517821"/>
            <a:ext cx="4132061" cy="2768283"/>
          </a:xfrm>
          <a:prstGeom prst="flowChartManualInput">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lowchart: Manual Input 32"/>
          <p:cNvSpPr/>
          <p:nvPr/>
        </p:nvSpPr>
        <p:spPr>
          <a:xfrm flipV="1">
            <a:off x="5011938" y="3517821"/>
            <a:ext cx="4132061" cy="2768283"/>
          </a:xfrm>
          <a:prstGeom prst="flowChartManualInput">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p:cNvSpPr/>
          <p:nvPr/>
        </p:nvSpPr>
        <p:spPr>
          <a:xfrm>
            <a:off x="3430759" y="2185717"/>
            <a:ext cx="2265218" cy="2265218"/>
          </a:xfrm>
          <a:prstGeom prst="ellipse">
            <a:avLst/>
          </a:prstGeom>
          <a:solidFill>
            <a:schemeClr val="bg1"/>
          </a:solidFill>
          <a:ln>
            <a:solidFill>
              <a:schemeClr val="bg1">
                <a:lumMod val="9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p:cNvSpPr txBox="1"/>
          <p:nvPr/>
        </p:nvSpPr>
        <p:spPr>
          <a:xfrm>
            <a:off x="2976129" y="234118"/>
            <a:ext cx="1318779" cy="461665"/>
          </a:xfrm>
          <a:prstGeom prst="rect">
            <a:avLst/>
          </a:prstGeom>
          <a:noFill/>
        </p:spPr>
        <p:txBody>
          <a:bodyPr wrap="square" rtlCol="0">
            <a:spAutoFit/>
          </a:bodyPr>
          <a:lstStyle/>
          <a:p>
            <a:pPr algn="ctr"/>
            <a:r>
              <a:rPr lang="en-US" sz="2400" b="1" dirty="0">
                <a:solidFill>
                  <a:schemeClr val="bg1"/>
                </a:solidFill>
              </a:rPr>
              <a:t>Retail</a:t>
            </a:r>
          </a:p>
        </p:txBody>
      </p:sp>
      <p:sp>
        <p:nvSpPr>
          <p:cNvPr id="35" name="TextBox 34"/>
          <p:cNvSpPr txBox="1"/>
          <p:nvPr/>
        </p:nvSpPr>
        <p:spPr>
          <a:xfrm>
            <a:off x="4817975" y="234118"/>
            <a:ext cx="2147455" cy="461665"/>
          </a:xfrm>
          <a:prstGeom prst="rect">
            <a:avLst/>
          </a:prstGeom>
          <a:noFill/>
        </p:spPr>
        <p:txBody>
          <a:bodyPr wrap="square" rtlCol="0">
            <a:spAutoFit/>
          </a:bodyPr>
          <a:lstStyle/>
          <a:p>
            <a:pPr algn="ctr"/>
            <a:r>
              <a:rPr lang="en-US" sz="2400" b="1" dirty="0">
                <a:solidFill>
                  <a:schemeClr val="bg1"/>
                </a:solidFill>
              </a:rPr>
              <a:t>Foodservice</a:t>
            </a:r>
          </a:p>
        </p:txBody>
      </p:sp>
      <p:sp>
        <p:nvSpPr>
          <p:cNvPr id="36" name="TextBox 35"/>
          <p:cNvSpPr txBox="1"/>
          <p:nvPr/>
        </p:nvSpPr>
        <p:spPr>
          <a:xfrm>
            <a:off x="1787236" y="6042511"/>
            <a:ext cx="2864482" cy="707886"/>
          </a:xfrm>
          <a:prstGeom prst="rect">
            <a:avLst/>
          </a:prstGeom>
          <a:noFill/>
        </p:spPr>
        <p:txBody>
          <a:bodyPr wrap="square" rtlCol="0">
            <a:spAutoFit/>
          </a:bodyPr>
          <a:lstStyle/>
          <a:p>
            <a:r>
              <a:rPr lang="en-US" sz="2000" b="1" dirty="0">
                <a:solidFill>
                  <a:schemeClr val="bg1"/>
                </a:solidFill>
              </a:rPr>
              <a:t>Protein Ingredients</a:t>
            </a:r>
          </a:p>
          <a:p>
            <a:r>
              <a:rPr lang="en-US" sz="2000" b="1" dirty="0">
                <a:solidFill>
                  <a:schemeClr val="bg1"/>
                </a:solidFill>
              </a:rPr>
              <a:t>&amp; International</a:t>
            </a:r>
          </a:p>
        </p:txBody>
      </p:sp>
      <p:sp>
        <p:nvSpPr>
          <p:cNvPr id="37" name="TextBox 36"/>
          <p:cNvSpPr txBox="1"/>
          <p:nvPr/>
        </p:nvSpPr>
        <p:spPr>
          <a:xfrm>
            <a:off x="5011937" y="6042511"/>
            <a:ext cx="4712250" cy="707886"/>
          </a:xfrm>
          <a:prstGeom prst="rect">
            <a:avLst/>
          </a:prstGeom>
          <a:noFill/>
        </p:spPr>
        <p:txBody>
          <a:bodyPr wrap="square" rtlCol="0">
            <a:spAutoFit/>
          </a:bodyPr>
          <a:lstStyle/>
          <a:p>
            <a:r>
              <a:rPr lang="en-US" sz="2000" b="1" dirty="0">
                <a:solidFill>
                  <a:schemeClr val="bg1"/>
                </a:solidFill>
              </a:rPr>
              <a:t>Growth Ventures</a:t>
            </a:r>
            <a:br>
              <a:rPr lang="en-US" sz="2000" b="1" dirty="0">
                <a:solidFill>
                  <a:schemeClr val="bg1"/>
                </a:solidFill>
              </a:rPr>
            </a:br>
            <a:r>
              <a:rPr lang="en-US" sz="2000" b="1" dirty="0">
                <a:solidFill>
                  <a:schemeClr val="bg1"/>
                </a:solidFill>
              </a:rPr>
              <a:t>&amp; Strategic Pricing</a:t>
            </a:r>
          </a:p>
        </p:txBody>
      </p:sp>
      <p:sp>
        <p:nvSpPr>
          <p:cNvPr id="39" name="TextBox 38"/>
          <p:cNvSpPr txBox="1"/>
          <p:nvPr/>
        </p:nvSpPr>
        <p:spPr>
          <a:xfrm>
            <a:off x="224306" y="4391448"/>
            <a:ext cx="3796915" cy="1323439"/>
          </a:xfrm>
          <a:prstGeom prst="rect">
            <a:avLst/>
          </a:prstGeom>
          <a:noFill/>
        </p:spPr>
        <p:txBody>
          <a:bodyPr wrap="square" rtlCol="0">
            <a:spAutoFit/>
          </a:bodyPr>
          <a:lstStyle/>
          <a:p>
            <a:r>
              <a:rPr lang="en-US" sz="2000" dirty="0">
                <a:solidFill>
                  <a:schemeClr val="tx1">
                    <a:lumMod val="95000"/>
                    <a:lumOff val="5000"/>
                  </a:schemeClr>
                </a:solidFill>
              </a:rPr>
              <a:t>Create </a:t>
            </a:r>
            <a:r>
              <a:rPr lang="en-US" sz="2000" b="1" dirty="0">
                <a:solidFill>
                  <a:schemeClr val="tx1">
                    <a:lumMod val="95000"/>
                    <a:lumOff val="5000"/>
                  </a:schemeClr>
                </a:solidFill>
              </a:rPr>
              <a:t>protein solutions </a:t>
            </a:r>
            <a:r>
              <a:rPr lang="en-US" sz="2000" dirty="0">
                <a:solidFill>
                  <a:schemeClr val="tx1">
                    <a:lumMod val="95000"/>
                    <a:lumOff val="5000"/>
                  </a:schemeClr>
                </a:solidFill>
              </a:rPr>
              <a:t>that are in and on your food and execute </a:t>
            </a:r>
            <a:r>
              <a:rPr lang="en-US" sz="2000" b="1" dirty="0">
                <a:solidFill>
                  <a:schemeClr val="tx1">
                    <a:lumMod val="95000"/>
                    <a:lumOff val="5000"/>
                  </a:schemeClr>
                </a:solidFill>
              </a:rPr>
              <a:t>international protein sales.</a:t>
            </a:r>
            <a:endParaRPr lang="en-US" sz="2000" dirty="0">
              <a:solidFill>
                <a:schemeClr val="tx1">
                  <a:lumMod val="95000"/>
                  <a:lumOff val="5000"/>
                </a:schemeClr>
              </a:solidFill>
            </a:endParaRPr>
          </a:p>
        </p:txBody>
      </p:sp>
      <p:sp>
        <p:nvSpPr>
          <p:cNvPr id="40" name="TextBox 39"/>
          <p:cNvSpPr txBox="1"/>
          <p:nvPr/>
        </p:nvSpPr>
        <p:spPr>
          <a:xfrm>
            <a:off x="5097041" y="4300700"/>
            <a:ext cx="3870040" cy="1323439"/>
          </a:xfrm>
          <a:prstGeom prst="rect">
            <a:avLst/>
          </a:prstGeom>
          <a:noFill/>
        </p:spPr>
        <p:txBody>
          <a:bodyPr wrap="square" rtlCol="0">
            <a:spAutoFit/>
          </a:bodyPr>
          <a:lstStyle/>
          <a:p>
            <a:pPr algn="r"/>
            <a:r>
              <a:rPr lang="en-US" sz="2000" dirty="0">
                <a:solidFill>
                  <a:schemeClr val="tx1">
                    <a:lumMod val="95000"/>
                    <a:lumOff val="5000"/>
                  </a:schemeClr>
                </a:solidFill>
              </a:rPr>
              <a:t>We will focus on </a:t>
            </a:r>
            <a:r>
              <a:rPr lang="en-US" sz="2000" b="1" dirty="0">
                <a:solidFill>
                  <a:schemeClr val="tx1">
                    <a:lumMod val="95000"/>
                    <a:lumOff val="5000"/>
                  </a:schemeClr>
                </a:solidFill>
              </a:rPr>
              <a:t>temporary incubation of new business</a:t>
            </a:r>
            <a:br>
              <a:rPr lang="en-US" sz="2000" b="1" dirty="0">
                <a:solidFill>
                  <a:schemeClr val="tx1">
                    <a:lumMod val="95000"/>
                    <a:lumOff val="5000"/>
                  </a:schemeClr>
                </a:solidFill>
              </a:rPr>
            </a:br>
            <a:r>
              <a:rPr lang="en-US" sz="2000" b="1" dirty="0">
                <a:solidFill>
                  <a:schemeClr val="tx1">
                    <a:lumMod val="95000"/>
                    <a:lumOff val="5000"/>
                  </a:schemeClr>
                </a:solidFill>
              </a:rPr>
              <a:t>for </a:t>
            </a:r>
            <a:r>
              <a:rPr lang="en-US" sz="2000" dirty="0">
                <a:solidFill>
                  <a:schemeClr val="tx1">
                    <a:lumMod val="95000"/>
                    <a:lumOff val="5000"/>
                  </a:schemeClr>
                </a:solidFill>
              </a:rPr>
              <a:t>leading or growing a </a:t>
            </a:r>
            <a:r>
              <a:rPr lang="en-US" sz="2000" b="1" dirty="0">
                <a:solidFill>
                  <a:schemeClr val="tx1">
                    <a:lumMod val="95000"/>
                    <a:lumOff val="5000"/>
                  </a:schemeClr>
                </a:solidFill>
              </a:rPr>
              <a:t>new venture or acquisition</a:t>
            </a:r>
            <a:r>
              <a:rPr lang="en-US" sz="2000" dirty="0">
                <a:solidFill>
                  <a:schemeClr val="tx1">
                    <a:lumMod val="95000"/>
                    <a:lumOff val="5000"/>
                  </a:schemeClr>
                </a:solidFill>
              </a:rPr>
              <a:t>.</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811" y="778913"/>
            <a:ext cx="711521" cy="628346"/>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68144" y="3635324"/>
            <a:ext cx="554965" cy="602902"/>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26080" y="737224"/>
            <a:ext cx="697029" cy="670035"/>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6344" y="3644037"/>
            <a:ext cx="600500" cy="652890"/>
          </a:xfrm>
          <a:prstGeom prst="rect">
            <a:avLst/>
          </a:prstGeom>
        </p:spPr>
      </p:pic>
      <p:sp>
        <p:nvSpPr>
          <p:cNvPr id="12" name="TextBox 11"/>
          <p:cNvSpPr txBox="1"/>
          <p:nvPr/>
        </p:nvSpPr>
        <p:spPr>
          <a:xfrm>
            <a:off x="3419650" y="2833004"/>
            <a:ext cx="2322215" cy="1200329"/>
          </a:xfrm>
          <a:prstGeom prst="rect">
            <a:avLst/>
          </a:prstGeom>
          <a:noFill/>
        </p:spPr>
        <p:txBody>
          <a:bodyPr wrap="square" rtlCol="0">
            <a:spAutoFit/>
          </a:bodyPr>
          <a:lstStyle/>
          <a:p>
            <a:pPr algn="ctr"/>
            <a:r>
              <a:rPr lang="en-US" sz="2400" b="1" dirty="0">
                <a:solidFill>
                  <a:schemeClr val="tx1">
                    <a:lumMod val="75000"/>
                    <a:lumOff val="25000"/>
                  </a:schemeClr>
                </a:solidFill>
              </a:rPr>
              <a:t>Cargill Protein</a:t>
            </a:r>
          </a:p>
          <a:p>
            <a:pPr algn="ctr"/>
            <a:r>
              <a:rPr lang="en-US" sz="2400" b="1" dirty="0">
                <a:solidFill>
                  <a:schemeClr val="tx1">
                    <a:lumMod val="75000"/>
                    <a:lumOff val="25000"/>
                  </a:schemeClr>
                </a:solidFill>
              </a:rPr>
              <a:t>Customer </a:t>
            </a:r>
          </a:p>
          <a:p>
            <a:pPr algn="ctr"/>
            <a:r>
              <a:rPr lang="en-US" sz="2400" b="1" dirty="0">
                <a:solidFill>
                  <a:schemeClr val="tx1">
                    <a:lumMod val="75000"/>
                    <a:lumOff val="25000"/>
                  </a:schemeClr>
                </a:solidFill>
              </a:rPr>
              <a:t>Channels</a:t>
            </a:r>
          </a:p>
        </p:txBody>
      </p:sp>
      <p:sp>
        <p:nvSpPr>
          <p:cNvPr id="13" name="Rectangle 12"/>
          <p:cNvSpPr/>
          <p:nvPr/>
        </p:nvSpPr>
        <p:spPr>
          <a:xfrm>
            <a:off x="5241194" y="1571081"/>
            <a:ext cx="3766731" cy="1015663"/>
          </a:xfrm>
          <a:prstGeom prst="rect">
            <a:avLst/>
          </a:prstGeom>
        </p:spPr>
        <p:txBody>
          <a:bodyPr wrap="square">
            <a:spAutoFit/>
          </a:bodyPr>
          <a:lstStyle/>
          <a:p>
            <a:pPr algn="r">
              <a:spcAft>
                <a:spcPts val="450"/>
              </a:spcAft>
            </a:pPr>
            <a:r>
              <a:rPr lang="en-US" sz="2000" dirty="0"/>
              <a:t>Deliver </a:t>
            </a:r>
            <a:r>
              <a:rPr lang="en-US" sz="2000" b="1" dirty="0"/>
              <a:t>value-added, protein-based meal components </a:t>
            </a:r>
            <a:r>
              <a:rPr lang="en-US" sz="2000" dirty="0"/>
              <a:t>to</a:t>
            </a:r>
            <a:r>
              <a:rPr lang="en-US" sz="2000" b="1" dirty="0"/>
              <a:t> </a:t>
            </a:r>
            <a:r>
              <a:rPr lang="en-US" sz="2000" dirty="0"/>
              <a:t>foodservice customers</a:t>
            </a:r>
            <a:r>
              <a:rPr lang="en-US" sz="2000" b="1" dirty="0"/>
              <a:t>.</a:t>
            </a:r>
          </a:p>
        </p:txBody>
      </p:sp>
      <p:sp>
        <p:nvSpPr>
          <p:cNvPr id="14" name="TextBox 13"/>
          <p:cNvSpPr txBox="1"/>
          <p:nvPr/>
        </p:nvSpPr>
        <p:spPr>
          <a:xfrm>
            <a:off x="167352" y="1571081"/>
            <a:ext cx="3263405" cy="1631216"/>
          </a:xfrm>
          <a:prstGeom prst="rect">
            <a:avLst/>
          </a:prstGeom>
          <a:noFill/>
        </p:spPr>
        <p:txBody>
          <a:bodyPr wrap="square" rtlCol="0">
            <a:spAutoFit/>
          </a:bodyPr>
          <a:lstStyle/>
          <a:p>
            <a:r>
              <a:rPr lang="en-US" sz="2000" dirty="0"/>
              <a:t>Provide </a:t>
            </a:r>
            <a:r>
              <a:rPr lang="en-US" sz="2000" b="1" dirty="0"/>
              <a:t>leading retailers </a:t>
            </a:r>
            <a:r>
              <a:rPr lang="en-US" sz="2000" dirty="0"/>
              <a:t>with </a:t>
            </a:r>
            <a:r>
              <a:rPr lang="en-US" sz="2000" b="1" dirty="0"/>
              <a:t>products and capabilities </a:t>
            </a:r>
            <a:r>
              <a:rPr lang="en-US" sz="2000" dirty="0"/>
              <a:t>that drive growth and resonate with consumers.</a:t>
            </a:r>
          </a:p>
        </p:txBody>
      </p:sp>
    </p:spTree>
    <p:extLst>
      <p:ext uri="{BB962C8B-B14F-4D97-AF65-F5344CB8AC3E}">
        <p14:creationId xmlns:p14="http://schemas.microsoft.com/office/powerpoint/2010/main" val="344156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500"/>
                                        <p:tgtEl>
                                          <p:spTgt spid="3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500"/>
                                        <p:tgtEl>
                                          <p:spTgt spid="31"/>
                                        </p:tgtEl>
                                      </p:cBhvr>
                                    </p:animEffect>
                                  </p:childTnLst>
                                </p:cTn>
                              </p:par>
                              <p:par>
                                <p:cTn id="25" presetID="10"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fade">
                                      <p:cBhvr>
                                        <p:cTn id="30" dur="500"/>
                                        <p:tgtEl>
                                          <p:spTgt spid="35"/>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2"/>
                                        </p:tgtEl>
                                        <p:attrNameLst>
                                          <p:attrName>style.visibility</p:attrName>
                                        </p:attrNameLst>
                                      </p:cBhvr>
                                      <p:to>
                                        <p:strVal val="visible"/>
                                      </p:to>
                                    </p:set>
                                    <p:animEffect transition="in" filter="fade">
                                      <p:cBhvr>
                                        <p:cTn id="38" dur="500"/>
                                        <p:tgtEl>
                                          <p:spTgt spid="32"/>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fade">
                                      <p:cBhvr>
                                        <p:cTn id="41" dur="500"/>
                                        <p:tgtEl>
                                          <p:spTgt spid="39"/>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500"/>
                                        <p:tgtEl>
                                          <p:spTgt spid="36"/>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500"/>
                                        <p:tgtEl>
                                          <p:spTgt spid="37"/>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33"/>
                                        </p:tgtEl>
                                        <p:attrNameLst>
                                          <p:attrName>style.visibility</p:attrName>
                                        </p:attrNameLst>
                                      </p:cBhvr>
                                      <p:to>
                                        <p:strVal val="visible"/>
                                      </p:to>
                                    </p:set>
                                    <p:animEffect transition="in" filter="fade">
                                      <p:cBhvr>
                                        <p:cTn id="52" dur="500"/>
                                        <p:tgtEl>
                                          <p:spTgt spid="33"/>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40"/>
                                        </p:tgtEl>
                                        <p:attrNameLst>
                                          <p:attrName>style.visibility</p:attrName>
                                        </p:attrNameLst>
                                      </p:cBhvr>
                                      <p:to>
                                        <p:strVal val="visible"/>
                                      </p:to>
                                    </p:set>
                                    <p:animEffect transition="in" filter="fade">
                                      <p:cBhvr>
                                        <p:cTn id="55" dur="500"/>
                                        <p:tgtEl>
                                          <p:spTgt spid="40"/>
                                        </p:tgtEl>
                                      </p:cBhvr>
                                    </p:animEffect>
                                  </p:childTnLst>
                                </p:cTn>
                              </p:par>
                              <p:par>
                                <p:cTn id="56" presetID="10" presetClass="entr" presetSubtype="0" fill="hold" nodeType="withEffect">
                                  <p:stCondLst>
                                    <p:cond delay="0"/>
                                  </p:stCondLst>
                                  <p:childTnLst>
                                    <p:set>
                                      <p:cBhvr>
                                        <p:cTn id="57" dur="1" fill="hold">
                                          <p:stCondLst>
                                            <p:cond delay="0"/>
                                          </p:stCondLst>
                                        </p:cTn>
                                        <p:tgtEl>
                                          <p:spTgt spid="7"/>
                                        </p:tgtEl>
                                        <p:attrNameLst>
                                          <p:attrName>style.visibility</p:attrName>
                                        </p:attrNameLst>
                                      </p:cBhvr>
                                      <p:to>
                                        <p:strVal val="visible"/>
                                      </p:to>
                                    </p:set>
                                    <p:animEffect transition="in" filter="fade">
                                      <p:cBhvr>
                                        <p:cTn id="5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1" grpId="0" animBg="1"/>
      <p:bldP spid="32" grpId="0" animBg="1"/>
      <p:bldP spid="33" grpId="0" animBg="1"/>
      <p:bldP spid="34" grpId="0"/>
      <p:bldP spid="35" grpId="0"/>
      <p:bldP spid="36" grpId="0"/>
      <p:bldP spid="37" grpId="0"/>
      <p:bldP spid="39" grpId="0"/>
      <p:bldP spid="40" grpId="0"/>
      <p:bldP spid="13"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hinkstockPhotos-77899523_lowres.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74625" y="-127000"/>
            <a:ext cx="9318625" cy="7048500"/>
          </a:xfrm>
          <a:prstGeom prst="rect">
            <a:avLst/>
          </a:prstGeom>
        </p:spPr>
      </p:pic>
      <p:sp>
        <p:nvSpPr>
          <p:cNvPr id="22" name="Rectangle 21"/>
          <p:cNvSpPr/>
          <p:nvPr/>
        </p:nvSpPr>
        <p:spPr>
          <a:xfrm>
            <a:off x="714375" y="-160422"/>
            <a:ext cx="8598400" cy="7018421"/>
          </a:xfrm>
          <a:prstGeom prst="rect">
            <a:avLst/>
          </a:prstGeom>
          <a:solidFill>
            <a:schemeClr val="bg2">
              <a:lumMod val="25000"/>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prstClr val="white"/>
              </a:solidFill>
            </a:endParaRPr>
          </a:p>
        </p:txBody>
      </p:sp>
      <p:sp>
        <p:nvSpPr>
          <p:cNvPr id="14" name="Rectangle 13"/>
          <p:cNvSpPr/>
          <p:nvPr/>
        </p:nvSpPr>
        <p:spPr>
          <a:xfrm>
            <a:off x="3937903" y="-254000"/>
            <a:ext cx="5475973" cy="7223760"/>
          </a:xfrm>
          <a:prstGeom prst="rect">
            <a:avLst/>
          </a:prstGeom>
          <a:solidFill>
            <a:srgbClr val="976C2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prstClr val="white"/>
              </a:solidFill>
            </a:endParaRPr>
          </a:p>
        </p:txBody>
      </p:sp>
      <p:pic>
        <p:nvPicPr>
          <p:cNvPr id="15" name="Picture 14"/>
          <p:cNvPicPr>
            <a:picLocks noChangeAspect="1"/>
          </p:cNvPicPr>
          <p:nvPr/>
        </p:nvPicPr>
        <p:blipFill rotWithShape="1">
          <a:blip r:embed="rId4" cstate="screen">
            <a:extLst>
              <a:ext uri="{28A0092B-C50C-407E-A947-70E740481C1C}">
                <a14:useLocalDpi xmlns:a14="http://schemas.microsoft.com/office/drawing/2010/main"/>
              </a:ext>
            </a:extLst>
          </a:blip>
          <a:srcRect r="31978" b="46348"/>
          <a:stretch/>
        </p:blipFill>
        <p:spPr>
          <a:xfrm>
            <a:off x="-244807" y="3286294"/>
            <a:ext cx="4229432" cy="2112734"/>
          </a:xfrm>
          <a:prstGeom prst="rect">
            <a:avLst/>
          </a:prstGeom>
        </p:spPr>
      </p:pic>
      <p:sp>
        <p:nvSpPr>
          <p:cNvPr id="18" name="TextBox 17"/>
          <p:cNvSpPr txBox="1"/>
          <p:nvPr/>
        </p:nvSpPr>
        <p:spPr>
          <a:xfrm>
            <a:off x="4416052" y="844509"/>
            <a:ext cx="4727948" cy="4308872"/>
          </a:xfrm>
          <a:prstGeom prst="rect">
            <a:avLst/>
          </a:prstGeom>
          <a:noFill/>
        </p:spPr>
        <p:txBody>
          <a:bodyPr wrap="square" rtlCol="0">
            <a:spAutoFit/>
          </a:bodyPr>
          <a:lstStyle/>
          <a:p>
            <a:pPr fontAlgn="base">
              <a:spcBef>
                <a:spcPts val="800"/>
              </a:spcBef>
              <a:spcAft>
                <a:spcPct val="0"/>
              </a:spcAft>
            </a:pPr>
            <a:r>
              <a:rPr lang="en-US" sz="2500" b="1" dirty="0">
                <a:solidFill>
                  <a:srgbClr val="FFFFFF"/>
                </a:solidFill>
                <a:latin typeface="Arial" charset="0"/>
                <a:cs typeface="Arial" charset="0"/>
              </a:rPr>
              <a:t>BEEF QUALITY ASSURANCE</a:t>
            </a:r>
            <a:endParaRPr lang="en-US" sz="2500" dirty="0">
              <a:solidFill>
                <a:srgbClr val="FFFFFF"/>
              </a:solidFill>
              <a:latin typeface="Arial" charset="0"/>
              <a:cs typeface="Arial" charset="0"/>
            </a:endParaRPr>
          </a:p>
          <a:p>
            <a:pPr fontAlgn="base">
              <a:lnSpc>
                <a:spcPct val="115000"/>
              </a:lnSpc>
            </a:pPr>
            <a:r>
              <a:rPr lang="en-US" sz="2000" dirty="0">
                <a:solidFill>
                  <a:prstClr val="white"/>
                </a:solidFill>
                <a:latin typeface="Arial" charset="0"/>
                <a:cs typeface="Arial" charset="0"/>
              </a:rPr>
              <a:t>A national program that raises consumer confidence through proper management techniques.</a:t>
            </a:r>
          </a:p>
          <a:p>
            <a:pPr fontAlgn="base">
              <a:spcBef>
                <a:spcPts val="800"/>
              </a:spcBef>
              <a:spcAft>
                <a:spcPct val="0"/>
              </a:spcAft>
            </a:pPr>
            <a:endParaRPr lang="en-US" sz="2000" dirty="0">
              <a:solidFill>
                <a:prstClr val="white"/>
              </a:solidFill>
              <a:latin typeface="Arial" charset="0"/>
              <a:cs typeface="Arial" charset="0"/>
            </a:endParaRPr>
          </a:p>
          <a:p>
            <a:pPr fontAlgn="base">
              <a:spcBef>
                <a:spcPts val="800"/>
              </a:spcBef>
              <a:spcAft>
                <a:spcPct val="0"/>
              </a:spcAft>
            </a:pPr>
            <a:r>
              <a:rPr lang="en-US" sz="2000" b="1" dirty="0">
                <a:solidFill>
                  <a:prstClr val="white"/>
                </a:solidFill>
                <a:latin typeface="Arial" charset="0"/>
                <a:cs typeface="Arial" charset="0"/>
              </a:rPr>
              <a:t>Our goal is 90% by 2018. </a:t>
            </a:r>
          </a:p>
          <a:p>
            <a:pPr fontAlgn="base">
              <a:spcBef>
                <a:spcPts val="800"/>
              </a:spcBef>
              <a:spcAft>
                <a:spcPct val="0"/>
              </a:spcAft>
            </a:pPr>
            <a:endParaRPr lang="en-US" sz="2000" dirty="0">
              <a:solidFill>
                <a:prstClr val="white"/>
              </a:solidFill>
              <a:latin typeface="Arial" charset="0"/>
              <a:cs typeface="Arial" charset="0"/>
            </a:endParaRPr>
          </a:p>
          <a:p>
            <a:pPr fontAlgn="base">
              <a:spcBef>
                <a:spcPts val="800"/>
              </a:spcBef>
              <a:spcAft>
                <a:spcPct val="0"/>
              </a:spcAft>
            </a:pPr>
            <a:r>
              <a:rPr lang="en-US" sz="2000" dirty="0">
                <a:solidFill>
                  <a:prstClr val="white"/>
                </a:solidFill>
                <a:latin typeface="Arial" charset="0"/>
                <a:cs typeface="Arial" charset="0"/>
              </a:rPr>
              <a:t>Cargill is first beef processor to establish such a meaningful target.</a:t>
            </a:r>
          </a:p>
          <a:p>
            <a:pPr fontAlgn="base">
              <a:spcBef>
                <a:spcPts val="800"/>
              </a:spcBef>
              <a:spcAft>
                <a:spcPct val="0"/>
              </a:spcAft>
            </a:pPr>
            <a:endParaRPr lang="en-US" sz="2000" dirty="0">
              <a:solidFill>
                <a:prstClr val="white"/>
              </a:solidFill>
              <a:latin typeface="Arial" charset="0"/>
              <a:cs typeface="Arial" charset="0"/>
            </a:endParaRPr>
          </a:p>
          <a:p>
            <a:pPr fontAlgn="base">
              <a:spcBef>
                <a:spcPts val="800"/>
              </a:spcBef>
              <a:spcAft>
                <a:spcPct val="0"/>
              </a:spcAft>
            </a:pPr>
            <a:r>
              <a:rPr lang="en-US" sz="2000" dirty="0">
                <a:solidFill>
                  <a:prstClr val="white"/>
                </a:solidFill>
                <a:latin typeface="Arial" charset="0"/>
                <a:cs typeface="Arial" charset="0"/>
              </a:rPr>
              <a:t>www.BQA.org</a:t>
            </a:r>
          </a:p>
        </p:txBody>
      </p:sp>
      <p:sp>
        <p:nvSpPr>
          <p:cNvPr id="7" name="Round Diagonal Corner Rectangle 6"/>
          <p:cNvSpPr/>
          <p:nvPr/>
        </p:nvSpPr>
        <p:spPr>
          <a:xfrm>
            <a:off x="742951" y="6289485"/>
            <a:ext cx="7569200" cy="338328"/>
          </a:xfrm>
          <a:prstGeom prst="round2DiagRect">
            <a:avLst>
              <a:gd name="adj1" fmla="val 38120"/>
              <a:gd name="adj2" fmla="val 0"/>
            </a:avLst>
          </a:prstGeom>
          <a:solidFill>
            <a:srgbClr val="D0D0D0">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prstClr val="white"/>
              </a:solidFill>
            </a:endParaRPr>
          </a:p>
        </p:txBody>
      </p:sp>
      <p:sp>
        <p:nvSpPr>
          <p:cNvPr id="8" name="Round Diagonal Corner Rectangle 7"/>
          <p:cNvSpPr/>
          <p:nvPr/>
        </p:nvSpPr>
        <p:spPr>
          <a:xfrm>
            <a:off x="228600" y="6289485"/>
            <a:ext cx="402336" cy="338328"/>
          </a:xfrm>
          <a:prstGeom prst="round2DiagRect">
            <a:avLst>
              <a:gd name="adj1" fmla="val 0"/>
              <a:gd name="adj2" fmla="val 33665"/>
            </a:avLst>
          </a:prstGeom>
          <a:solidFill>
            <a:srgbClr val="979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prstClr val="white"/>
              </a:solidFill>
            </a:endParaRPr>
          </a:p>
        </p:txBody>
      </p:sp>
      <p:sp>
        <p:nvSpPr>
          <p:cNvPr id="9" name="Slide Number Placeholder 5"/>
          <p:cNvSpPr>
            <a:spLocks noGrp="1"/>
          </p:cNvSpPr>
          <p:nvPr>
            <p:ph type="sldNum" sz="quarter" idx="4294967295"/>
          </p:nvPr>
        </p:nvSpPr>
        <p:spPr>
          <a:xfrm>
            <a:off x="239715" y="6286105"/>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pPr fontAlgn="base">
              <a:spcBef>
                <a:spcPct val="0"/>
              </a:spcBef>
              <a:spcAft>
                <a:spcPct val="0"/>
              </a:spcAft>
            </a:pPr>
            <a:fld id="{3DF1AFCE-D540-41EE-B441-3ED6DEB25CDC}" type="slidenum">
              <a:rPr lang="en-US" smtClean="0">
                <a:solidFill>
                  <a:prstClr val="white"/>
                </a:solidFill>
                <a:latin typeface="Arial" charset="0"/>
                <a:cs typeface="Arial" charset="0"/>
              </a:rPr>
              <a:pPr fontAlgn="base">
                <a:spcBef>
                  <a:spcPct val="0"/>
                </a:spcBef>
                <a:spcAft>
                  <a:spcPct val="0"/>
                </a:spcAft>
              </a:pPr>
              <a:t>7</a:t>
            </a:fld>
            <a:endParaRPr lang="en-US" dirty="0">
              <a:solidFill>
                <a:prstClr val="white"/>
              </a:solidFill>
              <a:latin typeface="Arial" charset="0"/>
              <a:cs typeface="Arial" charset="0"/>
            </a:endParaRPr>
          </a:p>
        </p:txBody>
      </p:sp>
      <p:pic>
        <p:nvPicPr>
          <p:cNvPr id="11" name="Picture 1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398387" y="6325738"/>
            <a:ext cx="540775" cy="240675"/>
          </a:xfrm>
          <a:prstGeom prst="rect">
            <a:avLst/>
          </a:prstGeom>
        </p:spPr>
      </p:pic>
    </p:spTree>
    <p:extLst>
      <p:ext uri="{BB962C8B-B14F-4D97-AF65-F5344CB8AC3E}">
        <p14:creationId xmlns:p14="http://schemas.microsoft.com/office/powerpoint/2010/main" val="17717774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8281" y="294849"/>
            <a:ext cx="8234463" cy="749091"/>
          </a:xfrm>
        </p:spPr>
        <p:txBody>
          <a:bodyPr/>
          <a:lstStyle/>
          <a:p>
            <a:pPr algn="ctr"/>
            <a:r>
              <a:rPr lang="en-US" dirty="0">
                <a:latin typeface="+mn-lt"/>
              </a:rPr>
              <a:t>Cargill FY 2017 Beef NA Product Mix</a:t>
            </a:r>
          </a:p>
        </p:txBody>
      </p:sp>
      <p:sp>
        <p:nvSpPr>
          <p:cNvPr id="11" name="Text Placeholder 12"/>
          <p:cNvSpPr>
            <a:spLocks noGrp="1"/>
          </p:cNvSpPr>
          <p:nvPr>
            <p:ph type="body" sz="quarter" idx="14"/>
          </p:nvPr>
        </p:nvSpPr>
        <p:spPr>
          <a:xfrm>
            <a:off x="749300" y="1040925"/>
            <a:ext cx="7569200" cy="4191000"/>
          </a:xfrm>
        </p:spPr>
        <p:txBody>
          <a:bodyPr/>
          <a:lstStyle/>
          <a:p>
            <a:r>
              <a:rPr lang="en-US" sz="1800" dirty="0"/>
              <a:t>Prime, Choice/AAA and Select/AA account for 96% of our current production—the remainder is No Roll at 4%</a:t>
            </a:r>
          </a:p>
          <a:p>
            <a:r>
              <a:rPr lang="en-US" sz="1800" dirty="0"/>
              <a:t>The depiction below represents the minimum marbling lines</a:t>
            </a:r>
          </a:p>
          <a:p>
            <a:r>
              <a:rPr lang="en-US" sz="1800" dirty="0"/>
              <a:t>Canada:  Prime = 3%, AAA = 69%, AA = 27%, NR = 1%</a:t>
            </a:r>
          </a:p>
          <a:p>
            <a:endParaRPr lang="en-US" sz="2000" dirty="0"/>
          </a:p>
        </p:txBody>
      </p:sp>
      <p:sp>
        <p:nvSpPr>
          <p:cNvPr id="46" name="Text Box 8"/>
          <p:cNvSpPr txBox="1">
            <a:spLocks noChangeArrowheads="1"/>
          </p:cNvSpPr>
          <p:nvPr/>
        </p:nvSpPr>
        <p:spPr bwMode="auto">
          <a:xfrm>
            <a:off x="804863" y="2921721"/>
            <a:ext cx="776258" cy="280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square" lIns="95074" tIns="47537" rIns="95074" bIns="47537" anchor="ctr">
            <a:spAutoFit/>
          </a:bodyPr>
          <a:lstStyle>
            <a:lvl1pPr defTabSz="950913" eaLnBrk="0" hangingPunct="0">
              <a:defRPr sz="1600">
                <a:solidFill>
                  <a:schemeClr val="tx1"/>
                </a:solidFill>
                <a:latin typeface="Arial" pitchFamily="34" charset="0"/>
                <a:ea typeface="ＭＳ Ｐゴシック" pitchFamily="34" charset="-128"/>
              </a:defRPr>
            </a:lvl1pPr>
            <a:lvl2pPr marL="742950" indent="-285750" defTabSz="950913" eaLnBrk="0" hangingPunct="0">
              <a:defRPr sz="1600">
                <a:solidFill>
                  <a:schemeClr val="tx1"/>
                </a:solidFill>
                <a:latin typeface="Arial" pitchFamily="34" charset="0"/>
                <a:ea typeface="ＭＳ Ｐゴシック" pitchFamily="34" charset="-128"/>
              </a:defRPr>
            </a:lvl2pPr>
            <a:lvl3pPr marL="1143000" indent="-228600" defTabSz="950913" eaLnBrk="0" hangingPunct="0">
              <a:defRPr sz="1600">
                <a:solidFill>
                  <a:schemeClr val="tx1"/>
                </a:solidFill>
                <a:latin typeface="Arial" pitchFamily="34" charset="0"/>
                <a:ea typeface="ＭＳ Ｐゴシック" pitchFamily="34" charset="-128"/>
              </a:defRPr>
            </a:lvl3pPr>
            <a:lvl4pPr marL="1600200" indent="-228600" defTabSz="950913" eaLnBrk="0" hangingPunct="0">
              <a:defRPr sz="1600">
                <a:solidFill>
                  <a:schemeClr val="tx1"/>
                </a:solidFill>
                <a:latin typeface="Arial" pitchFamily="34" charset="0"/>
                <a:ea typeface="ＭＳ Ｐゴシック" pitchFamily="34" charset="-128"/>
              </a:defRPr>
            </a:lvl4pPr>
            <a:lvl5pPr marL="2057400" indent="-228600" defTabSz="950913" eaLnBrk="0" hangingPunct="0">
              <a:defRPr sz="1600">
                <a:solidFill>
                  <a:schemeClr val="tx1"/>
                </a:solidFill>
                <a:latin typeface="Arial" pitchFamily="34" charset="0"/>
                <a:ea typeface="ＭＳ Ｐゴシック" pitchFamily="34" charset="-128"/>
              </a:defRPr>
            </a:lvl5pPr>
            <a:lvl6pPr marL="2514600" indent="-228600" defTabSz="950913" eaLnBrk="0" fontAlgn="base" hangingPunct="0">
              <a:spcBef>
                <a:spcPct val="0"/>
              </a:spcBef>
              <a:spcAft>
                <a:spcPct val="0"/>
              </a:spcAft>
              <a:defRPr sz="1600">
                <a:solidFill>
                  <a:schemeClr val="tx1"/>
                </a:solidFill>
                <a:latin typeface="Arial" pitchFamily="34" charset="0"/>
                <a:ea typeface="ＭＳ Ｐゴシック" pitchFamily="34" charset="-128"/>
              </a:defRPr>
            </a:lvl6pPr>
            <a:lvl7pPr marL="2971800" indent="-228600" defTabSz="950913" eaLnBrk="0" fontAlgn="base" hangingPunct="0">
              <a:spcBef>
                <a:spcPct val="0"/>
              </a:spcBef>
              <a:spcAft>
                <a:spcPct val="0"/>
              </a:spcAft>
              <a:defRPr sz="1600">
                <a:solidFill>
                  <a:schemeClr val="tx1"/>
                </a:solidFill>
                <a:latin typeface="Arial" pitchFamily="34" charset="0"/>
                <a:ea typeface="ＭＳ Ｐゴシック" pitchFamily="34" charset="-128"/>
              </a:defRPr>
            </a:lvl7pPr>
            <a:lvl8pPr marL="3429000" indent="-228600" defTabSz="950913" eaLnBrk="0" fontAlgn="base" hangingPunct="0">
              <a:spcBef>
                <a:spcPct val="0"/>
              </a:spcBef>
              <a:spcAft>
                <a:spcPct val="0"/>
              </a:spcAft>
              <a:defRPr sz="1600">
                <a:solidFill>
                  <a:schemeClr val="tx1"/>
                </a:solidFill>
                <a:latin typeface="Arial" pitchFamily="34" charset="0"/>
                <a:ea typeface="ＭＳ Ｐゴシック" pitchFamily="34" charset="-128"/>
              </a:defRPr>
            </a:lvl8pPr>
            <a:lvl9pPr marL="3886200" indent="-228600" defTabSz="950913" eaLnBrk="0" fontAlgn="base" hangingPunct="0">
              <a:spcBef>
                <a:spcPct val="0"/>
              </a:spcBef>
              <a:spcAft>
                <a:spcPct val="0"/>
              </a:spcAft>
              <a:defRPr sz="1600">
                <a:solidFill>
                  <a:schemeClr val="tx1"/>
                </a:solidFill>
                <a:latin typeface="Arial" pitchFamily="34" charset="0"/>
                <a:ea typeface="ＭＳ Ｐゴシック" pitchFamily="34" charset="-128"/>
              </a:defRPr>
            </a:lvl9pPr>
          </a:lstStyle>
          <a:p>
            <a:pPr algn="ctr" eaLnBrk="1" hangingPunct="1"/>
            <a:r>
              <a:rPr lang="en-US" sz="1200" b="1" dirty="0">
                <a:solidFill>
                  <a:srgbClr val="1F497D"/>
                </a:solidFill>
                <a:latin typeface="+mn-lt"/>
              </a:rPr>
              <a:t>Prime</a:t>
            </a:r>
          </a:p>
        </p:txBody>
      </p:sp>
      <p:sp>
        <p:nvSpPr>
          <p:cNvPr id="47" name="Text Box 9"/>
          <p:cNvSpPr txBox="1">
            <a:spLocks noChangeArrowheads="1"/>
          </p:cNvSpPr>
          <p:nvPr/>
        </p:nvSpPr>
        <p:spPr bwMode="auto">
          <a:xfrm>
            <a:off x="4117974" y="2862984"/>
            <a:ext cx="1387475" cy="280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square" lIns="95074" tIns="47537" rIns="95074" bIns="47537" anchor="ctr">
            <a:spAutoFit/>
          </a:bodyPr>
          <a:lstStyle>
            <a:lvl1pPr defTabSz="950913" eaLnBrk="0" hangingPunct="0">
              <a:defRPr sz="1600">
                <a:solidFill>
                  <a:schemeClr val="tx1"/>
                </a:solidFill>
                <a:latin typeface="Arial" pitchFamily="34" charset="0"/>
                <a:ea typeface="ＭＳ Ｐゴシック" pitchFamily="34" charset="-128"/>
              </a:defRPr>
            </a:lvl1pPr>
            <a:lvl2pPr marL="742950" indent="-285750" defTabSz="950913" eaLnBrk="0" hangingPunct="0">
              <a:defRPr sz="1600">
                <a:solidFill>
                  <a:schemeClr val="tx1"/>
                </a:solidFill>
                <a:latin typeface="Arial" pitchFamily="34" charset="0"/>
                <a:ea typeface="ＭＳ Ｐゴシック" pitchFamily="34" charset="-128"/>
              </a:defRPr>
            </a:lvl2pPr>
            <a:lvl3pPr marL="1143000" indent="-228600" defTabSz="950913" eaLnBrk="0" hangingPunct="0">
              <a:defRPr sz="1600">
                <a:solidFill>
                  <a:schemeClr val="tx1"/>
                </a:solidFill>
                <a:latin typeface="Arial" pitchFamily="34" charset="0"/>
                <a:ea typeface="ＭＳ Ｐゴシック" pitchFamily="34" charset="-128"/>
              </a:defRPr>
            </a:lvl3pPr>
            <a:lvl4pPr marL="1600200" indent="-228600" defTabSz="950913" eaLnBrk="0" hangingPunct="0">
              <a:defRPr sz="1600">
                <a:solidFill>
                  <a:schemeClr val="tx1"/>
                </a:solidFill>
                <a:latin typeface="Arial" pitchFamily="34" charset="0"/>
                <a:ea typeface="ＭＳ Ｐゴシック" pitchFamily="34" charset="-128"/>
              </a:defRPr>
            </a:lvl4pPr>
            <a:lvl5pPr marL="2057400" indent="-228600" defTabSz="950913" eaLnBrk="0" hangingPunct="0">
              <a:defRPr sz="1600">
                <a:solidFill>
                  <a:schemeClr val="tx1"/>
                </a:solidFill>
                <a:latin typeface="Arial" pitchFamily="34" charset="0"/>
                <a:ea typeface="ＭＳ Ｐゴシック" pitchFamily="34" charset="-128"/>
              </a:defRPr>
            </a:lvl5pPr>
            <a:lvl6pPr marL="2514600" indent="-228600" defTabSz="950913" eaLnBrk="0" fontAlgn="base" hangingPunct="0">
              <a:spcBef>
                <a:spcPct val="0"/>
              </a:spcBef>
              <a:spcAft>
                <a:spcPct val="0"/>
              </a:spcAft>
              <a:defRPr sz="1600">
                <a:solidFill>
                  <a:schemeClr val="tx1"/>
                </a:solidFill>
                <a:latin typeface="Arial" pitchFamily="34" charset="0"/>
                <a:ea typeface="ＭＳ Ｐゴシック" pitchFamily="34" charset="-128"/>
              </a:defRPr>
            </a:lvl6pPr>
            <a:lvl7pPr marL="2971800" indent="-228600" defTabSz="950913" eaLnBrk="0" fontAlgn="base" hangingPunct="0">
              <a:spcBef>
                <a:spcPct val="0"/>
              </a:spcBef>
              <a:spcAft>
                <a:spcPct val="0"/>
              </a:spcAft>
              <a:defRPr sz="1600">
                <a:solidFill>
                  <a:schemeClr val="tx1"/>
                </a:solidFill>
                <a:latin typeface="Arial" pitchFamily="34" charset="0"/>
                <a:ea typeface="ＭＳ Ｐゴシック" pitchFamily="34" charset="-128"/>
              </a:defRPr>
            </a:lvl7pPr>
            <a:lvl8pPr marL="3429000" indent="-228600" defTabSz="950913" eaLnBrk="0" fontAlgn="base" hangingPunct="0">
              <a:spcBef>
                <a:spcPct val="0"/>
              </a:spcBef>
              <a:spcAft>
                <a:spcPct val="0"/>
              </a:spcAft>
              <a:defRPr sz="1600">
                <a:solidFill>
                  <a:schemeClr val="tx1"/>
                </a:solidFill>
                <a:latin typeface="Arial" pitchFamily="34" charset="0"/>
                <a:ea typeface="ＭＳ Ｐゴシック" pitchFamily="34" charset="-128"/>
              </a:defRPr>
            </a:lvl8pPr>
            <a:lvl9pPr marL="3886200" indent="-228600" defTabSz="950913" eaLnBrk="0" fontAlgn="base" hangingPunct="0">
              <a:spcBef>
                <a:spcPct val="0"/>
              </a:spcBef>
              <a:spcAft>
                <a:spcPct val="0"/>
              </a:spcAft>
              <a:defRPr sz="1600">
                <a:solidFill>
                  <a:schemeClr val="tx1"/>
                </a:solidFill>
                <a:latin typeface="Arial" pitchFamily="34" charset="0"/>
                <a:ea typeface="ＭＳ Ｐゴシック" pitchFamily="34" charset="-128"/>
              </a:defRPr>
            </a:lvl9pPr>
          </a:lstStyle>
          <a:p>
            <a:pPr algn="ctr" eaLnBrk="1" hangingPunct="1"/>
            <a:r>
              <a:rPr lang="en-US" sz="1200" b="1" dirty="0">
                <a:solidFill>
                  <a:srgbClr val="1F497D"/>
                </a:solidFill>
                <a:latin typeface="+mn-lt"/>
              </a:rPr>
              <a:t>Average Choice</a:t>
            </a:r>
          </a:p>
        </p:txBody>
      </p:sp>
      <p:sp>
        <p:nvSpPr>
          <p:cNvPr id="48" name="Text Box 10"/>
          <p:cNvSpPr txBox="1">
            <a:spLocks noChangeArrowheads="1"/>
          </p:cNvSpPr>
          <p:nvPr/>
        </p:nvSpPr>
        <p:spPr bwMode="auto">
          <a:xfrm>
            <a:off x="2565400" y="2862984"/>
            <a:ext cx="1493141" cy="280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square" lIns="95074" tIns="47537" rIns="95074" bIns="47537" anchor="ctr">
            <a:spAutoFit/>
          </a:bodyPr>
          <a:lstStyle>
            <a:lvl1pPr defTabSz="950913" eaLnBrk="0" hangingPunct="0">
              <a:defRPr sz="1600">
                <a:solidFill>
                  <a:schemeClr val="tx1"/>
                </a:solidFill>
                <a:latin typeface="Arial" pitchFamily="34" charset="0"/>
                <a:ea typeface="ＭＳ Ｐゴシック" pitchFamily="34" charset="-128"/>
              </a:defRPr>
            </a:lvl1pPr>
            <a:lvl2pPr marL="742950" indent="-285750" defTabSz="950913" eaLnBrk="0" hangingPunct="0">
              <a:defRPr sz="1600">
                <a:solidFill>
                  <a:schemeClr val="tx1"/>
                </a:solidFill>
                <a:latin typeface="Arial" pitchFamily="34" charset="0"/>
                <a:ea typeface="ＭＳ Ｐゴシック" pitchFamily="34" charset="-128"/>
              </a:defRPr>
            </a:lvl2pPr>
            <a:lvl3pPr marL="1143000" indent="-228600" defTabSz="950913" eaLnBrk="0" hangingPunct="0">
              <a:defRPr sz="1600">
                <a:solidFill>
                  <a:schemeClr val="tx1"/>
                </a:solidFill>
                <a:latin typeface="Arial" pitchFamily="34" charset="0"/>
                <a:ea typeface="ＭＳ Ｐゴシック" pitchFamily="34" charset="-128"/>
              </a:defRPr>
            </a:lvl3pPr>
            <a:lvl4pPr marL="1600200" indent="-228600" defTabSz="950913" eaLnBrk="0" hangingPunct="0">
              <a:defRPr sz="1600">
                <a:solidFill>
                  <a:schemeClr val="tx1"/>
                </a:solidFill>
                <a:latin typeface="Arial" pitchFamily="34" charset="0"/>
                <a:ea typeface="ＭＳ Ｐゴシック" pitchFamily="34" charset="-128"/>
              </a:defRPr>
            </a:lvl4pPr>
            <a:lvl5pPr marL="2057400" indent="-228600" defTabSz="950913" eaLnBrk="0" hangingPunct="0">
              <a:defRPr sz="1600">
                <a:solidFill>
                  <a:schemeClr val="tx1"/>
                </a:solidFill>
                <a:latin typeface="Arial" pitchFamily="34" charset="0"/>
                <a:ea typeface="ＭＳ Ｐゴシック" pitchFamily="34" charset="-128"/>
              </a:defRPr>
            </a:lvl5pPr>
            <a:lvl6pPr marL="2514600" indent="-228600" defTabSz="950913" eaLnBrk="0" fontAlgn="base" hangingPunct="0">
              <a:spcBef>
                <a:spcPct val="0"/>
              </a:spcBef>
              <a:spcAft>
                <a:spcPct val="0"/>
              </a:spcAft>
              <a:defRPr sz="1600">
                <a:solidFill>
                  <a:schemeClr val="tx1"/>
                </a:solidFill>
                <a:latin typeface="Arial" pitchFamily="34" charset="0"/>
                <a:ea typeface="ＭＳ Ｐゴシック" pitchFamily="34" charset="-128"/>
              </a:defRPr>
            </a:lvl6pPr>
            <a:lvl7pPr marL="2971800" indent="-228600" defTabSz="950913" eaLnBrk="0" fontAlgn="base" hangingPunct="0">
              <a:spcBef>
                <a:spcPct val="0"/>
              </a:spcBef>
              <a:spcAft>
                <a:spcPct val="0"/>
              </a:spcAft>
              <a:defRPr sz="1600">
                <a:solidFill>
                  <a:schemeClr val="tx1"/>
                </a:solidFill>
                <a:latin typeface="Arial" pitchFamily="34" charset="0"/>
                <a:ea typeface="ＭＳ Ｐゴシック" pitchFamily="34" charset="-128"/>
              </a:defRPr>
            </a:lvl7pPr>
            <a:lvl8pPr marL="3429000" indent="-228600" defTabSz="950913" eaLnBrk="0" fontAlgn="base" hangingPunct="0">
              <a:spcBef>
                <a:spcPct val="0"/>
              </a:spcBef>
              <a:spcAft>
                <a:spcPct val="0"/>
              </a:spcAft>
              <a:defRPr sz="1600">
                <a:solidFill>
                  <a:schemeClr val="tx1"/>
                </a:solidFill>
                <a:latin typeface="Arial" pitchFamily="34" charset="0"/>
                <a:ea typeface="ＭＳ Ｐゴシック" pitchFamily="34" charset="-128"/>
              </a:defRPr>
            </a:lvl8pPr>
            <a:lvl9pPr marL="3886200" indent="-228600" defTabSz="950913" eaLnBrk="0" fontAlgn="base" hangingPunct="0">
              <a:spcBef>
                <a:spcPct val="0"/>
              </a:spcBef>
              <a:spcAft>
                <a:spcPct val="0"/>
              </a:spcAft>
              <a:defRPr sz="1600">
                <a:solidFill>
                  <a:schemeClr val="tx1"/>
                </a:solidFill>
                <a:latin typeface="Arial" pitchFamily="34" charset="0"/>
                <a:ea typeface="ＭＳ Ｐゴシック" pitchFamily="34" charset="-128"/>
              </a:defRPr>
            </a:lvl9pPr>
          </a:lstStyle>
          <a:p>
            <a:pPr algn="ctr" eaLnBrk="1" hangingPunct="1"/>
            <a:r>
              <a:rPr lang="en-US" sz="1200" b="1" dirty="0">
                <a:solidFill>
                  <a:srgbClr val="1F497D"/>
                </a:solidFill>
                <a:latin typeface="+mn-lt"/>
              </a:rPr>
              <a:t>High Choice</a:t>
            </a:r>
          </a:p>
        </p:txBody>
      </p:sp>
      <p:sp>
        <p:nvSpPr>
          <p:cNvPr id="49" name="Text Box 11"/>
          <p:cNvSpPr txBox="1">
            <a:spLocks noChangeArrowheads="1"/>
          </p:cNvSpPr>
          <p:nvPr/>
        </p:nvSpPr>
        <p:spPr bwMode="auto">
          <a:xfrm>
            <a:off x="6257927" y="2780176"/>
            <a:ext cx="942974" cy="465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square" lIns="95074" tIns="47537" rIns="95074" bIns="47537" anchor="ctr">
            <a:spAutoFit/>
          </a:bodyPr>
          <a:lstStyle>
            <a:lvl1pPr defTabSz="950913" eaLnBrk="0" hangingPunct="0">
              <a:defRPr sz="1600">
                <a:solidFill>
                  <a:schemeClr val="tx1"/>
                </a:solidFill>
                <a:latin typeface="Arial" pitchFamily="34" charset="0"/>
                <a:ea typeface="ＭＳ Ｐゴシック" pitchFamily="34" charset="-128"/>
              </a:defRPr>
            </a:lvl1pPr>
            <a:lvl2pPr marL="742950" indent="-285750" defTabSz="950913" eaLnBrk="0" hangingPunct="0">
              <a:defRPr sz="1600">
                <a:solidFill>
                  <a:schemeClr val="tx1"/>
                </a:solidFill>
                <a:latin typeface="Arial" pitchFamily="34" charset="0"/>
                <a:ea typeface="ＭＳ Ｐゴシック" pitchFamily="34" charset="-128"/>
              </a:defRPr>
            </a:lvl2pPr>
            <a:lvl3pPr marL="1143000" indent="-228600" defTabSz="950913" eaLnBrk="0" hangingPunct="0">
              <a:defRPr sz="1600">
                <a:solidFill>
                  <a:schemeClr val="tx1"/>
                </a:solidFill>
                <a:latin typeface="Arial" pitchFamily="34" charset="0"/>
                <a:ea typeface="ＭＳ Ｐゴシック" pitchFamily="34" charset="-128"/>
              </a:defRPr>
            </a:lvl3pPr>
            <a:lvl4pPr marL="1600200" indent="-228600" defTabSz="950913" eaLnBrk="0" hangingPunct="0">
              <a:defRPr sz="1600">
                <a:solidFill>
                  <a:schemeClr val="tx1"/>
                </a:solidFill>
                <a:latin typeface="Arial" pitchFamily="34" charset="0"/>
                <a:ea typeface="ＭＳ Ｐゴシック" pitchFamily="34" charset="-128"/>
              </a:defRPr>
            </a:lvl4pPr>
            <a:lvl5pPr marL="2057400" indent="-228600" defTabSz="950913" eaLnBrk="0" hangingPunct="0">
              <a:defRPr sz="1600">
                <a:solidFill>
                  <a:schemeClr val="tx1"/>
                </a:solidFill>
                <a:latin typeface="Arial" pitchFamily="34" charset="0"/>
                <a:ea typeface="ＭＳ Ｐゴシック" pitchFamily="34" charset="-128"/>
              </a:defRPr>
            </a:lvl5pPr>
            <a:lvl6pPr marL="2514600" indent="-228600" defTabSz="950913" eaLnBrk="0" fontAlgn="base" hangingPunct="0">
              <a:spcBef>
                <a:spcPct val="0"/>
              </a:spcBef>
              <a:spcAft>
                <a:spcPct val="0"/>
              </a:spcAft>
              <a:defRPr sz="1600">
                <a:solidFill>
                  <a:schemeClr val="tx1"/>
                </a:solidFill>
                <a:latin typeface="Arial" pitchFamily="34" charset="0"/>
                <a:ea typeface="ＭＳ Ｐゴシック" pitchFamily="34" charset="-128"/>
              </a:defRPr>
            </a:lvl6pPr>
            <a:lvl7pPr marL="2971800" indent="-228600" defTabSz="950913" eaLnBrk="0" fontAlgn="base" hangingPunct="0">
              <a:spcBef>
                <a:spcPct val="0"/>
              </a:spcBef>
              <a:spcAft>
                <a:spcPct val="0"/>
              </a:spcAft>
              <a:defRPr sz="1600">
                <a:solidFill>
                  <a:schemeClr val="tx1"/>
                </a:solidFill>
                <a:latin typeface="Arial" pitchFamily="34" charset="0"/>
                <a:ea typeface="ＭＳ Ｐゴシック" pitchFamily="34" charset="-128"/>
              </a:defRPr>
            </a:lvl7pPr>
            <a:lvl8pPr marL="3429000" indent="-228600" defTabSz="950913" eaLnBrk="0" fontAlgn="base" hangingPunct="0">
              <a:spcBef>
                <a:spcPct val="0"/>
              </a:spcBef>
              <a:spcAft>
                <a:spcPct val="0"/>
              </a:spcAft>
              <a:defRPr sz="1600">
                <a:solidFill>
                  <a:schemeClr val="tx1"/>
                </a:solidFill>
                <a:latin typeface="Arial" pitchFamily="34" charset="0"/>
                <a:ea typeface="ＭＳ Ｐゴシック" pitchFamily="34" charset="-128"/>
              </a:defRPr>
            </a:lvl8pPr>
            <a:lvl9pPr marL="3886200" indent="-228600" defTabSz="950913" eaLnBrk="0" fontAlgn="base" hangingPunct="0">
              <a:spcBef>
                <a:spcPct val="0"/>
              </a:spcBef>
              <a:spcAft>
                <a:spcPct val="0"/>
              </a:spcAft>
              <a:defRPr sz="1600">
                <a:solidFill>
                  <a:schemeClr val="tx1"/>
                </a:solidFill>
                <a:latin typeface="Arial" pitchFamily="34" charset="0"/>
                <a:ea typeface="ＭＳ Ｐゴシック" pitchFamily="34" charset="-128"/>
              </a:defRPr>
            </a:lvl9pPr>
          </a:lstStyle>
          <a:p>
            <a:pPr algn="ctr" eaLnBrk="1" hangingPunct="1"/>
            <a:r>
              <a:rPr lang="en-US" sz="1200" b="1" dirty="0">
                <a:solidFill>
                  <a:srgbClr val="1F497D"/>
                </a:solidFill>
                <a:latin typeface="+mn-lt"/>
              </a:rPr>
              <a:t>Low Choice</a:t>
            </a:r>
          </a:p>
        </p:txBody>
      </p:sp>
      <p:pic>
        <p:nvPicPr>
          <p:cNvPr id="50" name="Picture 14" descr="C:\Digital\Best101DigitalBeef\Marble2 Slightly Abund SIA0.gif"/>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343025" y="3188570"/>
            <a:ext cx="958426" cy="1408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 name="Text Box 15"/>
          <p:cNvSpPr txBox="1">
            <a:spLocks noChangeArrowheads="1"/>
          </p:cNvSpPr>
          <p:nvPr/>
        </p:nvSpPr>
        <p:spPr bwMode="auto">
          <a:xfrm>
            <a:off x="1398588" y="4575324"/>
            <a:ext cx="977378" cy="465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square" lIns="95074" tIns="47537" rIns="95074" bIns="47537" anchor="ctr">
            <a:spAutoFit/>
          </a:bodyPr>
          <a:lstStyle>
            <a:lvl1pPr defTabSz="950913" eaLnBrk="0" hangingPunct="0">
              <a:defRPr sz="1600">
                <a:solidFill>
                  <a:schemeClr val="tx1"/>
                </a:solidFill>
                <a:latin typeface="Arial" pitchFamily="34" charset="0"/>
                <a:ea typeface="ＭＳ Ｐゴシック" pitchFamily="34" charset="-128"/>
              </a:defRPr>
            </a:lvl1pPr>
            <a:lvl2pPr marL="742950" indent="-285750" defTabSz="950913" eaLnBrk="0" hangingPunct="0">
              <a:defRPr sz="1600">
                <a:solidFill>
                  <a:schemeClr val="tx1"/>
                </a:solidFill>
                <a:latin typeface="Arial" pitchFamily="34" charset="0"/>
                <a:ea typeface="ＭＳ Ｐゴシック" pitchFamily="34" charset="-128"/>
              </a:defRPr>
            </a:lvl2pPr>
            <a:lvl3pPr marL="1143000" indent="-228600" defTabSz="950913" eaLnBrk="0" hangingPunct="0">
              <a:defRPr sz="1600">
                <a:solidFill>
                  <a:schemeClr val="tx1"/>
                </a:solidFill>
                <a:latin typeface="Arial" pitchFamily="34" charset="0"/>
                <a:ea typeface="ＭＳ Ｐゴシック" pitchFamily="34" charset="-128"/>
              </a:defRPr>
            </a:lvl3pPr>
            <a:lvl4pPr marL="1600200" indent="-228600" defTabSz="950913" eaLnBrk="0" hangingPunct="0">
              <a:defRPr sz="1600">
                <a:solidFill>
                  <a:schemeClr val="tx1"/>
                </a:solidFill>
                <a:latin typeface="Arial" pitchFamily="34" charset="0"/>
                <a:ea typeface="ＭＳ Ｐゴシック" pitchFamily="34" charset="-128"/>
              </a:defRPr>
            </a:lvl4pPr>
            <a:lvl5pPr marL="2057400" indent="-228600" defTabSz="950913" eaLnBrk="0" hangingPunct="0">
              <a:defRPr sz="1600">
                <a:solidFill>
                  <a:schemeClr val="tx1"/>
                </a:solidFill>
                <a:latin typeface="Arial" pitchFamily="34" charset="0"/>
                <a:ea typeface="ＭＳ Ｐゴシック" pitchFamily="34" charset="-128"/>
              </a:defRPr>
            </a:lvl5pPr>
            <a:lvl6pPr marL="2514600" indent="-228600" defTabSz="950913" eaLnBrk="0" fontAlgn="base" hangingPunct="0">
              <a:spcBef>
                <a:spcPct val="0"/>
              </a:spcBef>
              <a:spcAft>
                <a:spcPct val="0"/>
              </a:spcAft>
              <a:defRPr sz="1600">
                <a:solidFill>
                  <a:schemeClr val="tx1"/>
                </a:solidFill>
                <a:latin typeface="Arial" pitchFamily="34" charset="0"/>
                <a:ea typeface="ＭＳ Ｐゴシック" pitchFamily="34" charset="-128"/>
              </a:defRPr>
            </a:lvl6pPr>
            <a:lvl7pPr marL="2971800" indent="-228600" defTabSz="950913" eaLnBrk="0" fontAlgn="base" hangingPunct="0">
              <a:spcBef>
                <a:spcPct val="0"/>
              </a:spcBef>
              <a:spcAft>
                <a:spcPct val="0"/>
              </a:spcAft>
              <a:defRPr sz="1600">
                <a:solidFill>
                  <a:schemeClr val="tx1"/>
                </a:solidFill>
                <a:latin typeface="Arial" pitchFamily="34" charset="0"/>
                <a:ea typeface="ＭＳ Ｐゴシック" pitchFamily="34" charset="-128"/>
              </a:defRPr>
            </a:lvl7pPr>
            <a:lvl8pPr marL="3429000" indent="-228600" defTabSz="950913" eaLnBrk="0" fontAlgn="base" hangingPunct="0">
              <a:spcBef>
                <a:spcPct val="0"/>
              </a:spcBef>
              <a:spcAft>
                <a:spcPct val="0"/>
              </a:spcAft>
              <a:defRPr sz="1600">
                <a:solidFill>
                  <a:schemeClr val="tx1"/>
                </a:solidFill>
                <a:latin typeface="Arial" pitchFamily="34" charset="0"/>
                <a:ea typeface="ＭＳ Ｐゴシック" pitchFamily="34" charset="-128"/>
              </a:defRPr>
            </a:lvl8pPr>
            <a:lvl9pPr marL="3886200" indent="-228600" defTabSz="950913" eaLnBrk="0" fontAlgn="base" hangingPunct="0">
              <a:spcBef>
                <a:spcPct val="0"/>
              </a:spcBef>
              <a:spcAft>
                <a:spcPct val="0"/>
              </a:spcAft>
              <a:defRPr sz="1600">
                <a:solidFill>
                  <a:schemeClr val="tx1"/>
                </a:solidFill>
                <a:latin typeface="Arial" pitchFamily="34" charset="0"/>
                <a:ea typeface="ＭＳ Ｐゴシック" pitchFamily="34" charset="-128"/>
              </a:defRPr>
            </a:lvl9pPr>
          </a:lstStyle>
          <a:p>
            <a:pPr algn="ctr" eaLnBrk="1" hangingPunct="1"/>
            <a:r>
              <a:rPr lang="en-US" sz="1200" b="1" dirty="0">
                <a:solidFill>
                  <a:srgbClr val="1F497D"/>
                </a:solidFill>
                <a:latin typeface="+mn-lt"/>
              </a:rPr>
              <a:t>Slightly Abundant</a:t>
            </a:r>
          </a:p>
        </p:txBody>
      </p:sp>
      <p:pic>
        <p:nvPicPr>
          <p:cNvPr id="52" name="Picture 16" descr="C:\Digital\Best101DigitalBeef\Marble3 Moderate MD0.gif"/>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706687" y="3130415"/>
            <a:ext cx="957073" cy="1483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 name="Text Box 17"/>
          <p:cNvSpPr txBox="1">
            <a:spLocks noChangeArrowheads="1"/>
          </p:cNvSpPr>
          <p:nvPr/>
        </p:nvSpPr>
        <p:spPr bwMode="auto">
          <a:xfrm>
            <a:off x="2806699" y="4628284"/>
            <a:ext cx="880051" cy="280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square" lIns="95074" tIns="47537" rIns="95074" bIns="47537" anchor="ctr">
            <a:spAutoFit/>
          </a:bodyPr>
          <a:lstStyle>
            <a:lvl1pPr defTabSz="950913" eaLnBrk="0" hangingPunct="0">
              <a:defRPr sz="1600">
                <a:solidFill>
                  <a:schemeClr val="tx1"/>
                </a:solidFill>
                <a:latin typeface="Arial" pitchFamily="34" charset="0"/>
                <a:ea typeface="ＭＳ Ｐゴシック" pitchFamily="34" charset="-128"/>
              </a:defRPr>
            </a:lvl1pPr>
            <a:lvl2pPr marL="742950" indent="-285750" defTabSz="950913" eaLnBrk="0" hangingPunct="0">
              <a:defRPr sz="1600">
                <a:solidFill>
                  <a:schemeClr val="tx1"/>
                </a:solidFill>
                <a:latin typeface="Arial" pitchFamily="34" charset="0"/>
                <a:ea typeface="ＭＳ Ｐゴシック" pitchFamily="34" charset="-128"/>
              </a:defRPr>
            </a:lvl2pPr>
            <a:lvl3pPr marL="1143000" indent="-228600" defTabSz="950913" eaLnBrk="0" hangingPunct="0">
              <a:defRPr sz="1600">
                <a:solidFill>
                  <a:schemeClr val="tx1"/>
                </a:solidFill>
                <a:latin typeface="Arial" pitchFamily="34" charset="0"/>
                <a:ea typeface="ＭＳ Ｐゴシック" pitchFamily="34" charset="-128"/>
              </a:defRPr>
            </a:lvl3pPr>
            <a:lvl4pPr marL="1600200" indent="-228600" defTabSz="950913" eaLnBrk="0" hangingPunct="0">
              <a:defRPr sz="1600">
                <a:solidFill>
                  <a:schemeClr val="tx1"/>
                </a:solidFill>
                <a:latin typeface="Arial" pitchFamily="34" charset="0"/>
                <a:ea typeface="ＭＳ Ｐゴシック" pitchFamily="34" charset="-128"/>
              </a:defRPr>
            </a:lvl4pPr>
            <a:lvl5pPr marL="2057400" indent="-228600" defTabSz="950913" eaLnBrk="0" hangingPunct="0">
              <a:defRPr sz="1600">
                <a:solidFill>
                  <a:schemeClr val="tx1"/>
                </a:solidFill>
                <a:latin typeface="Arial" pitchFamily="34" charset="0"/>
                <a:ea typeface="ＭＳ Ｐゴシック" pitchFamily="34" charset="-128"/>
              </a:defRPr>
            </a:lvl5pPr>
            <a:lvl6pPr marL="2514600" indent="-228600" defTabSz="950913" eaLnBrk="0" fontAlgn="base" hangingPunct="0">
              <a:spcBef>
                <a:spcPct val="0"/>
              </a:spcBef>
              <a:spcAft>
                <a:spcPct val="0"/>
              </a:spcAft>
              <a:defRPr sz="1600">
                <a:solidFill>
                  <a:schemeClr val="tx1"/>
                </a:solidFill>
                <a:latin typeface="Arial" pitchFamily="34" charset="0"/>
                <a:ea typeface="ＭＳ Ｐゴシック" pitchFamily="34" charset="-128"/>
              </a:defRPr>
            </a:lvl6pPr>
            <a:lvl7pPr marL="2971800" indent="-228600" defTabSz="950913" eaLnBrk="0" fontAlgn="base" hangingPunct="0">
              <a:spcBef>
                <a:spcPct val="0"/>
              </a:spcBef>
              <a:spcAft>
                <a:spcPct val="0"/>
              </a:spcAft>
              <a:defRPr sz="1600">
                <a:solidFill>
                  <a:schemeClr val="tx1"/>
                </a:solidFill>
                <a:latin typeface="Arial" pitchFamily="34" charset="0"/>
                <a:ea typeface="ＭＳ Ｐゴシック" pitchFamily="34" charset="-128"/>
              </a:defRPr>
            </a:lvl7pPr>
            <a:lvl8pPr marL="3429000" indent="-228600" defTabSz="950913" eaLnBrk="0" fontAlgn="base" hangingPunct="0">
              <a:spcBef>
                <a:spcPct val="0"/>
              </a:spcBef>
              <a:spcAft>
                <a:spcPct val="0"/>
              </a:spcAft>
              <a:defRPr sz="1600">
                <a:solidFill>
                  <a:schemeClr val="tx1"/>
                </a:solidFill>
                <a:latin typeface="Arial" pitchFamily="34" charset="0"/>
                <a:ea typeface="ＭＳ Ｐゴシック" pitchFamily="34" charset="-128"/>
              </a:defRPr>
            </a:lvl8pPr>
            <a:lvl9pPr marL="3886200" indent="-228600" defTabSz="950913" eaLnBrk="0" fontAlgn="base" hangingPunct="0">
              <a:spcBef>
                <a:spcPct val="0"/>
              </a:spcBef>
              <a:spcAft>
                <a:spcPct val="0"/>
              </a:spcAft>
              <a:defRPr sz="1600">
                <a:solidFill>
                  <a:schemeClr val="tx1"/>
                </a:solidFill>
                <a:latin typeface="Arial" pitchFamily="34" charset="0"/>
                <a:ea typeface="ＭＳ Ｐゴシック" pitchFamily="34" charset="-128"/>
              </a:defRPr>
            </a:lvl9pPr>
          </a:lstStyle>
          <a:p>
            <a:pPr algn="ctr" eaLnBrk="1" hangingPunct="1"/>
            <a:r>
              <a:rPr lang="en-US" sz="1200" b="1" dirty="0">
                <a:solidFill>
                  <a:srgbClr val="1F497D"/>
                </a:solidFill>
                <a:latin typeface="+mn-lt"/>
              </a:rPr>
              <a:t>Moderate</a:t>
            </a:r>
          </a:p>
        </p:txBody>
      </p:sp>
      <p:pic>
        <p:nvPicPr>
          <p:cNvPr id="54" name="Picture 18" descr="C:\Digital\Best101DigitalBeef\Marble4 Moderate Mt0.gif"/>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002088" y="3219316"/>
            <a:ext cx="967902" cy="1432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 name="Text Box 19"/>
          <p:cNvSpPr txBox="1">
            <a:spLocks noChangeArrowheads="1"/>
          </p:cNvSpPr>
          <p:nvPr/>
        </p:nvSpPr>
        <p:spPr bwMode="auto">
          <a:xfrm>
            <a:off x="4198938" y="4637809"/>
            <a:ext cx="782106" cy="280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square" lIns="95074" tIns="47537" rIns="95074" bIns="47537" anchor="ctr">
            <a:spAutoFit/>
          </a:bodyPr>
          <a:lstStyle>
            <a:lvl1pPr defTabSz="950913" eaLnBrk="0" hangingPunct="0">
              <a:defRPr sz="1600">
                <a:solidFill>
                  <a:schemeClr val="tx1"/>
                </a:solidFill>
                <a:latin typeface="Arial" pitchFamily="34" charset="0"/>
                <a:ea typeface="ＭＳ Ｐゴシック" pitchFamily="34" charset="-128"/>
              </a:defRPr>
            </a:lvl1pPr>
            <a:lvl2pPr marL="742950" indent="-285750" defTabSz="950913" eaLnBrk="0" hangingPunct="0">
              <a:defRPr sz="1600">
                <a:solidFill>
                  <a:schemeClr val="tx1"/>
                </a:solidFill>
                <a:latin typeface="Arial" pitchFamily="34" charset="0"/>
                <a:ea typeface="ＭＳ Ｐゴシック" pitchFamily="34" charset="-128"/>
              </a:defRPr>
            </a:lvl2pPr>
            <a:lvl3pPr marL="1143000" indent="-228600" defTabSz="950913" eaLnBrk="0" hangingPunct="0">
              <a:defRPr sz="1600">
                <a:solidFill>
                  <a:schemeClr val="tx1"/>
                </a:solidFill>
                <a:latin typeface="Arial" pitchFamily="34" charset="0"/>
                <a:ea typeface="ＭＳ Ｐゴシック" pitchFamily="34" charset="-128"/>
              </a:defRPr>
            </a:lvl3pPr>
            <a:lvl4pPr marL="1600200" indent="-228600" defTabSz="950913" eaLnBrk="0" hangingPunct="0">
              <a:defRPr sz="1600">
                <a:solidFill>
                  <a:schemeClr val="tx1"/>
                </a:solidFill>
                <a:latin typeface="Arial" pitchFamily="34" charset="0"/>
                <a:ea typeface="ＭＳ Ｐゴシック" pitchFamily="34" charset="-128"/>
              </a:defRPr>
            </a:lvl4pPr>
            <a:lvl5pPr marL="2057400" indent="-228600" defTabSz="950913" eaLnBrk="0" hangingPunct="0">
              <a:defRPr sz="1600">
                <a:solidFill>
                  <a:schemeClr val="tx1"/>
                </a:solidFill>
                <a:latin typeface="Arial" pitchFamily="34" charset="0"/>
                <a:ea typeface="ＭＳ Ｐゴシック" pitchFamily="34" charset="-128"/>
              </a:defRPr>
            </a:lvl5pPr>
            <a:lvl6pPr marL="2514600" indent="-228600" defTabSz="950913" eaLnBrk="0" fontAlgn="base" hangingPunct="0">
              <a:spcBef>
                <a:spcPct val="0"/>
              </a:spcBef>
              <a:spcAft>
                <a:spcPct val="0"/>
              </a:spcAft>
              <a:defRPr sz="1600">
                <a:solidFill>
                  <a:schemeClr val="tx1"/>
                </a:solidFill>
                <a:latin typeface="Arial" pitchFamily="34" charset="0"/>
                <a:ea typeface="ＭＳ Ｐゴシック" pitchFamily="34" charset="-128"/>
              </a:defRPr>
            </a:lvl6pPr>
            <a:lvl7pPr marL="2971800" indent="-228600" defTabSz="950913" eaLnBrk="0" fontAlgn="base" hangingPunct="0">
              <a:spcBef>
                <a:spcPct val="0"/>
              </a:spcBef>
              <a:spcAft>
                <a:spcPct val="0"/>
              </a:spcAft>
              <a:defRPr sz="1600">
                <a:solidFill>
                  <a:schemeClr val="tx1"/>
                </a:solidFill>
                <a:latin typeface="Arial" pitchFamily="34" charset="0"/>
                <a:ea typeface="ＭＳ Ｐゴシック" pitchFamily="34" charset="-128"/>
              </a:defRPr>
            </a:lvl7pPr>
            <a:lvl8pPr marL="3429000" indent="-228600" defTabSz="950913" eaLnBrk="0" fontAlgn="base" hangingPunct="0">
              <a:spcBef>
                <a:spcPct val="0"/>
              </a:spcBef>
              <a:spcAft>
                <a:spcPct val="0"/>
              </a:spcAft>
              <a:defRPr sz="1600">
                <a:solidFill>
                  <a:schemeClr val="tx1"/>
                </a:solidFill>
                <a:latin typeface="Arial" pitchFamily="34" charset="0"/>
                <a:ea typeface="ＭＳ Ｐゴシック" pitchFamily="34" charset="-128"/>
              </a:defRPr>
            </a:lvl8pPr>
            <a:lvl9pPr marL="3886200" indent="-228600" defTabSz="950913" eaLnBrk="0" fontAlgn="base" hangingPunct="0">
              <a:spcBef>
                <a:spcPct val="0"/>
              </a:spcBef>
              <a:spcAft>
                <a:spcPct val="0"/>
              </a:spcAft>
              <a:defRPr sz="1600">
                <a:solidFill>
                  <a:schemeClr val="tx1"/>
                </a:solidFill>
                <a:latin typeface="Arial" pitchFamily="34" charset="0"/>
                <a:ea typeface="ＭＳ Ｐゴシック" pitchFamily="34" charset="-128"/>
              </a:defRPr>
            </a:lvl9pPr>
          </a:lstStyle>
          <a:p>
            <a:pPr algn="ctr" eaLnBrk="1" hangingPunct="1"/>
            <a:r>
              <a:rPr lang="en-US" sz="1200" b="1" dirty="0">
                <a:solidFill>
                  <a:srgbClr val="1F497D"/>
                </a:solidFill>
                <a:latin typeface="+mn-lt"/>
              </a:rPr>
              <a:t>Modest</a:t>
            </a:r>
          </a:p>
        </p:txBody>
      </p:sp>
      <p:pic>
        <p:nvPicPr>
          <p:cNvPr id="56" name="Picture 20" descr="C:\Digital\Best101DigitalBeef\Marble5 Small SM0.gif"/>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6335712" y="3219316"/>
            <a:ext cx="999037" cy="1436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 name="Text Box 21"/>
          <p:cNvSpPr txBox="1">
            <a:spLocks noChangeArrowheads="1"/>
          </p:cNvSpPr>
          <p:nvPr/>
        </p:nvSpPr>
        <p:spPr bwMode="auto">
          <a:xfrm>
            <a:off x="6667501" y="4618759"/>
            <a:ext cx="754577" cy="280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square" lIns="95074" tIns="47537" rIns="95074" bIns="47537" anchor="ctr">
            <a:spAutoFit/>
          </a:bodyPr>
          <a:lstStyle>
            <a:lvl1pPr defTabSz="950913" eaLnBrk="0" hangingPunct="0">
              <a:defRPr sz="1600">
                <a:solidFill>
                  <a:schemeClr val="tx1"/>
                </a:solidFill>
                <a:latin typeface="Arial" pitchFamily="34" charset="0"/>
                <a:ea typeface="ＭＳ Ｐゴシック" pitchFamily="34" charset="-128"/>
              </a:defRPr>
            </a:lvl1pPr>
            <a:lvl2pPr marL="742950" indent="-285750" defTabSz="950913" eaLnBrk="0" hangingPunct="0">
              <a:defRPr sz="1600">
                <a:solidFill>
                  <a:schemeClr val="tx1"/>
                </a:solidFill>
                <a:latin typeface="Arial" pitchFamily="34" charset="0"/>
                <a:ea typeface="ＭＳ Ｐゴシック" pitchFamily="34" charset="-128"/>
              </a:defRPr>
            </a:lvl2pPr>
            <a:lvl3pPr marL="1143000" indent="-228600" defTabSz="950913" eaLnBrk="0" hangingPunct="0">
              <a:defRPr sz="1600">
                <a:solidFill>
                  <a:schemeClr val="tx1"/>
                </a:solidFill>
                <a:latin typeface="Arial" pitchFamily="34" charset="0"/>
                <a:ea typeface="ＭＳ Ｐゴシック" pitchFamily="34" charset="-128"/>
              </a:defRPr>
            </a:lvl3pPr>
            <a:lvl4pPr marL="1600200" indent="-228600" defTabSz="950913" eaLnBrk="0" hangingPunct="0">
              <a:defRPr sz="1600">
                <a:solidFill>
                  <a:schemeClr val="tx1"/>
                </a:solidFill>
                <a:latin typeface="Arial" pitchFamily="34" charset="0"/>
                <a:ea typeface="ＭＳ Ｐゴシック" pitchFamily="34" charset="-128"/>
              </a:defRPr>
            </a:lvl4pPr>
            <a:lvl5pPr marL="2057400" indent="-228600" defTabSz="950913" eaLnBrk="0" hangingPunct="0">
              <a:defRPr sz="1600">
                <a:solidFill>
                  <a:schemeClr val="tx1"/>
                </a:solidFill>
                <a:latin typeface="Arial" pitchFamily="34" charset="0"/>
                <a:ea typeface="ＭＳ Ｐゴシック" pitchFamily="34" charset="-128"/>
              </a:defRPr>
            </a:lvl5pPr>
            <a:lvl6pPr marL="2514600" indent="-228600" defTabSz="950913" eaLnBrk="0" fontAlgn="base" hangingPunct="0">
              <a:spcBef>
                <a:spcPct val="0"/>
              </a:spcBef>
              <a:spcAft>
                <a:spcPct val="0"/>
              </a:spcAft>
              <a:defRPr sz="1600">
                <a:solidFill>
                  <a:schemeClr val="tx1"/>
                </a:solidFill>
                <a:latin typeface="Arial" pitchFamily="34" charset="0"/>
                <a:ea typeface="ＭＳ Ｐゴシック" pitchFamily="34" charset="-128"/>
              </a:defRPr>
            </a:lvl6pPr>
            <a:lvl7pPr marL="2971800" indent="-228600" defTabSz="950913" eaLnBrk="0" fontAlgn="base" hangingPunct="0">
              <a:spcBef>
                <a:spcPct val="0"/>
              </a:spcBef>
              <a:spcAft>
                <a:spcPct val="0"/>
              </a:spcAft>
              <a:defRPr sz="1600">
                <a:solidFill>
                  <a:schemeClr val="tx1"/>
                </a:solidFill>
                <a:latin typeface="Arial" pitchFamily="34" charset="0"/>
                <a:ea typeface="ＭＳ Ｐゴシック" pitchFamily="34" charset="-128"/>
              </a:defRPr>
            </a:lvl7pPr>
            <a:lvl8pPr marL="3429000" indent="-228600" defTabSz="950913" eaLnBrk="0" fontAlgn="base" hangingPunct="0">
              <a:spcBef>
                <a:spcPct val="0"/>
              </a:spcBef>
              <a:spcAft>
                <a:spcPct val="0"/>
              </a:spcAft>
              <a:defRPr sz="1600">
                <a:solidFill>
                  <a:schemeClr val="tx1"/>
                </a:solidFill>
                <a:latin typeface="Arial" pitchFamily="34" charset="0"/>
                <a:ea typeface="ＭＳ Ｐゴシック" pitchFamily="34" charset="-128"/>
              </a:defRPr>
            </a:lvl8pPr>
            <a:lvl9pPr marL="3886200" indent="-228600" defTabSz="950913" eaLnBrk="0" fontAlgn="base" hangingPunct="0">
              <a:spcBef>
                <a:spcPct val="0"/>
              </a:spcBef>
              <a:spcAft>
                <a:spcPct val="0"/>
              </a:spcAft>
              <a:defRPr sz="1600">
                <a:solidFill>
                  <a:schemeClr val="tx1"/>
                </a:solidFill>
                <a:latin typeface="Arial" pitchFamily="34" charset="0"/>
                <a:ea typeface="ＭＳ Ｐゴシック" pitchFamily="34" charset="-128"/>
              </a:defRPr>
            </a:lvl9pPr>
          </a:lstStyle>
          <a:p>
            <a:pPr algn="ctr" eaLnBrk="1" hangingPunct="1"/>
            <a:r>
              <a:rPr lang="en-US" sz="1200" b="1" dirty="0">
                <a:solidFill>
                  <a:srgbClr val="1F497D"/>
                </a:solidFill>
                <a:latin typeface="+mn-lt"/>
              </a:rPr>
              <a:t>Small</a:t>
            </a:r>
          </a:p>
        </p:txBody>
      </p:sp>
      <p:pic>
        <p:nvPicPr>
          <p:cNvPr id="58" name="Picture 22" descr="C:\Digital\Best101DigitalBeef\Marble6 Slight SIO.gif"/>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7847013" y="3268527"/>
            <a:ext cx="879911" cy="1349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 name="Text Box 23"/>
          <p:cNvSpPr txBox="1">
            <a:spLocks noChangeArrowheads="1"/>
          </p:cNvSpPr>
          <p:nvPr/>
        </p:nvSpPr>
        <p:spPr bwMode="auto">
          <a:xfrm>
            <a:off x="8020050" y="4628284"/>
            <a:ext cx="640303" cy="280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square" lIns="95074" tIns="47537" rIns="95074" bIns="47537" anchor="ctr">
            <a:spAutoFit/>
          </a:bodyPr>
          <a:lstStyle>
            <a:lvl1pPr defTabSz="950913" eaLnBrk="0" hangingPunct="0">
              <a:defRPr sz="1600">
                <a:solidFill>
                  <a:schemeClr val="tx1"/>
                </a:solidFill>
                <a:latin typeface="Arial" pitchFamily="34" charset="0"/>
                <a:ea typeface="ＭＳ Ｐゴシック" pitchFamily="34" charset="-128"/>
              </a:defRPr>
            </a:lvl1pPr>
            <a:lvl2pPr marL="742950" indent="-285750" defTabSz="950913" eaLnBrk="0" hangingPunct="0">
              <a:defRPr sz="1600">
                <a:solidFill>
                  <a:schemeClr val="tx1"/>
                </a:solidFill>
                <a:latin typeface="Arial" pitchFamily="34" charset="0"/>
                <a:ea typeface="ＭＳ Ｐゴシック" pitchFamily="34" charset="-128"/>
              </a:defRPr>
            </a:lvl2pPr>
            <a:lvl3pPr marL="1143000" indent="-228600" defTabSz="950913" eaLnBrk="0" hangingPunct="0">
              <a:defRPr sz="1600">
                <a:solidFill>
                  <a:schemeClr val="tx1"/>
                </a:solidFill>
                <a:latin typeface="Arial" pitchFamily="34" charset="0"/>
                <a:ea typeface="ＭＳ Ｐゴシック" pitchFamily="34" charset="-128"/>
              </a:defRPr>
            </a:lvl3pPr>
            <a:lvl4pPr marL="1600200" indent="-228600" defTabSz="950913" eaLnBrk="0" hangingPunct="0">
              <a:defRPr sz="1600">
                <a:solidFill>
                  <a:schemeClr val="tx1"/>
                </a:solidFill>
                <a:latin typeface="Arial" pitchFamily="34" charset="0"/>
                <a:ea typeface="ＭＳ Ｐゴシック" pitchFamily="34" charset="-128"/>
              </a:defRPr>
            </a:lvl4pPr>
            <a:lvl5pPr marL="2057400" indent="-228600" defTabSz="950913" eaLnBrk="0" hangingPunct="0">
              <a:defRPr sz="1600">
                <a:solidFill>
                  <a:schemeClr val="tx1"/>
                </a:solidFill>
                <a:latin typeface="Arial" pitchFamily="34" charset="0"/>
                <a:ea typeface="ＭＳ Ｐゴシック" pitchFamily="34" charset="-128"/>
              </a:defRPr>
            </a:lvl5pPr>
            <a:lvl6pPr marL="2514600" indent="-228600" defTabSz="950913" eaLnBrk="0" fontAlgn="base" hangingPunct="0">
              <a:spcBef>
                <a:spcPct val="0"/>
              </a:spcBef>
              <a:spcAft>
                <a:spcPct val="0"/>
              </a:spcAft>
              <a:defRPr sz="1600">
                <a:solidFill>
                  <a:schemeClr val="tx1"/>
                </a:solidFill>
                <a:latin typeface="Arial" pitchFamily="34" charset="0"/>
                <a:ea typeface="ＭＳ Ｐゴシック" pitchFamily="34" charset="-128"/>
              </a:defRPr>
            </a:lvl6pPr>
            <a:lvl7pPr marL="2971800" indent="-228600" defTabSz="950913" eaLnBrk="0" fontAlgn="base" hangingPunct="0">
              <a:spcBef>
                <a:spcPct val="0"/>
              </a:spcBef>
              <a:spcAft>
                <a:spcPct val="0"/>
              </a:spcAft>
              <a:defRPr sz="1600">
                <a:solidFill>
                  <a:schemeClr val="tx1"/>
                </a:solidFill>
                <a:latin typeface="Arial" pitchFamily="34" charset="0"/>
                <a:ea typeface="ＭＳ Ｐゴシック" pitchFamily="34" charset="-128"/>
              </a:defRPr>
            </a:lvl7pPr>
            <a:lvl8pPr marL="3429000" indent="-228600" defTabSz="950913" eaLnBrk="0" fontAlgn="base" hangingPunct="0">
              <a:spcBef>
                <a:spcPct val="0"/>
              </a:spcBef>
              <a:spcAft>
                <a:spcPct val="0"/>
              </a:spcAft>
              <a:defRPr sz="1600">
                <a:solidFill>
                  <a:schemeClr val="tx1"/>
                </a:solidFill>
                <a:latin typeface="Arial" pitchFamily="34" charset="0"/>
                <a:ea typeface="ＭＳ Ｐゴシック" pitchFamily="34" charset="-128"/>
              </a:defRPr>
            </a:lvl8pPr>
            <a:lvl9pPr marL="3886200" indent="-228600" defTabSz="950913" eaLnBrk="0" fontAlgn="base" hangingPunct="0">
              <a:spcBef>
                <a:spcPct val="0"/>
              </a:spcBef>
              <a:spcAft>
                <a:spcPct val="0"/>
              </a:spcAft>
              <a:defRPr sz="1600">
                <a:solidFill>
                  <a:schemeClr val="tx1"/>
                </a:solidFill>
                <a:latin typeface="Arial" pitchFamily="34" charset="0"/>
                <a:ea typeface="ＭＳ Ｐゴシック" pitchFamily="34" charset="-128"/>
              </a:defRPr>
            </a:lvl9pPr>
          </a:lstStyle>
          <a:p>
            <a:pPr algn="ctr" eaLnBrk="1" hangingPunct="1"/>
            <a:r>
              <a:rPr lang="en-US" sz="1200" b="1" dirty="0">
                <a:solidFill>
                  <a:srgbClr val="1F497D"/>
                </a:solidFill>
                <a:latin typeface="+mn-lt"/>
              </a:rPr>
              <a:t>Slight</a:t>
            </a:r>
          </a:p>
        </p:txBody>
      </p:sp>
      <p:sp>
        <p:nvSpPr>
          <p:cNvPr id="60" name="Text Box 28"/>
          <p:cNvSpPr txBox="1">
            <a:spLocks noChangeArrowheads="1"/>
          </p:cNvSpPr>
          <p:nvPr/>
        </p:nvSpPr>
        <p:spPr bwMode="auto">
          <a:xfrm>
            <a:off x="7686676" y="2828059"/>
            <a:ext cx="766069" cy="280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square" lIns="95074" tIns="47537" rIns="95074" bIns="47537" anchor="ctr">
            <a:spAutoFit/>
          </a:bodyPr>
          <a:lstStyle>
            <a:lvl1pPr defTabSz="950913" eaLnBrk="0" hangingPunct="0">
              <a:defRPr sz="1600">
                <a:solidFill>
                  <a:schemeClr val="tx1"/>
                </a:solidFill>
                <a:latin typeface="Arial" pitchFamily="34" charset="0"/>
                <a:ea typeface="ＭＳ Ｐゴシック" pitchFamily="34" charset="-128"/>
              </a:defRPr>
            </a:lvl1pPr>
            <a:lvl2pPr marL="742950" indent="-285750" defTabSz="950913" eaLnBrk="0" hangingPunct="0">
              <a:defRPr sz="1600">
                <a:solidFill>
                  <a:schemeClr val="tx1"/>
                </a:solidFill>
                <a:latin typeface="Arial" pitchFamily="34" charset="0"/>
                <a:ea typeface="ＭＳ Ｐゴシック" pitchFamily="34" charset="-128"/>
              </a:defRPr>
            </a:lvl2pPr>
            <a:lvl3pPr marL="1143000" indent="-228600" defTabSz="950913" eaLnBrk="0" hangingPunct="0">
              <a:defRPr sz="1600">
                <a:solidFill>
                  <a:schemeClr val="tx1"/>
                </a:solidFill>
                <a:latin typeface="Arial" pitchFamily="34" charset="0"/>
                <a:ea typeface="ＭＳ Ｐゴシック" pitchFamily="34" charset="-128"/>
              </a:defRPr>
            </a:lvl3pPr>
            <a:lvl4pPr marL="1600200" indent="-228600" defTabSz="950913" eaLnBrk="0" hangingPunct="0">
              <a:defRPr sz="1600">
                <a:solidFill>
                  <a:schemeClr val="tx1"/>
                </a:solidFill>
                <a:latin typeface="Arial" pitchFamily="34" charset="0"/>
                <a:ea typeface="ＭＳ Ｐゴシック" pitchFamily="34" charset="-128"/>
              </a:defRPr>
            </a:lvl4pPr>
            <a:lvl5pPr marL="2057400" indent="-228600" defTabSz="950913" eaLnBrk="0" hangingPunct="0">
              <a:defRPr sz="1600">
                <a:solidFill>
                  <a:schemeClr val="tx1"/>
                </a:solidFill>
                <a:latin typeface="Arial" pitchFamily="34" charset="0"/>
                <a:ea typeface="ＭＳ Ｐゴシック" pitchFamily="34" charset="-128"/>
              </a:defRPr>
            </a:lvl5pPr>
            <a:lvl6pPr marL="2514600" indent="-228600" defTabSz="950913" eaLnBrk="0" fontAlgn="base" hangingPunct="0">
              <a:spcBef>
                <a:spcPct val="0"/>
              </a:spcBef>
              <a:spcAft>
                <a:spcPct val="0"/>
              </a:spcAft>
              <a:defRPr sz="1600">
                <a:solidFill>
                  <a:schemeClr val="tx1"/>
                </a:solidFill>
                <a:latin typeface="Arial" pitchFamily="34" charset="0"/>
                <a:ea typeface="ＭＳ Ｐゴシック" pitchFamily="34" charset="-128"/>
              </a:defRPr>
            </a:lvl6pPr>
            <a:lvl7pPr marL="2971800" indent="-228600" defTabSz="950913" eaLnBrk="0" fontAlgn="base" hangingPunct="0">
              <a:spcBef>
                <a:spcPct val="0"/>
              </a:spcBef>
              <a:spcAft>
                <a:spcPct val="0"/>
              </a:spcAft>
              <a:defRPr sz="1600">
                <a:solidFill>
                  <a:schemeClr val="tx1"/>
                </a:solidFill>
                <a:latin typeface="Arial" pitchFamily="34" charset="0"/>
                <a:ea typeface="ＭＳ Ｐゴシック" pitchFamily="34" charset="-128"/>
              </a:defRPr>
            </a:lvl7pPr>
            <a:lvl8pPr marL="3429000" indent="-228600" defTabSz="950913" eaLnBrk="0" fontAlgn="base" hangingPunct="0">
              <a:spcBef>
                <a:spcPct val="0"/>
              </a:spcBef>
              <a:spcAft>
                <a:spcPct val="0"/>
              </a:spcAft>
              <a:defRPr sz="1600">
                <a:solidFill>
                  <a:schemeClr val="tx1"/>
                </a:solidFill>
                <a:latin typeface="Arial" pitchFamily="34" charset="0"/>
                <a:ea typeface="ＭＳ Ｐゴシック" pitchFamily="34" charset="-128"/>
              </a:defRPr>
            </a:lvl8pPr>
            <a:lvl9pPr marL="3886200" indent="-228600" defTabSz="950913" eaLnBrk="0" fontAlgn="base" hangingPunct="0">
              <a:spcBef>
                <a:spcPct val="0"/>
              </a:spcBef>
              <a:spcAft>
                <a:spcPct val="0"/>
              </a:spcAft>
              <a:defRPr sz="1600">
                <a:solidFill>
                  <a:schemeClr val="tx1"/>
                </a:solidFill>
                <a:latin typeface="Arial" pitchFamily="34" charset="0"/>
                <a:ea typeface="ＭＳ Ｐゴシック" pitchFamily="34" charset="-128"/>
              </a:defRPr>
            </a:lvl9pPr>
          </a:lstStyle>
          <a:p>
            <a:pPr algn="ctr" eaLnBrk="1" hangingPunct="1"/>
            <a:r>
              <a:rPr lang="en-US" sz="1200" b="1" dirty="0">
                <a:solidFill>
                  <a:srgbClr val="1F497D"/>
                </a:solidFill>
                <a:latin typeface="+mn-lt"/>
              </a:rPr>
              <a:t>Select</a:t>
            </a:r>
          </a:p>
        </p:txBody>
      </p:sp>
      <p:sp>
        <p:nvSpPr>
          <p:cNvPr id="61" name="Line 29"/>
          <p:cNvSpPr>
            <a:spLocks noChangeShapeType="1"/>
          </p:cNvSpPr>
          <p:nvPr/>
        </p:nvSpPr>
        <p:spPr bwMode="auto">
          <a:xfrm>
            <a:off x="8364538" y="2951027"/>
            <a:ext cx="196288" cy="860"/>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wrap="square" anchor="ctr">
            <a:spAutoFit/>
          </a:bodyPr>
          <a:lstStyle/>
          <a:p>
            <a:endParaRPr lang="en-US" dirty="0">
              <a:solidFill>
                <a:prstClr val="black"/>
              </a:solidFill>
              <a:latin typeface="+mn-lt"/>
            </a:endParaRPr>
          </a:p>
        </p:txBody>
      </p:sp>
      <p:pic>
        <p:nvPicPr>
          <p:cNvPr id="62" name="Picture 34" descr="F:\temp\1Small-50.gif"/>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5221287" y="3312978"/>
            <a:ext cx="974671" cy="1334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 name="Text Box 35"/>
          <p:cNvSpPr txBox="1">
            <a:spLocks noChangeArrowheads="1"/>
          </p:cNvSpPr>
          <p:nvPr/>
        </p:nvSpPr>
        <p:spPr bwMode="auto">
          <a:xfrm>
            <a:off x="5346701" y="4618759"/>
            <a:ext cx="989011" cy="280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square" lIns="95074" tIns="47537" rIns="95074" bIns="47537" anchor="ctr">
            <a:spAutoFit/>
          </a:bodyPr>
          <a:lstStyle>
            <a:lvl1pPr defTabSz="950913" eaLnBrk="0" hangingPunct="0">
              <a:defRPr sz="1600">
                <a:solidFill>
                  <a:schemeClr val="tx1"/>
                </a:solidFill>
                <a:latin typeface="Arial" pitchFamily="34" charset="0"/>
                <a:ea typeface="ＭＳ Ｐゴシック" pitchFamily="34" charset="-128"/>
              </a:defRPr>
            </a:lvl1pPr>
            <a:lvl2pPr marL="742950" indent="-285750" defTabSz="950913" eaLnBrk="0" hangingPunct="0">
              <a:defRPr sz="1600">
                <a:solidFill>
                  <a:schemeClr val="tx1"/>
                </a:solidFill>
                <a:latin typeface="Arial" pitchFamily="34" charset="0"/>
                <a:ea typeface="ＭＳ Ｐゴシック" pitchFamily="34" charset="-128"/>
              </a:defRPr>
            </a:lvl2pPr>
            <a:lvl3pPr marL="1143000" indent="-228600" defTabSz="950913" eaLnBrk="0" hangingPunct="0">
              <a:defRPr sz="1600">
                <a:solidFill>
                  <a:schemeClr val="tx1"/>
                </a:solidFill>
                <a:latin typeface="Arial" pitchFamily="34" charset="0"/>
                <a:ea typeface="ＭＳ Ｐゴシック" pitchFamily="34" charset="-128"/>
              </a:defRPr>
            </a:lvl3pPr>
            <a:lvl4pPr marL="1600200" indent="-228600" defTabSz="950913" eaLnBrk="0" hangingPunct="0">
              <a:defRPr sz="1600">
                <a:solidFill>
                  <a:schemeClr val="tx1"/>
                </a:solidFill>
                <a:latin typeface="Arial" pitchFamily="34" charset="0"/>
                <a:ea typeface="ＭＳ Ｐゴシック" pitchFamily="34" charset="-128"/>
              </a:defRPr>
            </a:lvl4pPr>
            <a:lvl5pPr marL="2057400" indent="-228600" defTabSz="950913" eaLnBrk="0" hangingPunct="0">
              <a:defRPr sz="1600">
                <a:solidFill>
                  <a:schemeClr val="tx1"/>
                </a:solidFill>
                <a:latin typeface="Arial" pitchFamily="34" charset="0"/>
                <a:ea typeface="ＭＳ Ｐゴシック" pitchFamily="34" charset="-128"/>
              </a:defRPr>
            </a:lvl5pPr>
            <a:lvl6pPr marL="2514600" indent="-228600" defTabSz="950913" eaLnBrk="0" fontAlgn="base" hangingPunct="0">
              <a:spcBef>
                <a:spcPct val="0"/>
              </a:spcBef>
              <a:spcAft>
                <a:spcPct val="0"/>
              </a:spcAft>
              <a:defRPr sz="1600">
                <a:solidFill>
                  <a:schemeClr val="tx1"/>
                </a:solidFill>
                <a:latin typeface="Arial" pitchFamily="34" charset="0"/>
                <a:ea typeface="ＭＳ Ｐゴシック" pitchFamily="34" charset="-128"/>
              </a:defRPr>
            </a:lvl6pPr>
            <a:lvl7pPr marL="2971800" indent="-228600" defTabSz="950913" eaLnBrk="0" fontAlgn="base" hangingPunct="0">
              <a:spcBef>
                <a:spcPct val="0"/>
              </a:spcBef>
              <a:spcAft>
                <a:spcPct val="0"/>
              </a:spcAft>
              <a:defRPr sz="1600">
                <a:solidFill>
                  <a:schemeClr val="tx1"/>
                </a:solidFill>
                <a:latin typeface="Arial" pitchFamily="34" charset="0"/>
                <a:ea typeface="ＭＳ Ｐゴシック" pitchFamily="34" charset="-128"/>
              </a:defRPr>
            </a:lvl7pPr>
            <a:lvl8pPr marL="3429000" indent="-228600" defTabSz="950913" eaLnBrk="0" fontAlgn="base" hangingPunct="0">
              <a:spcBef>
                <a:spcPct val="0"/>
              </a:spcBef>
              <a:spcAft>
                <a:spcPct val="0"/>
              </a:spcAft>
              <a:defRPr sz="1600">
                <a:solidFill>
                  <a:schemeClr val="tx1"/>
                </a:solidFill>
                <a:latin typeface="Arial" pitchFamily="34" charset="0"/>
                <a:ea typeface="ＭＳ Ｐゴシック" pitchFamily="34" charset="-128"/>
              </a:defRPr>
            </a:lvl8pPr>
            <a:lvl9pPr marL="3886200" indent="-228600" defTabSz="950913" eaLnBrk="0" fontAlgn="base" hangingPunct="0">
              <a:spcBef>
                <a:spcPct val="0"/>
              </a:spcBef>
              <a:spcAft>
                <a:spcPct val="0"/>
              </a:spcAft>
              <a:defRPr sz="1600">
                <a:solidFill>
                  <a:schemeClr val="tx1"/>
                </a:solidFill>
                <a:latin typeface="Arial" pitchFamily="34" charset="0"/>
                <a:ea typeface="ＭＳ Ｐゴシック" pitchFamily="34" charset="-128"/>
              </a:defRPr>
            </a:lvl9pPr>
          </a:lstStyle>
          <a:p>
            <a:pPr algn="ctr" eaLnBrk="1" hangingPunct="1"/>
            <a:r>
              <a:rPr lang="en-US" sz="1200" b="1" dirty="0">
                <a:solidFill>
                  <a:srgbClr val="1F497D"/>
                </a:solidFill>
                <a:latin typeface="+mn-lt"/>
              </a:rPr>
              <a:t>Small 50</a:t>
            </a:r>
          </a:p>
        </p:txBody>
      </p:sp>
      <p:sp>
        <p:nvSpPr>
          <p:cNvPr id="64" name="Text Box 25"/>
          <p:cNvSpPr txBox="1">
            <a:spLocks noChangeArrowheads="1"/>
          </p:cNvSpPr>
          <p:nvPr/>
        </p:nvSpPr>
        <p:spPr bwMode="auto">
          <a:xfrm>
            <a:off x="804863" y="2464456"/>
            <a:ext cx="776258" cy="37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square" lIns="95074" tIns="47537" rIns="95074" bIns="47537" anchor="ctr">
            <a:spAutoFit/>
          </a:bodyPr>
          <a:lstStyle>
            <a:lvl1pPr defTabSz="950913" eaLnBrk="0" hangingPunct="0">
              <a:defRPr sz="1600">
                <a:solidFill>
                  <a:schemeClr val="tx1"/>
                </a:solidFill>
                <a:latin typeface="Arial" pitchFamily="34" charset="0"/>
                <a:ea typeface="ＭＳ Ｐゴシック" pitchFamily="34" charset="-128"/>
              </a:defRPr>
            </a:lvl1pPr>
            <a:lvl2pPr marL="742950" indent="-285750" defTabSz="950913" eaLnBrk="0" hangingPunct="0">
              <a:defRPr sz="1600">
                <a:solidFill>
                  <a:schemeClr val="tx1"/>
                </a:solidFill>
                <a:latin typeface="Arial" pitchFamily="34" charset="0"/>
                <a:ea typeface="ＭＳ Ｐゴシック" pitchFamily="34" charset="-128"/>
              </a:defRPr>
            </a:lvl2pPr>
            <a:lvl3pPr marL="1143000" indent="-228600" defTabSz="950913" eaLnBrk="0" hangingPunct="0">
              <a:defRPr sz="1600">
                <a:solidFill>
                  <a:schemeClr val="tx1"/>
                </a:solidFill>
                <a:latin typeface="Arial" pitchFamily="34" charset="0"/>
                <a:ea typeface="ＭＳ Ｐゴシック" pitchFamily="34" charset="-128"/>
              </a:defRPr>
            </a:lvl3pPr>
            <a:lvl4pPr marL="1600200" indent="-228600" defTabSz="950913" eaLnBrk="0" hangingPunct="0">
              <a:defRPr sz="1600">
                <a:solidFill>
                  <a:schemeClr val="tx1"/>
                </a:solidFill>
                <a:latin typeface="Arial" pitchFamily="34" charset="0"/>
                <a:ea typeface="ＭＳ Ｐゴシック" pitchFamily="34" charset="-128"/>
              </a:defRPr>
            </a:lvl4pPr>
            <a:lvl5pPr marL="2057400" indent="-228600" defTabSz="950913" eaLnBrk="0" hangingPunct="0">
              <a:defRPr sz="1600">
                <a:solidFill>
                  <a:schemeClr val="tx1"/>
                </a:solidFill>
                <a:latin typeface="Arial" pitchFamily="34" charset="0"/>
                <a:ea typeface="ＭＳ Ｐゴシック" pitchFamily="34" charset="-128"/>
              </a:defRPr>
            </a:lvl5pPr>
            <a:lvl6pPr marL="2514600" indent="-228600" defTabSz="950913" eaLnBrk="0" fontAlgn="base" hangingPunct="0">
              <a:spcBef>
                <a:spcPct val="0"/>
              </a:spcBef>
              <a:spcAft>
                <a:spcPct val="0"/>
              </a:spcAft>
              <a:defRPr sz="1600">
                <a:solidFill>
                  <a:schemeClr val="tx1"/>
                </a:solidFill>
                <a:latin typeface="Arial" pitchFamily="34" charset="0"/>
                <a:ea typeface="ＭＳ Ｐゴシック" pitchFamily="34" charset="-128"/>
              </a:defRPr>
            </a:lvl6pPr>
            <a:lvl7pPr marL="2971800" indent="-228600" defTabSz="950913" eaLnBrk="0" fontAlgn="base" hangingPunct="0">
              <a:spcBef>
                <a:spcPct val="0"/>
              </a:spcBef>
              <a:spcAft>
                <a:spcPct val="0"/>
              </a:spcAft>
              <a:defRPr sz="1600">
                <a:solidFill>
                  <a:schemeClr val="tx1"/>
                </a:solidFill>
                <a:latin typeface="Arial" pitchFamily="34" charset="0"/>
                <a:ea typeface="ＭＳ Ｐゴシック" pitchFamily="34" charset="-128"/>
              </a:defRPr>
            </a:lvl7pPr>
            <a:lvl8pPr marL="3429000" indent="-228600" defTabSz="950913" eaLnBrk="0" fontAlgn="base" hangingPunct="0">
              <a:spcBef>
                <a:spcPct val="0"/>
              </a:spcBef>
              <a:spcAft>
                <a:spcPct val="0"/>
              </a:spcAft>
              <a:defRPr sz="1600">
                <a:solidFill>
                  <a:schemeClr val="tx1"/>
                </a:solidFill>
                <a:latin typeface="Arial" pitchFamily="34" charset="0"/>
                <a:ea typeface="ＭＳ Ｐゴシック" pitchFamily="34" charset="-128"/>
              </a:defRPr>
            </a:lvl8pPr>
            <a:lvl9pPr marL="3886200" indent="-228600" defTabSz="950913" eaLnBrk="0" fontAlgn="base" hangingPunct="0">
              <a:spcBef>
                <a:spcPct val="0"/>
              </a:spcBef>
              <a:spcAft>
                <a:spcPct val="0"/>
              </a:spcAft>
              <a:defRPr sz="1600">
                <a:solidFill>
                  <a:schemeClr val="tx1"/>
                </a:solidFill>
                <a:latin typeface="Arial" pitchFamily="34" charset="0"/>
                <a:ea typeface="ＭＳ Ｐゴシック" pitchFamily="34" charset="-128"/>
              </a:defRPr>
            </a:lvl9pPr>
          </a:lstStyle>
          <a:p>
            <a:pPr algn="ctr" eaLnBrk="1" hangingPunct="1"/>
            <a:r>
              <a:rPr lang="en-US" sz="1800" b="1" i="1" dirty="0">
                <a:solidFill>
                  <a:srgbClr val="1F497D"/>
                </a:solidFill>
                <a:latin typeface="+mn-lt"/>
              </a:rPr>
              <a:t>3%</a:t>
            </a:r>
          </a:p>
        </p:txBody>
      </p:sp>
      <p:sp>
        <p:nvSpPr>
          <p:cNvPr id="65" name="Text Box 27"/>
          <p:cNvSpPr txBox="1">
            <a:spLocks noChangeArrowheads="1"/>
          </p:cNvSpPr>
          <p:nvPr/>
        </p:nvSpPr>
        <p:spPr bwMode="auto">
          <a:xfrm>
            <a:off x="4589991" y="2408519"/>
            <a:ext cx="744009" cy="37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square" lIns="95074" tIns="47537" rIns="95074" bIns="47537" anchor="ctr">
            <a:spAutoFit/>
          </a:bodyPr>
          <a:lstStyle>
            <a:lvl1pPr defTabSz="950913" eaLnBrk="0" hangingPunct="0">
              <a:defRPr sz="1600">
                <a:solidFill>
                  <a:schemeClr val="tx1"/>
                </a:solidFill>
                <a:latin typeface="Arial" pitchFamily="34" charset="0"/>
                <a:ea typeface="ＭＳ Ｐゴシック" pitchFamily="34" charset="-128"/>
              </a:defRPr>
            </a:lvl1pPr>
            <a:lvl2pPr marL="742950" indent="-285750" defTabSz="950913" eaLnBrk="0" hangingPunct="0">
              <a:defRPr sz="1600">
                <a:solidFill>
                  <a:schemeClr val="tx1"/>
                </a:solidFill>
                <a:latin typeface="Arial" pitchFamily="34" charset="0"/>
                <a:ea typeface="ＭＳ Ｐゴシック" pitchFamily="34" charset="-128"/>
              </a:defRPr>
            </a:lvl2pPr>
            <a:lvl3pPr marL="1143000" indent="-228600" defTabSz="950913" eaLnBrk="0" hangingPunct="0">
              <a:defRPr sz="1600">
                <a:solidFill>
                  <a:schemeClr val="tx1"/>
                </a:solidFill>
                <a:latin typeface="Arial" pitchFamily="34" charset="0"/>
                <a:ea typeface="ＭＳ Ｐゴシック" pitchFamily="34" charset="-128"/>
              </a:defRPr>
            </a:lvl3pPr>
            <a:lvl4pPr marL="1600200" indent="-228600" defTabSz="950913" eaLnBrk="0" hangingPunct="0">
              <a:defRPr sz="1600">
                <a:solidFill>
                  <a:schemeClr val="tx1"/>
                </a:solidFill>
                <a:latin typeface="Arial" pitchFamily="34" charset="0"/>
                <a:ea typeface="ＭＳ Ｐゴシック" pitchFamily="34" charset="-128"/>
              </a:defRPr>
            </a:lvl4pPr>
            <a:lvl5pPr marL="2057400" indent="-228600" defTabSz="950913" eaLnBrk="0" hangingPunct="0">
              <a:defRPr sz="1600">
                <a:solidFill>
                  <a:schemeClr val="tx1"/>
                </a:solidFill>
                <a:latin typeface="Arial" pitchFamily="34" charset="0"/>
                <a:ea typeface="ＭＳ Ｐゴシック" pitchFamily="34" charset="-128"/>
              </a:defRPr>
            </a:lvl5pPr>
            <a:lvl6pPr marL="2514600" indent="-228600" defTabSz="950913" eaLnBrk="0" fontAlgn="base" hangingPunct="0">
              <a:spcBef>
                <a:spcPct val="0"/>
              </a:spcBef>
              <a:spcAft>
                <a:spcPct val="0"/>
              </a:spcAft>
              <a:defRPr sz="1600">
                <a:solidFill>
                  <a:schemeClr val="tx1"/>
                </a:solidFill>
                <a:latin typeface="Arial" pitchFamily="34" charset="0"/>
                <a:ea typeface="ＭＳ Ｐゴシック" pitchFamily="34" charset="-128"/>
              </a:defRPr>
            </a:lvl6pPr>
            <a:lvl7pPr marL="2971800" indent="-228600" defTabSz="950913" eaLnBrk="0" fontAlgn="base" hangingPunct="0">
              <a:spcBef>
                <a:spcPct val="0"/>
              </a:spcBef>
              <a:spcAft>
                <a:spcPct val="0"/>
              </a:spcAft>
              <a:defRPr sz="1600">
                <a:solidFill>
                  <a:schemeClr val="tx1"/>
                </a:solidFill>
                <a:latin typeface="Arial" pitchFamily="34" charset="0"/>
                <a:ea typeface="ＭＳ Ｐゴシック" pitchFamily="34" charset="-128"/>
              </a:defRPr>
            </a:lvl7pPr>
            <a:lvl8pPr marL="3429000" indent="-228600" defTabSz="950913" eaLnBrk="0" fontAlgn="base" hangingPunct="0">
              <a:spcBef>
                <a:spcPct val="0"/>
              </a:spcBef>
              <a:spcAft>
                <a:spcPct val="0"/>
              </a:spcAft>
              <a:defRPr sz="1600">
                <a:solidFill>
                  <a:schemeClr val="tx1"/>
                </a:solidFill>
                <a:latin typeface="Arial" pitchFamily="34" charset="0"/>
                <a:ea typeface="ＭＳ Ｐゴシック" pitchFamily="34" charset="-128"/>
              </a:defRPr>
            </a:lvl8pPr>
            <a:lvl9pPr marL="3886200" indent="-228600" defTabSz="950913" eaLnBrk="0" fontAlgn="base" hangingPunct="0">
              <a:spcBef>
                <a:spcPct val="0"/>
              </a:spcBef>
              <a:spcAft>
                <a:spcPct val="0"/>
              </a:spcAft>
              <a:defRPr sz="1600">
                <a:solidFill>
                  <a:schemeClr val="tx1"/>
                </a:solidFill>
                <a:latin typeface="Arial" pitchFamily="34" charset="0"/>
                <a:ea typeface="ＭＳ Ｐゴシック" pitchFamily="34" charset="-128"/>
              </a:defRPr>
            </a:lvl9pPr>
          </a:lstStyle>
          <a:p>
            <a:pPr algn="ctr" eaLnBrk="1" hangingPunct="1"/>
            <a:r>
              <a:rPr lang="en-US" sz="1800" b="1" i="1" dirty="0">
                <a:solidFill>
                  <a:srgbClr val="1F497D"/>
                </a:solidFill>
                <a:latin typeface="+mn-lt"/>
              </a:rPr>
              <a:t>76%</a:t>
            </a:r>
          </a:p>
        </p:txBody>
      </p:sp>
      <p:sp>
        <p:nvSpPr>
          <p:cNvPr id="66" name="Text Box 31"/>
          <p:cNvSpPr txBox="1">
            <a:spLocks noChangeArrowheads="1"/>
          </p:cNvSpPr>
          <p:nvPr/>
        </p:nvSpPr>
        <p:spPr bwMode="auto">
          <a:xfrm>
            <a:off x="7931577" y="2418047"/>
            <a:ext cx="762220" cy="37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square" lIns="95074" tIns="47537" rIns="95074" bIns="47537" anchor="ctr">
            <a:spAutoFit/>
          </a:bodyPr>
          <a:lstStyle>
            <a:lvl1pPr defTabSz="950913" eaLnBrk="0" hangingPunct="0">
              <a:defRPr sz="1600">
                <a:solidFill>
                  <a:schemeClr val="tx1"/>
                </a:solidFill>
                <a:latin typeface="Arial" pitchFamily="34" charset="0"/>
                <a:ea typeface="ＭＳ Ｐゴシック" pitchFamily="34" charset="-128"/>
              </a:defRPr>
            </a:lvl1pPr>
            <a:lvl2pPr marL="742950" indent="-285750" defTabSz="950913" eaLnBrk="0" hangingPunct="0">
              <a:defRPr sz="1600">
                <a:solidFill>
                  <a:schemeClr val="tx1"/>
                </a:solidFill>
                <a:latin typeface="Arial" pitchFamily="34" charset="0"/>
                <a:ea typeface="ＭＳ Ｐゴシック" pitchFamily="34" charset="-128"/>
              </a:defRPr>
            </a:lvl2pPr>
            <a:lvl3pPr marL="1143000" indent="-228600" defTabSz="950913" eaLnBrk="0" hangingPunct="0">
              <a:defRPr sz="1600">
                <a:solidFill>
                  <a:schemeClr val="tx1"/>
                </a:solidFill>
                <a:latin typeface="Arial" pitchFamily="34" charset="0"/>
                <a:ea typeface="ＭＳ Ｐゴシック" pitchFamily="34" charset="-128"/>
              </a:defRPr>
            </a:lvl3pPr>
            <a:lvl4pPr marL="1600200" indent="-228600" defTabSz="950913" eaLnBrk="0" hangingPunct="0">
              <a:defRPr sz="1600">
                <a:solidFill>
                  <a:schemeClr val="tx1"/>
                </a:solidFill>
                <a:latin typeface="Arial" pitchFamily="34" charset="0"/>
                <a:ea typeface="ＭＳ Ｐゴシック" pitchFamily="34" charset="-128"/>
              </a:defRPr>
            </a:lvl4pPr>
            <a:lvl5pPr marL="2057400" indent="-228600" defTabSz="950913" eaLnBrk="0" hangingPunct="0">
              <a:defRPr sz="1600">
                <a:solidFill>
                  <a:schemeClr val="tx1"/>
                </a:solidFill>
                <a:latin typeface="Arial" pitchFamily="34" charset="0"/>
                <a:ea typeface="ＭＳ Ｐゴシック" pitchFamily="34" charset="-128"/>
              </a:defRPr>
            </a:lvl5pPr>
            <a:lvl6pPr marL="2514600" indent="-228600" defTabSz="950913" eaLnBrk="0" fontAlgn="base" hangingPunct="0">
              <a:spcBef>
                <a:spcPct val="0"/>
              </a:spcBef>
              <a:spcAft>
                <a:spcPct val="0"/>
              </a:spcAft>
              <a:defRPr sz="1600">
                <a:solidFill>
                  <a:schemeClr val="tx1"/>
                </a:solidFill>
                <a:latin typeface="Arial" pitchFamily="34" charset="0"/>
                <a:ea typeface="ＭＳ Ｐゴシック" pitchFamily="34" charset="-128"/>
              </a:defRPr>
            </a:lvl6pPr>
            <a:lvl7pPr marL="2971800" indent="-228600" defTabSz="950913" eaLnBrk="0" fontAlgn="base" hangingPunct="0">
              <a:spcBef>
                <a:spcPct val="0"/>
              </a:spcBef>
              <a:spcAft>
                <a:spcPct val="0"/>
              </a:spcAft>
              <a:defRPr sz="1600">
                <a:solidFill>
                  <a:schemeClr val="tx1"/>
                </a:solidFill>
                <a:latin typeface="Arial" pitchFamily="34" charset="0"/>
                <a:ea typeface="ＭＳ Ｐゴシック" pitchFamily="34" charset="-128"/>
              </a:defRPr>
            </a:lvl7pPr>
            <a:lvl8pPr marL="3429000" indent="-228600" defTabSz="950913" eaLnBrk="0" fontAlgn="base" hangingPunct="0">
              <a:spcBef>
                <a:spcPct val="0"/>
              </a:spcBef>
              <a:spcAft>
                <a:spcPct val="0"/>
              </a:spcAft>
              <a:defRPr sz="1600">
                <a:solidFill>
                  <a:schemeClr val="tx1"/>
                </a:solidFill>
                <a:latin typeface="Arial" pitchFamily="34" charset="0"/>
                <a:ea typeface="ＭＳ Ｐゴシック" pitchFamily="34" charset="-128"/>
              </a:defRPr>
            </a:lvl8pPr>
            <a:lvl9pPr marL="3886200" indent="-228600" defTabSz="950913" eaLnBrk="0" fontAlgn="base" hangingPunct="0">
              <a:spcBef>
                <a:spcPct val="0"/>
              </a:spcBef>
              <a:spcAft>
                <a:spcPct val="0"/>
              </a:spcAft>
              <a:defRPr sz="1600">
                <a:solidFill>
                  <a:schemeClr val="tx1"/>
                </a:solidFill>
                <a:latin typeface="Arial" pitchFamily="34" charset="0"/>
                <a:ea typeface="ＭＳ Ｐゴシック" pitchFamily="34" charset="-128"/>
              </a:defRPr>
            </a:lvl9pPr>
          </a:lstStyle>
          <a:p>
            <a:pPr algn="ctr" eaLnBrk="1" hangingPunct="1"/>
            <a:r>
              <a:rPr lang="en-US" sz="1800" b="1" i="1" dirty="0">
                <a:solidFill>
                  <a:srgbClr val="1F497D"/>
                </a:solidFill>
                <a:latin typeface="+mn-lt"/>
              </a:rPr>
              <a:t>17%</a:t>
            </a:r>
          </a:p>
        </p:txBody>
      </p:sp>
      <p:sp>
        <p:nvSpPr>
          <p:cNvPr id="67" name="Left Brace 40"/>
          <p:cNvSpPr>
            <a:spLocks/>
          </p:cNvSpPr>
          <p:nvPr/>
        </p:nvSpPr>
        <p:spPr bwMode="auto">
          <a:xfrm rot="5400000">
            <a:off x="4855281" y="661854"/>
            <a:ext cx="252410" cy="4344988"/>
          </a:xfrm>
          <a:prstGeom prst="leftBrace">
            <a:avLst>
              <a:gd name="adj1" fmla="val 8361"/>
              <a:gd name="adj2" fmla="val 50000"/>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b="1" dirty="0">
              <a:solidFill>
                <a:prstClr val="black"/>
              </a:solidFill>
              <a:latin typeface="+mn-lt"/>
            </a:endParaRPr>
          </a:p>
        </p:txBody>
      </p:sp>
      <p:sp>
        <p:nvSpPr>
          <p:cNvPr id="68" name="Left Brace 41"/>
          <p:cNvSpPr>
            <a:spLocks/>
          </p:cNvSpPr>
          <p:nvPr/>
        </p:nvSpPr>
        <p:spPr bwMode="auto">
          <a:xfrm rot="5400000">
            <a:off x="1052739" y="1903049"/>
            <a:ext cx="205517" cy="2006197"/>
          </a:xfrm>
          <a:prstGeom prst="leftBrace">
            <a:avLst>
              <a:gd name="adj1" fmla="val 8325"/>
              <a:gd name="adj2" fmla="val 50000"/>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b="1" dirty="0">
              <a:solidFill>
                <a:prstClr val="black"/>
              </a:solidFill>
              <a:latin typeface="+mn-lt"/>
            </a:endParaRPr>
          </a:p>
        </p:txBody>
      </p:sp>
      <p:sp>
        <p:nvSpPr>
          <p:cNvPr id="69" name="Left Brace 42"/>
          <p:cNvSpPr>
            <a:spLocks/>
          </p:cNvSpPr>
          <p:nvPr/>
        </p:nvSpPr>
        <p:spPr bwMode="auto">
          <a:xfrm rot="5400000">
            <a:off x="8105734" y="2354170"/>
            <a:ext cx="205515" cy="970610"/>
          </a:xfrm>
          <a:prstGeom prst="leftBrace">
            <a:avLst>
              <a:gd name="adj1" fmla="val 8333"/>
              <a:gd name="adj2" fmla="val 50000"/>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b="1" dirty="0">
              <a:solidFill>
                <a:prstClr val="black"/>
              </a:solidFill>
              <a:latin typeface="+mn-lt"/>
            </a:endParaRPr>
          </a:p>
        </p:txBody>
      </p:sp>
      <p:sp>
        <p:nvSpPr>
          <p:cNvPr id="70" name="AutoShape 7"/>
          <p:cNvSpPr>
            <a:spLocks/>
          </p:cNvSpPr>
          <p:nvPr/>
        </p:nvSpPr>
        <p:spPr bwMode="auto">
          <a:xfrm rot="5400000">
            <a:off x="3654998" y="4041065"/>
            <a:ext cx="247651" cy="2144275"/>
          </a:xfrm>
          <a:prstGeom prst="rightBrace">
            <a:avLst>
              <a:gd name="adj1" fmla="val 80208"/>
              <a:gd name="adj2" fmla="val 60981"/>
            </a:avLst>
          </a:prstGeom>
          <a:noFill/>
          <a:ln w="25400">
            <a:solidFill>
              <a:schemeClr val="tx1"/>
            </a:solidFill>
            <a:round/>
            <a:headEnd/>
            <a:tailEnd/>
          </a:ln>
        </p:spPr>
        <p:txBody>
          <a:bodyPr wrap="none" anchor="ctr"/>
          <a:lstStyle/>
          <a:p>
            <a:endParaRPr lang="en-US" dirty="0">
              <a:latin typeface="+mn-lt"/>
            </a:endParaRPr>
          </a:p>
        </p:txBody>
      </p:sp>
      <p:sp>
        <p:nvSpPr>
          <p:cNvPr id="71" name="AutoShape 32"/>
          <p:cNvSpPr>
            <a:spLocks/>
          </p:cNvSpPr>
          <p:nvPr/>
        </p:nvSpPr>
        <p:spPr bwMode="auto">
          <a:xfrm rot="5400000">
            <a:off x="5659175" y="4624515"/>
            <a:ext cx="247652" cy="977378"/>
          </a:xfrm>
          <a:prstGeom prst="rightBrace">
            <a:avLst>
              <a:gd name="adj1" fmla="val 114252"/>
              <a:gd name="adj2" fmla="val 29167"/>
            </a:avLst>
          </a:prstGeom>
          <a:noFill/>
          <a:ln w="25400">
            <a:solidFill>
              <a:srgbClr val="0066FF"/>
            </a:solidFill>
            <a:round/>
            <a:headEnd/>
            <a:tailEnd/>
          </a:ln>
        </p:spPr>
        <p:txBody>
          <a:bodyPr wrap="none" anchor="ctr"/>
          <a:lstStyle/>
          <a:p>
            <a:endParaRPr lang="en-US" dirty="0">
              <a:latin typeface="+mn-lt"/>
            </a:endParaRPr>
          </a:p>
        </p:txBody>
      </p:sp>
      <p:pic>
        <p:nvPicPr>
          <p:cNvPr id="74" name="Picture 12" descr="C:\Digital\Best101DigitalBeef\Marble1 Moderately Abund MDA0.gif"/>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0" y="3132000"/>
            <a:ext cx="1061358" cy="1518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 name="Text Box 13"/>
          <p:cNvSpPr txBox="1">
            <a:spLocks noChangeArrowheads="1"/>
          </p:cNvSpPr>
          <p:nvPr/>
        </p:nvSpPr>
        <p:spPr bwMode="auto">
          <a:xfrm>
            <a:off x="0" y="4565797"/>
            <a:ext cx="1044446" cy="465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square" lIns="95074" tIns="47537" rIns="95074" bIns="47537" anchor="ctr">
            <a:spAutoFit/>
          </a:bodyPr>
          <a:lstStyle>
            <a:lvl1pPr defTabSz="950913" eaLnBrk="0" hangingPunct="0">
              <a:defRPr sz="1600">
                <a:solidFill>
                  <a:schemeClr val="tx1"/>
                </a:solidFill>
                <a:latin typeface="Arial" pitchFamily="34" charset="0"/>
                <a:ea typeface="ＭＳ Ｐゴシック" pitchFamily="34" charset="-128"/>
              </a:defRPr>
            </a:lvl1pPr>
            <a:lvl2pPr marL="742950" indent="-285750" defTabSz="950913" eaLnBrk="0" hangingPunct="0">
              <a:defRPr sz="1600">
                <a:solidFill>
                  <a:schemeClr val="tx1"/>
                </a:solidFill>
                <a:latin typeface="Arial" pitchFamily="34" charset="0"/>
                <a:ea typeface="ＭＳ Ｐゴシック" pitchFamily="34" charset="-128"/>
              </a:defRPr>
            </a:lvl2pPr>
            <a:lvl3pPr marL="1143000" indent="-228600" defTabSz="950913" eaLnBrk="0" hangingPunct="0">
              <a:defRPr sz="1600">
                <a:solidFill>
                  <a:schemeClr val="tx1"/>
                </a:solidFill>
                <a:latin typeface="Arial" pitchFamily="34" charset="0"/>
                <a:ea typeface="ＭＳ Ｐゴシック" pitchFamily="34" charset="-128"/>
              </a:defRPr>
            </a:lvl3pPr>
            <a:lvl4pPr marL="1600200" indent="-228600" defTabSz="950913" eaLnBrk="0" hangingPunct="0">
              <a:defRPr sz="1600">
                <a:solidFill>
                  <a:schemeClr val="tx1"/>
                </a:solidFill>
                <a:latin typeface="Arial" pitchFamily="34" charset="0"/>
                <a:ea typeface="ＭＳ Ｐゴシック" pitchFamily="34" charset="-128"/>
              </a:defRPr>
            </a:lvl4pPr>
            <a:lvl5pPr marL="2057400" indent="-228600" defTabSz="950913" eaLnBrk="0" hangingPunct="0">
              <a:defRPr sz="1600">
                <a:solidFill>
                  <a:schemeClr val="tx1"/>
                </a:solidFill>
                <a:latin typeface="Arial" pitchFamily="34" charset="0"/>
                <a:ea typeface="ＭＳ Ｐゴシック" pitchFamily="34" charset="-128"/>
              </a:defRPr>
            </a:lvl5pPr>
            <a:lvl6pPr marL="2514600" indent="-228600" defTabSz="950913" eaLnBrk="0" fontAlgn="base" hangingPunct="0">
              <a:spcBef>
                <a:spcPct val="0"/>
              </a:spcBef>
              <a:spcAft>
                <a:spcPct val="0"/>
              </a:spcAft>
              <a:defRPr sz="1600">
                <a:solidFill>
                  <a:schemeClr val="tx1"/>
                </a:solidFill>
                <a:latin typeface="Arial" pitchFamily="34" charset="0"/>
                <a:ea typeface="ＭＳ Ｐゴシック" pitchFamily="34" charset="-128"/>
              </a:defRPr>
            </a:lvl6pPr>
            <a:lvl7pPr marL="2971800" indent="-228600" defTabSz="950913" eaLnBrk="0" fontAlgn="base" hangingPunct="0">
              <a:spcBef>
                <a:spcPct val="0"/>
              </a:spcBef>
              <a:spcAft>
                <a:spcPct val="0"/>
              </a:spcAft>
              <a:defRPr sz="1600">
                <a:solidFill>
                  <a:schemeClr val="tx1"/>
                </a:solidFill>
                <a:latin typeface="Arial" pitchFamily="34" charset="0"/>
                <a:ea typeface="ＭＳ Ｐゴシック" pitchFamily="34" charset="-128"/>
              </a:defRPr>
            </a:lvl7pPr>
            <a:lvl8pPr marL="3429000" indent="-228600" defTabSz="950913" eaLnBrk="0" fontAlgn="base" hangingPunct="0">
              <a:spcBef>
                <a:spcPct val="0"/>
              </a:spcBef>
              <a:spcAft>
                <a:spcPct val="0"/>
              </a:spcAft>
              <a:defRPr sz="1600">
                <a:solidFill>
                  <a:schemeClr val="tx1"/>
                </a:solidFill>
                <a:latin typeface="Arial" pitchFamily="34" charset="0"/>
                <a:ea typeface="ＭＳ Ｐゴシック" pitchFamily="34" charset="-128"/>
              </a:defRPr>
            </a:lvl8pPr>
            <a:lvl9pPr marL="3886200" indent="-228600" defTabSz="950913" eaLnBrk="0" fontAlgn="base" hangingPunct="0">
              <a:spcBef>
                <a:spcPct val="0"/>
              </a:spcBef>
              <a:spcAft>
                <a:spcPct val="0"/>
              </a:spcAft>
              <a:defRPr sz="1600">
                <a:solidFill>
                  <a:schemeClr val="tx1"/>
                </a:solidFill>
                <a:latin typeface="Arial" pitchFamily="34" charset="0"/>
                <a:ea typeface="ＭＳ Ｐゴシック" pitchFamily="34" charset="-128"/>
              </a:defRPr>
            </a:lvl9pPr>
          </a:lstStyle>
          <a:p>
            <a:pPr algn="ctr" eaLnBrk="1" hangingPunct="1"/>
            <a:r>
              <a:rPr lang="en-US" sz="1200" b="1" dirty="0">
                <a:solidFill>
                  <a:srgbClr val="1F497D"/>
                </a:solidFill>
                <a:latin typeface="+mn-lt"/>
              </a:rPr>
              <a:t>Moderately Abundant</a:t>
            </a:r>
          </a:p>
        </p:txBody>
      </p:sp>
      <p:graphicFrame>
        <p:nvGraphicFramePr>
          <p:cNvPr id="35843" name="Object 3"/>
          <p:cNvGraphicFramePr>
            <a:graphicFrameLocks noChangeAspect="1"/>
          </p:cNvGraphicFramePr>
          <p:nvPr>
            <p:extLst/>
          </p:nvPr>
        </p:nvGraphicFramePr>
        <p:xfrm>
          <a:off x="3635993" y="5209975"/>
          <a:ext cx="599807" cy="622300"/>
        </p:xfrm>
        <a:graphic>
          <a:graphicData uri="http://schemas.openxmlformats.org/presentationml/2006/ole">
            <mc:AlternateContent xmlns:mc="http://schemas.openxmlformats.org/markup-compatibility/2006">
              <mc:Choice xmlns:v="urn:schemas-microsoft-com:vml" Requires="v">
                <p:oleObj spid="_x0000_s1043" name="Photo Editor Photo" r:id="rId10" imgW="6542857" imgH="6744641" progId="">
                  <p:embed/>
                </p:oleObj>
              </mc:Choice>
              <mc:Fallback>
                <p:oleObj name="Photo Editor Photo" r:id="rId10" imgW="6542857" imgH="6744641" progId="">
                  <p:embed/>
                  <p:pic>
                    <p:nvPicPr>
                      <p:cNvPr id="35843" name="Object 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635993" y="5209975"/>
                        <a:ext cx="599807" cy="62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76" name="Picture 4" descr="N:\STAFF\ - ALL LOGOS\ANGUS\-AngusPrideNewlogo\LowRes\Angus4cNoTag.jpg"/>
          <p:cNvPicPr>
            <a:picLocks noChangeAspect="1" noChangeArrowheads="1"/>
          </p:cNvPicPr>
          <p:nvPr/>
        </p:nvPicPr>
        <p:blipFill>
          <a:blip r:embed="rId1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221287" y="5238872"/>
            <a:ext cx="1093787" cy="543921"/>
          </a:xfrm>
          <a:prstGeom prst="rect">
            <a:avLst/>
          </a:prstGeom>
          <a:noFill/>
          <a:ln w="9525">
            <a:noFill/>
            <a:miter lim="800000"/>
            <a:headEnd/>
            <a:tailEnd/>
          </a:ln>
        </p:spPr>
      </p:pic>
      <p:sp>
        <p:nvSpPr>
          <p:cNvPr id="78" name="Text Box 25"/>
          <p:cNvSpPr txBox="1">
            <a:spLocks noChangeArrowheads="1"/>
          </p:cNvSpPr>
          <p:nvPr/>
        </p:nvSpPr>
        <p:spPr bwMode="auto">
          <a:xfrm>
            <a:off x="4058541" y="5917060"/>
            <a:ext cx="969962" cy="342224"/>
          </a:xfrm>
          <a:prstGeom prst="rect">
            <a:avLst/>
          </a:prstGeom>
          <a:noFill/>
          <a:ln w="3175">
            <a:noFill/>
            <a:miter lim="800000"/>
            <a:headEnd/>
            <a:tailEnd/>
          </a:ln>
        </p:spPr>
        <p:txBody>
          <a:bodyPr wrap="square" lIns="95074" tIns="47537" rIns="95074" bIns="47537" anchor="ctr">
            <a:spAutoFit/>
          </a:bodyPr>
          <a:lstStyle/>
          <a:p>
            <a:pPr algn="ctr" defTabSz="950913"/>
            <a:r>
              <a:rPr lang="en-US" sz="1600" b="1" i="1" dirty="0">
                <a:solidFill>
                  <a:schemeClr val="tx2"/>
                </a:solidFill>
                <a:latin typeface="+mn-lt"/>
              </a:rPr>
              <a:t>34/</a:t>
            </a:r>
            <a:r>
              <a:rPr lang="en-US" sz="1600" b="1" i="1" dirty="0">
                <a:latin typeface="+mn-lt"/>
              </a:rPr>
              <a:t>33%</a:t>
            </a:r>
          </a:p>
        </p:txBody>
      </p:sp>
      <p:sp>
        <p:nvSpPr>
          <p:cNvPr id="79" name="Rectangle 78"/>
          <p:cNvSpPr/>
          <p:nvPr/>
        </p:nvSpPr>
        <p:spPr>
          <a:xfrm>
            <a:off x="425545" y="5650488"/>
            <a:ext cx="1325515" cy="523220"/>
          </a:xfrm>
          <a:prstGeom prst="rect">
            <a:avLst/>
          </a:prstGeom>
        </p:spPr>
        <p:txBody>
          <a:bodyPr wrap="square">
            <a:spAutoFit/>
          </a:bodyPr>
          <a:lstStyle/>
          <a:p>
            <a:pPr algn="ctr"/>
            <a:r>
              <a:rPr lang="en-US" sz="1400" b="1" i="1" dirty="0">
                <a:solidFill>
                  <a:srgbClr val="0070C0"/>
                </a:solidFill>
                <a:latin typeface="+mn-lt"/>
                <a:cs typeface="Arial" pitchFamily="34" charset="0"/>
              </a:rPr>
              <a:t>71</a:t>
            </a:r>
            <a:r>
              <a:rPr lang="en-US" sz="1400" b="1" i="1" dirty="0">
                <a:solidFill>
                  <a:prstClr val="black"/>
                </a:solidFill>
                <a:latin typeface="+mn-lt"/>
                <a:cs typeface="Arial" pitchFamily="34" charset="0"/>
              </a:rPr>
              <a:t>/40% Black Hided</a:t>
            </a:r>
          </a:p>
        </p:txBody>
      </p:sp>
      <p:sp>
        <p:nvSpPr>
          <p:cNvPr id="40" name="Text Box 17"/>
          <p:cNvSpPr txBox="1">
            <a:spLocks noChangeArrowheads="1"/>
          </p:cNvSpPr>
          <p:nvPr/>
        </p:nvSpPr>
        <p:spPr bwMode="auto">
          <a:xfrm>
            <a:off x="2687696" y="5369820"/>
            <a:ext cx="880051" cy="280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square" lIns="95074" tIns="47537" rIns="95074" bIns="47537" anchor="ctr">
            <a:spAutoFit/>
          </a:bodyPr>
          <a:lstStyle>
            <a:lvl1pPr defTabSz="950913" eaLnBrk="0" hangingPunct="0">
              <a:defRPr sz="1600">
                <a:solidFill>
                  <a:schemeClr val="tx1"/>
                </a:solidFill>
                <a:latin typeface="Arial" pitchFamily="34" charset="0"/>
                <a:ea typeface="ＭＳ Ｐゴシック" pitchFamily="34" charset="-128"/>
              </a:defRPr>
            </a:lvl1pPr>
            <a:lvl2pPr marL="742950" indent="-285750" defTabSz="950913" eaLnBrk="0" hangingPunct="0">
              <a:defRPr sz="1600">
                <a:solidFill>
                  <a:schemeClr val="tx1"/>
                </a:solidFill>
                <a:latin typeface="Arial" pitchFamily="34" charset="0"/>
                <a:ea typeface="ＭＳ Ｐゴシック" pitchFamily="34" charset="-128"/>
              </a:defRPr>
            </a:lvl2pPr>
            <a:lvl3pPr marL="1143000" indent="-228600" defTabSz="950913" eaLnBrk="0" hangingPunct="0">
              <a:defRPr sz="1600">
                <a:solidFill>
                  <a:schemeClr val="tx1"/>
                </a:solidFill>
                <a:latin typeface="Arial" pitchFamily="34" charset="0"/>
                <a:ea typeface="ＭＳ Ｐゴシック" pitchFamily="34" charset="-128"/>
              </a:defRPr>
            </a:lvl3pPr>
            <a:lvl4pPr marL="1600200" indent="-228600" defTabSz="950913" eaLnBrk="0" hangingPunct="0">
              <a:defRPr sz="1600">
                <a:solidFill>
                  <a:schemeClr val="tx1"/>
                </a:solidFill>
                <a:latin typeface="Arial" pitchFamily="34" charset="0"/>
                <a:ea typeface="ＭＳ Ｐゴシック" pitchFamily="34" charset="-128"/>
              </a:defRPr>
            </a:lvl4pPr>
            <a:lvl5pPr marL="2057400" indent="-228600" defTabSz="950913" eaLnBrk="0" hangingPunct="0">
              <a:defRPr sz="1600">
                <a:solidFill>
                  <a:schemeClr val="tx1"/>
                </a:solidFill>
                <a:latin typeface="Arial" pitchFamily="34" charset="0"/>
                <a:ea typeface="ＭＳ Ｐゴシック" pitchFamily="34" charset="-128"/>
              </a:defRPr>
            </a:lvl5pPr>
            <a:lvl6pPr marL="2514600" indent="-228600" defTabSz="950913" eaLnBrk="0" fontAlgn="base" hangingPunct="0">
              <a:spcBef>
                <a:spcPct val="0"/>
              </a:spcBef>
              <a:spcAft>
                <a:spcPct val="0"/>
              </a:spcAft>
              <a:defRPr sz="1600">
                <a:solidFill>
                  <a:schemeClr val="tx1"/>
                </a:solidFill>
                <a:latin typeface="Arial" pitchFamily="34" charset="0"/>
                <a:ea typeface="ＭＳ Ｐゴシック" pitchFamily="34" charset="-128"/>
              </a:defRPr>
            </a:lvl6pPr>
            <a:lvl7pPr marL="2971800" indent="-228600" defTabSz="950913" eaLnBrk="0" fontAlgn="base" hangingPunct="0">
              <a:spcBef>
                <a:spcPct val="0"/>
              </a:spcBef>
              <a:spcAft>
                <a:spcPct val="0"/>
              </a:spcAft>
              <a:defRPr sz="1600">
                <a:solidFill>
                  <a:schemeClr val="tx1"/>
                </a:solidFill>
                <a:latin typeface="Arial" pitchFamily="34" charset="0"/>
                <a:ea typeface="ＭＳ Ｐゴシック" pitchFamily="34" charset="-128"/>
              </a:defRPr>
            </a:lvl7pPr>
            <a:lvl8pPr marL="3429000" indent="-228600" defTabSz="950913" eaLnBrk="0" fontAlgn="base" hangingPunct="0">
              <a:spcBef>
                <a:spcPct val="0"/>
              </a:spcBef>
              <a:spcAft>
                <a:spcPct val="0"/>
              </a:spcAft>
              <a:defRPr sz="1600">
                <a:solidFill>
                  <a:schemeClr val="tx1"/>
                </a:solidFill>
                <a:latin typeface="Arial" pitchFamily="34" charset="0"/>
                <a:ea typeface="ＭＳ Ｐゴシック" pitchFamily="34" charset="-128"/>
              </a:defRPr>
            </a:lvl8pPr>
            <a:lvl9pPr marL="3886200" indent="-228600" defTabSz="950913" eaLnBrk="0" fontAlgn="base" hangingPunct="0">
              <a:spcBef>
                <a:spcPct val="0"/>
              </a:spcBef>
              <a:spcAft>
                <a:spcPct val="0"/>
              </a:spcAft>
              <a:defRPr sz="1600">
                <a:solidFill>
                  <a:schemeClr val="tx1"/>
                </a:solidFill>
                <a:latin typeface="Arial" pitchFamily="34" charset="0"/>
                <a:ea typeface="ＭＳ Ｐゴシック" pitchFamily="34" charset="-128"/>
              </a:defRPr>
            </a:lvl9pPr>
          </a:lstStyle>
          <a:p>
            <a:pPr algn="ctr" eaLnBrk="1" hangingPunct="1"/>
            <a:r>
              <a:rPr lang="en-US" sz="1200" b="1" dirty="0">
                <a:solidFill>
                  <a:srgbClr val="1F497D"/>
                </a:solidFill>
                <a:latin typeface="+mn-lt"/>
              </a:rPr>
              <a:t>o</a:t>
            </a:r>
          </a:p>
        </p:txBody>
      </p:sp>
      <p:pic>
        <p:nvPicPr>
          <p:cNvPr id="42" name="Picture 5" descr="N:\STAFF\ - ALL LOGOS\SterlingSilver\SSFFOs\gifs\SSlogo.gif"/>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2757949" y="5244967"/>
            <a:ext cx="855783" cy="630694"/>
          </a:xfrm>
          <a:prstGeom prst="rect">
            <a:avLst/>
          </a:prstGeom>
          <a:noFill/>
          <a:ln w="9525">
            <a:noFill/>
            <a:miter lim="800000"/>
            <a:headEnd/>
            <a:tailEnd/>
          </a:ln>
        </p:spPr>
      </p:pic>
    </p:spTree>
    <p:extLst>
      <p:ext uri="{BB962C8B-B14F-4D97-AF65-F5344CB8AC3E}">
        <p14:creationId xmlns:p14="http://schemas.microsoft.com/office/powerpoint/2010/main" val="3385164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970689D7-2AB9-4D88-BB90-F9446822C769}"/>
              </a:ext>
            </a:extLst>
          </p:cNvPr>
          <p:cNvSpPr>
            <a:spLocks noGrp="1"/>
          </p:cNvSpPr>
          <p:nvPr>
            <p:ph type="sldNum" sz="quarter" idx="4"/>
          </p:nvPr>
        </p:nvSpPr>
        <p:spPr/>
        <p:txBody>
          <a:bodyPr/>
          <a:lstStyle/>
          <a:p>
            <a:fld id="{3DF1AFCE-D540-41EE-B441-3ED6DEB25CDC}" type="slidenum">
              <a:rPr lang="en-US" smtClean="0"/>
              <a:pPr/>
              <a:t>9</a:t>
            </a:fld>
            <a:endParaRPr lang="en-US" dirty="0"/>
          </a:p>
        </p:txBody>
      </p:sp>
      <p:graphicFrame>
        <p:nvGraphicFramePr>
          <p:cNvPr id="3" name="Chart 2">
            <a:extLst>
              <a:ext uri="{FF2B5EF4-FFF2-40B4-BE49-F238E27FC236}">
                <a16:creationId xmlns:a16="http://schemas.microsoft.com/office/drawing/2014/main" id="{89897E57-4CAA-4AD3-BB4C-B8B83378D02C}"/>
              </a:ext>
            </a:extLst>
          </p:cNvPr>
          <p:cNvGraphicFramePr>
            <a:graphicFrameLocks noGrp="1"/>
          </p:cNvGraphicFramePr>
          <p:nvPr>
            <p:extLst>
              <p:ext uri="{D42A27DB-BD31-4B8C-83A1-F6EECF244321}">
                <p14:modId xmlns:p14="http://schemas.microsoft.com/office/powerpoint/2010/main" val="586171102"/>
              </p:ext>
            </p:extLst>
          </p:nvPr>
        </p:nvGraphicFramePr>
        <p:xfrm>
          <a:off x="232339" y="768632"/>
          <a:ext cx="8679322" cy="5811629"/>
        </p:xfrm>
        <a:graphic>
          <a:graphicData uri="http://schemas.openxmlformats.org/drawingml/2006/chart">
            <c:chart xmlns:c="http://schemas.openxmlformats.org/drawingml/2006/chart" xmlns:r="http://schemas.openxmlformats.org/officeDocument/2006/relationships" r:id="rId2"/>
          </a:graphicData>
        </a:graphic>
      </p:graphicFrame>
      <p:sp>
        <p:nvSpPr>
          <p:cNvPr id="4" name="Title 1">
            <a:extLst>
              <a:ext uri="{FF2B5EF4-FFF2-40B4-BE49-F238E27FC236}">
                <a16:creationId xmlns:a16="http://schemas.microsoft.com/office/drawing/2014/main" id="{6FED6589-2CE6-4258-B6E0-6A0E56C69483}"/>
              </a:ext>
            </a:extLst>
          </p:cNvPr>
          <p:cNvSpPr>
            <a:spLocks noGrp="1"/>
          </p:cNvSpPr>
          <p:nvPr>
            <p:ph type="title"/>
          </p:nvPr>
        </p:nvSpPr>
        <p:spPr>
          <a:xfrm>
            <a:off x="618106" y="203403"/>
            <a:ext cx="8206515" cy="565229"/>
          </a:xfrm>
        </p:spPr>
        <p:txBody>
          <a:bodyPr/>
          <a:lstStyle/>
          <a:p>
            <a:r>
              <a:rPr lang="en-US" sz="2400" dirty="0"/>
              <a:t>U.S. Beef and Dairy Cow Herd ('000 Head), 1980-2018</a:t>
            </a:r>
          </a:p>
        </p:txBody>
      </p:sp>
    </p:spTree>
    <p:extLst>
      <p:ext uri="{BB962C8B-B14F-4D97-AF65-F5344CB8AC3E}">
        <p14:creationId xmlns:p14="http://schemas.microsoft.com/office/powerpoint/2010/main" val="159484543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Cargill_Base_Blue_08291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ME Base font">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64A70B"/>
        </a:solidFill>
        <a:ln>
          <a:no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Cargill_Base_Blue_082913</Template>
  <TotalTime>0</TotalTime>
  <Words>1657</Words>
  <Application>Microsoft Office PowerPoint</Application>
  <PresentationFormat>On-screen Show (4:3)</PresentationFormat>
  <Paragraphs>235</Paragraphs>
  <Slides>23</Slides>
  <Notes>12</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32" baseType="lpstr">
      <vt:lpstr>ＭＳ 明朝</vt:lpstr>
      <vt:lpstr>ＭＳ Ｐゴシック</vt:lpstr>
      <vt:lpstr>STXingkai</vt:lpstr>
      <vt:lpstr>Arial</vt:lpstr>
      <vt:lpstr>Calibri</vt:lpstr>
      <vt:lpstr>Helvetica</vt:lpstr>
      <vt:lpstr>Times New Roman</vt:lpstr>
      <vt:lpstr>Cargill_Base_Blue_082913</vt:lpstr>
      <vt:lpstr>Photo Editor Photo</vt:lpstr>
      <vt:lpstr>PowerPoint Presentation</vt:lpstr>
      <vt:lpstr>We operate within four key business segments:</vt:lpstr>
      <vt:lpstr>Cargill Protein’s Global Footprint</vt:lpstr>
      <vt:lpstr>PowerPoint Presentation</vt:lpstr>
      <vt:lpstr>Our Brand Portfolio</vt:lpstr>
      <vt:lpstr>PowerPoint Presentation</vt:lpstr>
      <vt:lpstr>PowerPoint Presentation</vt:lpstr>
      <vt:lpstr>Cargill FY 2017 Beef NA Product Mix</vt:lpstr>
      <vt:lpstr>U.S. Beef and Dairy Cow Herd ('000 Head), 1980-2018</vt:lpstr>
      <vt:lpstr>Statewide Precipitation Ranks  (Nov 2017 – Jan2018); Period: 1895-2018</vt:lpstr>
      <vt:lpstr>Futures Update: Forward Curve</vt:lpstr>
      <vt:lpstr>Cattle Supply Story: Placements</vt:lpstr>
      <vt:lpstr>Cattle Supply Story: Feeder Availability</vt:lpstr>
      <vt:lpstr>Supply Fundamentals: Grading</vt:lpstr>
      <vt:lpstr>FI Steer and Heifer Harvest</vt:lpstr>
      <vt:lpstr>Commercial Beef Production</vt:lpstr>
      <vt:lpstr>USDA Choice Cutout</vt:lpstr>
      <vt:lpstr>Supply Fundamentals: Imports</vt:lpstr>
      <vt:lpstr>Supply Fundamentals: Exports</vt:lpstr>
      <vt:lpstr>Customer Demand Opportunities</vt:lpstr>
      <vt:lpstr>International Trade</vt:lpstr>
      <vt:lpstr>Recap</vt:lpstr>
      <vt:lpstr>PowerPoint Presentation</vt:lpstr>
    </vt:vector>
  </TitlesOfParts>
  <Company>Cargill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Client User</dc:creator>
  <cp:lastModifiedBy>Jeanne Seibert</cp:lastModifiedBy>
  <cp:revision>821</cp:revision>
  <cp:lastPrinted>2017-05-22T17:54:03Z</cp:lastPrinted>
  <dcterms:created xsi:type="dcterms:W3CDTF">2013-09-13T12:22:32Z</dcterms:created>
  <dcterms:modified xsi:type="dcterms:W3CDTF">2018-02-21T16:51:30Z</dcterms:modified>
</cp:coreProperties>
</file>