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embeddings/oleObject1.bin" ContentType="application/vnd.openxmlformats-officedocument.oleObject"/>
  <Override PartName="/ppt/drawings/drawing3.xml" ContentType="application/vnd.openxmlformats-officedocument.drawingml.chartshapes+xml"/>
  <Override PartName="/ppt/charts/chart16.xml" ContentType="application/vnd.openxmlformats-officedocument.drawingml.chart+xml"/>
  <Override PartName="/ppt/embeddings/oleObject2.bin" ContentType="application/vnd.openxmlformats-officedocument.oleObject"/>
  <Override PartName="/ppt/charts/chart17.xml" ContentType="application/vnd.openxmlformats-officedocument.drawingml.chart+xml"/>
  <Override PartName="/ppt/embeddings/oleObject3.bin" ContentType="application/vnd.openxmlformats-officedocument.oleObject"/>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embeddings/oleObject4.bin" ContentType="application/vnd.openxmlformats-officedocument.oleObject"/>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embeddings/oleObject5.bin" ContentType="application/vnd.openxmlformats-officedocument.oleObject"/>
  <Override PartName="/ppt/charts/chart27.xml" ContentType="application/vnd.openxmlformats-officedocument.drawingml.chart+xml"/>
  <Override PartName="/ppt/charts/chart28.xml" ContentType="application/vnd.openxmlformats-officedocument.drawingml.chart+xml"/>
  <Override PartName="/ppt/notesSlides/notesSlide1.xml" ContentType="application/vnd.openxmlformats-officedocument.presentationml.notesSlide+xml"/>
  <Override PartName="/ppt/charts/chart29.xml" ContentType="application/vnd.openxmlformats-officedocument.drawingml.chart+xml"/>
  <Override PartName="/ppt/drawings/drawing4.xml" ContentType="application/vnd.openxmlformats-officedocument.drawingml.chartshapes+xml"/>
  <Override PartName="/ppt/charts/chart30.xml" ContentType="application/vnd.openxmlformats-officedocument.drawingml.chart+xml"/>
  <Override PartName="/ppt/charts/chart31.xml" ContentType="application/vnd.openxmlformats-officedocument.drawingml.chart+xml"/>
  <Override PartName="/ppt/embeddings/oleObject6.bin" ContentType="application/vnd.openxmlformats-officedocument.oleObject"/>
  <Override PartName="/ppt/charts/chart32.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charts/chart33.xml" ContentType="application/vnd.openxmlformats-officedocument.drawingml.chart+xml"/>
  <Override PartName="/ppt/charts/chart34.xml" ContentType="application/vnd.openxmlformats-officedocument.drawingml.chart+xml"/>
  <Override PartName="/ppt/drawings/drawing6.xml" ContentType="application/vnd.openxmlformats-officedocument.drawingml.chartshapes+xml"/>
  <Override PartName="/ppt/charts/chart3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04" r:id="rId3"/>
    <p:sldId id="306" r:id="rId4"/>
    <p:sldId id="307" r:id="rId5"/>
    <p:sldId id="309" r:id="rId6"/>
    <p:sldId id="319" r:id="rId7"/>
    <p:sldId id="318" r:id="rId8"/>
    <p:sldId id="312" r:id="rId9"/>
    <p:sldId id="292" r:id="rId10"/>
    <p:sldId id="293" r:id="rId11"/>
    <p:sldId id="294" r:id="rId12"/>
    <p:sldId id="290" r:id="rId13"/>
    <p:sldId id="275" r:id="rId14"/>
    <p:sldId id="276" r:id="rId15"/>
    <p:sldId id="277" r:id="rId16"/>
    <p:sldId id="281" r:id="rId17"/>
    <p:sldId id="282" r:id="rId18"/>
    <p:sldId id="279" r:id="rId19"/>
    <p:sldId id="280" r:id="rId20"/>
    <p:sldId id="259" r:id="rId21"/>
    <p:sldId id="321" r:id="rId22"/>
    <p:sldId id="283" r:id="rId23"/>
    <p:sldId id="284" r:id="rId24"/>
    <p:sldId id="285" r:id="rId25"/>
    <p:sldId id="286" r:id="rId26"/>
    <p:sldId id="289" r:id="rId27"/>
    <p:sldId id="320" r:id="rId28"/>
    <p:sldId id="295" r:id="rId29"/>
    <p:sldId id="305" r:id="rId30"/>
    <p:sldId id="296" r:id="rId31"/>
    <p:sldId id="297" r:id="rId32"/>
    <p:sldId id="314" r:id="rId33"/>
    <p:sldId id="315" r:id="rId34"/>
    <p:sldId id="298" r:id="rId35"/>
    <p:sldId id="308" r:id="rId36"/>
    <p:sldId id="300" r:id="rId37"/>
    <p:sldId id="301" r:id="rId38"/>
    <p:sldId id="302" r:id="rId39"/>
    <p:sldId id="313" r:id="rId40"/>
    <p:sldId id="317"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p:scale>
          <a:sx n="100" d="100"/>
          <a:sy n="100" d="100"/>
        </p:scale>
        <p:origin x="-216" y="-4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osephglauber:Downloads:Standard%20Query_22652.csv"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osephglauber:Downloads:Standard%20Query_01015.csv"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josephglauber:Downloads:Standard%20Query_43896.csv"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15.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oleObject" Target="../embeddings/oleObject1.bin"/><Relationship Id="rId2"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8.xml.rels><?xml version="1.0" encoding="UTF-8" standalone="yes"?>
<Relationships xmlns="http://schemas.openxmlformats.org/package/2006/relationships"><Relationship Id="rId1" Type="http://schemas.openxmlformats.org/officeDocument/2006/relationships/oleObject" Target="file:///C:\Users\Melville%20S\Downloads\mofas_sales%20(version%201).xlsx" TargetMode="External"/></Relationships>
</file>

<file path=ppt/charts/_rels/chart19.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oleObject" Target="Macintosh%20HD:Users:josephglauber:Downloads:Standard%20Query_21902.csv"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_rels/chart20.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oleObject" Target="Macintosh%20HD:Users:josephglauber:Downloads:Standard%20Query_21902.csv"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4.bin"/><Relationship Id="rId2" Type="http://schemas.microsoft.com/office/2011/relationships/chartStyle" Target="style5.xml"/><Relationship Id="rId3" Type="http://schemas.microsoft.com/office/2011/relationships/chartColorStyle" Target="colors5.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Style" Target="style6.xml"/><Relationship Id="rId3" Type="http://schemas.microsoft.com/office/2011/relationships/chartColorStyle" Target="colors6.xm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josephglauber:Downloads:Standard%20Query_24453.csv" TargetMode="Externa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microsoft.com/office/2011/relationships/chartStyle" Target="style7.xml"/><Relationship Id="rId3" Type="http://schemas.microsoft.com/office/2011/relationships/chartColorStyle" Target="colors7.xml"/></Relationships>
</file>

<file path=ppt/charts/_rels/chart26.xml.rels><?xml version="1.0" encoding="UTF-8" standalone="yes"?>
<Relationships xmlns="http://schemas.openxmlformats.org/package/2006/relationships"><Relationship Id="rId1" Type="http://schemas.openxmlformats.org/officeDocument/2006/relationships/oleObject" Target="../embeddings/oleObject5.bin"/><Relationship Id="rId2" Type="http://schemas.microsoft.com/office/2011/relationships/chartStyle" Target="style8.xml"/><Relationship Id="rId3" Type="http://schemas.microsoft.com/office/2011/relationships/chartColorStyle" Target="colors8.xml"/></Relationships>
</file>

<file path=ppt/charts/_rels/chart27.xml.rels><?xml version="1.0" encoding="UTF-8" standalone="yes"?>
<Relationships xmlns="http://schemas.openxmlformats.org/package/2006/relationships"><Relationship Id="rId1" Type="http://schemas.openxmlformats.org/officeDocument/2006/relationships/oleObject" Target="Macintosh%20HD:Users:josephglauber:Documents:2015docs:trump:soybean%20retaliation.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Macintosh%20HD:Users:josephglauber:Documents:2015docs:trump:china%20soy%20imports%20annual.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oce-srv01\WAOB$\JHITCHNER\1.%20Briefing%20Slides\China%20Soybean%20and%20Grain%20Imports%20by%20Origin.xlsx" TargetMode="External"/><Relationship Id="rId2" Type="http://schemas.openxmlformats.org/officeDocument/2006/relationships/chartUserShapes" Target="../drawings/drawing4.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microsoft.com/office/2011/relationships/chartStyle" Target="style9.xml"/><Relationship Id="rId3" Type="http://schemas.microsoft.com/office/2011/relationships/chartColorStyle" Target="colors9.xml"/></Relationships>
</file>

<file path=ppt/charts/_rels/chart31.xml.rels><?xml version="1.0" encoding="UTF-8" standalone="yes"?>
<Relationships xmlns="http://schemas.openxmlformats.org/package/2006/relationships"><Relationship Id="rId1" Type="http://schemas.openxmlformats.org/officeDocument/2006/relationships/oleObject" Target="../embeddings/oleObject6.bin"/><Relationship Id="rId2" Type="http://schemas.microsoft.com/office/2011/relationships/chartStyle" Target="style10.xml"/><Relationship Id="rId3" Type="http://schemas.microsoft.com/office/2011/relationships/chartColorStyle" Target="colors10.xml"/></Relationships>
</file>

<file path=ppt/charts/_rels/chart3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osephglauber:Documents:2015docs:trump:soybean%20retaliation.xlsx" TargetMode="External"/><Relationship Id="rId3" Type="http://schemas.openxmlformats.org/officeDocument/2006/relationships/chartUserShapes" Target="../drawings/drawing5.xml"/></Relationships>
</file>

<file path=ppt/charts/_rels/chart33.xml.rels><?xml version="1.0" encoding="UTF-8" standalone="yes"?>
<Relationships xmlns="http://schemas.openxmlformats.org/package/2006/relationships"><Relationship Id="rId1" Type="http://schemas.openxmlformats.org/officeDocument/2006/relationships/oleObject" Target="Macintosh%20HD:Users:josephglauber:Documents:2015docs:trump:soybean%20retaliation.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osephglauber:Downloads:multiTimeline-3.csv" TargetMode="External"/><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josephglauber:Documents:2015docs:NAFTA:nafta%20imports%20and%20expo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josephglauber:Documents:2015docs:NAFTA:nafta%20imports%20and%20expor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josephglauber:Documents:2015docs:NAFTA:nafta%20imports%20and%20expor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osephglauber:Documents:2015docs:NAFTA:nafta%20imports%20and%20expor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josephglauber:Downloads:Standard%20Query_47475.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Sheet1!$A$2:$A$16</c:f>
              <c:numCache>
                <c:formatCode>General</c:formatCode>
                <c:ptCount val="15"/>
                <c:pt idx="0">
                  <c:v>2003.0</c:v>
                </c:pt>
                <c:pt idx="1">
                  <c:v>2004.0</c:v>
                </c:pt>
                <c:pt idx="2">
                  <c:v>2005.0</c:v>
                </c:pt>
                <c:pt idx="3">
                  <c:v>2006.0</c:v>
                </c:pt>
                <c:pt idx="4">
                  <c:v>2007.0</c:v>
                </c:pt>
                <c:pt idx="5">
                  <c:v>2008.0</c:v>
                </c:pt>
                <c:pt idx="6">
                  <c:v>2009.0</c:v>
                </c:pt>
                <c:pt idx="7">
                  <c:v>2010.0</c:v>
                </c:pt>
                <c:pt idx="8">
                  <c:v>2011.0</c:v>
                </c:pt>
                <c:pt idx="9">
                  <c:v>2012.0</c:v>
                </c:pt>
                <c:pt idx="10">
                  <c:v>2013.0</c:v>
                </c:pt>
                <c:pt idx="11">
                  <c:v>2014.0</c:v>
                </c:pt>
                <c:pt idx="12">
                  <c:v>2015.0</c:v>
                </c:pt>
                <c:pt idx="13">
                  <c:v>2016.0</c:v>
                </c:pt>
                <c:pt idx="14">
                  <c:v>2017.0</c:v>
                </c:pt>
              </c:numCache>
            </c:numRef>
          </c:cat>
          <c:val>
            <c:numRef>
              <c:f>Sheet1!$B$2:$B$16</c:f>
              <c:numCache>
                <c:formatCode>General</c:formatCode>
                <c:ptCount val="15"/>
                <c:pt idx="0">
                  <c:v>19.0</c:v>
                </c:pt>
                <c:pt idx="1">
                  <c:v>37.0</c:v>
                </c:pt>
                <c:pt idx="2">
                  <c:v>35.0</c:v>
                </c:pt>
                <c:pt idx="3">
                  <c:v>25.0</c:v>
                </c:pt>
                <c:pt idx="4">
                  <c:v>32.0</c:v>
                </c:pt>
                <c:pt idx="5">
                  <c:v>32.0</c:v>
                </c:pt>
                <c:pt idx="6">
                  <c:v>37.0</c:v>
                </c:pt>
                <c:pt idx="7">
                  <c:v>33.0</c:v>
                </c:pt>
                <c:pt idx="8">
                  <c:v>44.0</c:v>
                </c:pt>
                <c:pt idx="9">
                  <c:v>26.0</c:v>
                </c:pt>
                <c:pt idx="10">
                  <c:v>40.0</c:v>
                </c:pt>
                <c:pt idx="11">
                  <c:v>39.0</c:v>
                </c:pt>
                <c:pt idx="12">
                  <c:v>49.0</c:v>
                </c:pt>
                <c:pt idx="13">
                  <c:v>60.0</c:v>
                </c:pt>
                <c:pt idx="14">
                  <c:v>61.0</c:v>
                </c:pt>
              </c:numCache>
            </c:numRef>
          </c:val>
          <c:extLst xmlns:c16r2="http://schemas.microsoft.com/office/drawing/2015/06/chart">
            <c:ext xmlns:c16="http://schemas.microsoft.com/office/drawing/2014/chart" uri="{C3380CC4-5D6E-409C-BE32-E72D297353CC}">
              <c16:uniqueId val="{00000000-C60E-4722-9EEC-102FCA17BE16}"/>
            </c:ext>
          </c:extLst>
        </c:ser>
        <c:dLbls>
          <c:showLegendKey val="0"/>
          <c:showVal val="0"/>
          <c:showCatName val="0"/>
          <c:showSerName val="0"/>
          <c:showPercent val="0"/>
          <c:showBubbleSize val="0"/>
        </c:dLbls>
        <c:gapWidth val="219"/>
        <c:overlap val="-27"/>
        <c:axId val="2065574648"/>
        <c:axId val="-2075365880"/>
      </c:barChart>
      <c:catAx>
        <c:axId val="2065574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75365880"/>
        <c:crosses val="autoZero"/>
        <c:auto val="1"/>
        <c:lblAlgn val="ctr"/>
        <c:lblOffset val="100"/>
        <c:noMultiLvlLbl val="0"/>
      </c:catAx>
      <c:valAx>
        <c:axId val="-2075365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65574648"/>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'Standard Query_22652.csv'!$J$6:$J$20</c:f>
              <c:strCache>
                <c:ptCount val="15"/>
                <c:pt idx="0">
                  <c:v>Snack Foods</c:v>
                </c:pt>
                <c:pt idx="1">
                  <c:v>Other Consumer Oriented</c:v>
                </c:pt>
                <c:pt idx="2">
                  <c:v>Red Meats, FR/CH/FR</c:v>
                </c:pt>
                <c:pt idx="3">
                  <c:v>Other Intermediate Products</c:v>
                </c:pt>
                <c:pt idx="4">
                  <c:v>Other Vegetable Oils</c:v>
                </c:pt>
                <c:pt idx="5">
                  <c:v>Live Animals</c:v>
                </c:pt>
                <c:pt idx="6">
                  <c:v>Processed Fruit &amp; Vegetables</c:v>
                </c:pt>
                <c:pt idx="7">
                  <c:v>Fresh Vegetables</c:v>
                </c:pt>
                <c:pt idx="8">
                  <c:v>Other Bulk Commodities</c:v>
                </c:pt>
                <c:pt idx="9">
                  <c:v>Coarse Grains</c:v>
                </c:pt>
                <c:pt idx="10">
                  <c:v>Roasted &amp; Instant Coffee</c:v>
                </c:pt>
                <c:pt idx="11">
                  <c:v>Wheat</c:v>
                </c:pt>
                <c:pt idx="12">
                  <c:v>Sugars, Sweeteners, Bev Bases</c:v>
                </c:pt>
                <c:pt idx="13">
                  <c:v>Feeds &amp; Fodders</c:v>
                </c:pt>
                <c:pt idx="14">
                  <c:v>Planting Seeds</c:v>
                </c:pt>
              </c:strCache>
            </c:strRef>
          </c:cat>
          <c:val>
            <c:numRef>
              <c:f>'Standard Query_22652.csv'!$K$6:$K$20</c:f>
              <c:numCache>
                <c:formatCode>#,##0</c:formatCode>
                <c:ptCount val="15"/>
                <c:pt idx="0">
                  <c:v>3.735711E6</c:v>
                </c:pt>
                <c:pt idx="1">
                  <c:v>2.64239133333333E6</c:v>
                </c:pt>
                <c:pt idx="2">
                  <c:v>2.28693566666667E6</c:v>
                </c:pt>
                <c:pt idx="3">
                  <c:v>2.15391266666667E6</c:v>
                </c:pt>
                <c:pt idx="4">
                  <c:v>1.676864E6</c:v>
                </c:pt>
                <c:pt idx="5">
                  <c:v>1.86458133333333E6</c:v>
                </c:pt>
                <c:pt idx="6">
                  <c:v>1.421254E6</c:v>
                </c:pt>
                <c:pt idx="7">
                  <c:v>1.24363666666667E6</c:v>
                </c:pt>
                <c:pt idx="8">
                  <c:v>743576.666666667</c:v>
                </c:pt>
                <c:pt idx="9">
                  <c:v>602056.3333333337</c:v>
                </c:pt>
                <c:pt idx="10">
                  <c:v>431957.3333333333</c:v>
                </c:pt>
                <c:pt idx="11">
                  <c:v>692496.0</c:v>
                </c:pt>
                <c:pt idx="12">
                  <c:v>360494.6666666667</c:v>
                </c:pt>
                <c:pt idx="13">
                  <c:v>331034.3333333333</c:v>
                </c:pt>
                <c:pt idx="14">
                  <c:v>249970.6666666667</c:v>
                </c:pt>
              </c:numCache>
            </c:numRef>
          </c:val>
          <c:extLst xmlns:c16r2="http://schemas.microsoft.com/office/drawing/2015/06/chart">
            <c:ext xmlns:c16="http://schemas.microsoft.com/office/drawing/2014/chart" uri="{C3380CC4-5D6E-409C-BE32-E72D297353CC}">
              <c16:uniqueId val="{00000000-D90D-4686-8CCD-C8B987771A58}"/>
            </c:ext>
          </c:extLst>
        </c:ser>
        <c:dLbls>
          <c:showLegendKey val="0"/>
          <c:showVal val="0"/>
          <c:showCatName val="0"/>
          <c:showSerName val="0"/>
          <c:showPercent val="0"/>
          <c:showBubbleSize val="0"/>
        </c:dLbls>
        <c:gapWidth val="150"/>
        <c:axId val="-2073304312"/>
        <c:axId val="-2073301224"/>
      </c:barChart>
      <c:catAx>
        <c:axId val="-2073304312"/>
        <c:scaling>
          <c:orientation val="minMax"/>
        </c:scaling>
        <c:delete val="0"/>
        <c:axPos val="l"/>
        <c:numFmt formatCode="General" sourceLinked="0"/>
        <c:majorTickMark val="out"/>
        <c:minorTickMark val="none"/>
        <c:tickLblPos val="nextTo"/>
        <c:txPr>
          <a:bodyPr/>
          <a:lstStyle/>
          <a:p>
            <a:pPr>
              <a:defRPr sz="1400"/>
            </a:pPr>
            <a:endParaRPr lang="en-US"/>
          </a:p>
        </c:txPr>
        <c:crossAx val="-2073301224"/>
        <c:crosses val="autoZero"/>
        <c:auto val="1"/>
        <c:lblAlgn val="ctr"/>
        <c:lblOffset val="100"/>
        <c:tickLblSkip val="1"/>
        <c:noMultiLvlLbl val="0"/>
      </c:catAx>
      <c:valAx>
        <c:axId val="-2073301224"/>
        <c:scaling>
          <c:orientation val="minMax"/>
        </c:scaling>
        <c:delete val="0"/>
        <c:axPos val="b"/>
        <c:majorGridlines/>
        <c:numFmt formatCode="#,##0.0" sourceLinked="0"/>
        <c:majorTickMark val="out"/>
        <c:minorTickMark val="none"/>
        <c:tickLblPos val="nextTo"/>
        <c:crossAx val="-2073304312"/>
        <c:crosses val="autoZero"/>
        <c:crossBetween val="between"/>
        <c:dispUnits>
          <c:builtInUnit val="millions"/>
        </c:dispUnits>
      </c:valAx>
    </c:plotArea>
    <c:plotVisOnly val="1"/>
    <c:dispBlanksAs val="gap"/>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'Standard Query_01015.csv'!$J$6:$J$24</c:f>
              <c:strCache>
                <c:ptCount val="19"/>
                <c:pt idx="0">
                  <c:v>Fresh Vegetables</c:v>
                </c:pt>
                <c:pt idx="1">
                  <c:v>Other Fresh Fruit</c:v>
                </c:pt>
                <c:pt idx="2">
                  <c:v>Wine and Beer</c:v>
                </c:pt>
                <c:pt idx="3">
                  <c:v>Snack Foods</c:v>
                </c:pt>
                <c:pt idx="4">
                  <c:v>Processed Fruit &amp; Vegetables</c:v>
                </c:pt>
                <c:pt idx="5">
                  <c:v>Red Meats, FR/CH/FR</c:v>
                </c:pt>
                <c:pt idx="6">
                  <c:v>Other Consumer Oriented</c:v>
                </c:pt>
                <c:pt idx="7">
                  <c:v>Tree Nuts</c:v>
                </c:pt>
                <c:pt idx="8">
                  <c:v>Live Animals</c:v>
                </c:pt>
                <c:pt idx="9">
                  <c:v>Sugars, Sweeteners, Bev Bases</c:v>
                </c:pt>
                <c:pt idx="10">
                  <c:v>Raw Beet &amp; Cane Sugar</c:v>
                </c:pt>
                <c:pt idx="11">
                  <c:v>Fruit &amp; Vegetable Juices</c:v>
                </c:pt>
                <c:pt idx="12">
                  <c:v>Other Intermediate Products</c:v>
                </c:pt>
                <c:pt idx="13">
                  <c:v>Coffee, Unroasted</c:v>
                </c:pt>
                <c:pt idx="14">
                  <c:v>Other Vegetable Oils</c:v>
                </c:pt>
                <c:pt idx="15">
                  <c:v>Bananas and Plantains</c:v>
                </c:pt>
                <c:pt idx="16">
                  <c:v>Roasted &amp; Instant Coffee</c:v>
                </c:pt>
                <c:pt idx="17">
                  <c:v>Other Bulk Commodities</c:v>
                </c:pt>
                <c:pt idx="18">
                  <c:v>Other Dairy Products</c:v>
                </c:pt>
              </c:strCache>
            </c:strRef>
          </c:cat>
          <c:val>
            <c:numRef>
              <c:f>'Standard Query_01015.csv'!$K$6:$K$24</c:f>
              <c:numCache>
                <c:formatCode>#,##0</c:formatCode>
                <c:ptCount val="19"/>
                <c:pt idx="0">
                  <c:v>5.035978E6</c:v>
                </c:pt>
                <c:pt idx="1">
                  <c:v>4.32290833333333E6</c:v>
                </c:pt>
                <c:pt idx="2">
                  <c:v>2.766612E6</c:v>
                </c:pt>
                <c:pt idx="3">
                  <c:v>1.760138E6</c:v>
                </c:pt>
                <c:pt idx="4">
                  <c:v>1.42046533333333E6</c:v>
                </c:pt>
                <c:pt idx="5">
                  <c:v>998776.666666667</c:v>
                </c:pt>
                <c:pt idx="6">
                  <c:v>1.03706466666667E6</c:v>
                </c:pt>
                <c:pt idx="7">
                  <c:v>489017.6666666667</c:v>
                </c:pt>
                <c:pt idx="8">
                  <c:v>739442.3333333337</c:v>
                </c:pt>
                <c:pt idx="9">
                  <c:v>523985.6666666667</c:v>
                </c:pt>
                <c:pt idx="10">
                  <c:v>310763.3333333333</c:v>
                </c:pt>
                <c:pt idx="11">
                  <c:v>300789.0</c:v>
                </c:pt>
                <c:pt idx="12">
                  <c:v>234500.3333333333</c:v>
                </c:pt>
                <c:pt idx="13">
                  <c:v>198801.3333333333</c:v>
                </c:pt>
                <c:pt idx="14">
                  <c:v>124625.0</c:v>
                </c:pt>
                <c:pt idx="15">
                  <c:v>127160.6666666667</c:v>
                </c:pt>
                <c:pt idx="16">
                  <c:v>139370.0</c:v>
                </c:pt>
                <c:pt idx="17">
                  <c:v>113101.6666666667</c:v>
                </c:pt>
                <c:pt idx="18">
                  <c:v>99307.33333333333</c:v>
                </c:pt>
              </c:numCache>
            </c:numRef>
          </c:val>
          <c:extLst xmlns:c16r2="http://schemas.microsoft.com/office/drawing/2015/06/chart">
            <c:ext xmlns:c16="http://schemas.microsoft.com/office/drawing/2014/chart" uri="{C3380CC4-5D6E-409C-BE32-E72D297353CC}">
              <c16:uniqueId val="{00000000-24E9-4D12-8C3C-E41F483EBBC8}"/>
            </c:ext>
          </c:extLst>
        </c:ser>
        <c:dLbls>
          <c:showLegendKey val="0"/>
          <c:showVal val="0"/>
          <c:showCatName val="0"/>
          <c:showSerName val="0"/>
          <c:showPercent val="0"/>
          <c:showBubbleSize val="0"/>
        </c:dLbls>
        <c:gapWidth val="150"/>
        <c:axId val="-2073249576"/>
        <c:axId val="-2073246536"/>
      </c:barChart>
      <c:catAx>
        <c:axId val="-2073249576"/>
        <c:scaling>
          <c:orientation val="minMax"/>
        </c:scaling>
        <c:delete val="0"/>
        <c:axPos val="l"/>
        <c:numFmt formatCode="General" sourceLinked="0"/>
        <c:majorTickMark val="out"/>
        <c:minorTickMark val="none"/>
        <c:tickLblPos val="nextTo"/>
        <c:txPr>
          <a:bodyPr/>
          <a:lstStyle/>
          <a:p>
            <a:pPr>
              <a:defRPr sz="1600"/>
            </a:pPr>
            <a:endParaRPr lang="en-US"/>
          </a:p>
        </c:txPr>
        <c:crossAx val="-2073246536"/>
        <c:crosses val="autoZero"/>
        <c:auto val="1"/>
        <c:lblAlgn val="ctr"/>
        <c:lblOffset val="100"/>
        <c:tickLblSkip val="1"/>
        <c:noMultiLvlLbl val="0"/>
      </c:catAx>
      <c:valAx>
        <c:axId val="-2073246536"/>
        <c:scaling>
          <c:orientation val="minMax"/>
        </c:scaling>
        <c:delete val="0"/>
        <c:axPos val="b"/>
        <c:majorGridlines/>
        <c:numFmt formatCode="#,##0" sourceLinked="1"/>
        <c:majorTickMark val="out"/>
        <c:minorTickMark val="none"/>
        <c:tickLblPos val="nextTo"/>
        <c:txPr>
          <a:bodyPr/>
          <a:lstStyle/>
          <a:p>
            <a:pPr>
              <a:defRPr sz="1600"/>
            </a:pPr>
            <a:endParaRPr lang="en-US"/>
          </a:p>
        </c:txPr>
        <c:crossAx val="-2073249576"/>
        <c:crosses val="autoZero"/>
        <c:crossBetween val="between"/>
        <c:dispUnits>
          <c:builtInUnit val="millions"/>
        </c:dispUnits>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'[us ag exports to mexico.xls]us ag exports to mexico.csv'!$D$6:$D$25</c:f>
              <c:strCache>
                <c:ptCount val="20"/>
                <c:pt idx="0">
                  <c:v>Corn</c:v>
                </c:pt>
                <c:pt idx="1">
                  <c:v>Soybeans</c:v>
                </c:pt>
                <c:pt idx="2">
                  <c:v>Pork, Fr/Froz</c:v>
                </c:pt>
                <c:pt idx="3">
                  <c:v>Soybean Meal</c:v>
                </c:pt>
                <c:pt idx="4">
                  <c:v>Beef &amp; Veal Fr/Froz</c:v>
                </c:pt>
                <c:pt idx="5">
                  <c:v>Misc Hort Products</c:v>
                </c:pt>
                <c:pt idx="6">
                  <c:v>Related Sugar Prod</c:v>
                </c:pt>
                <c:pt idx="7">
                  <c:v>Wheat, Unmilled</c:v>
                </c:pt>
                <c:pt idx="8">
                  <c:v>Other Feeds &amp; Fodder</c:v>
                </c:pt>
                <c:pt idx="9">
                  <c:v>Nonfat Dry Milk</c:v>
                </c:pt>
                <c:pt idx="10">
                  <c:v>Chickens, Fr/Froz</c:v>
                </c:pt>
                <c:pt idx="11">
                  <c:v>Cheese</c:v>
                </c:pt>
                <c:pt idx="12">
                  <c:v>Cotton, Ex Linters</c:v>
                </c:pt>
                <c:pt idx="13">
                  <c:v>Other Grain Prods</c:v>
                </c:pt>
                <c:pt idx="14">
                  <c:v>Seeds, Field/Garden</c:v>
                </c:pt>
                <c:pt idx="15">
                  <c:v>Beverages Ex Juice</c:v>
                </c:pt>
                <c:pt idx="16">
                  <c:v>Rice-Paddy, Milled</c:v>
                </c:pt>
                <c:pt idx="17">
                  <c:v>Turkeys, Fr/Froz</c:v>
                </c:pt>
                <c:pt idx="18">
                  <c:v>Beef Variety Meats</c:v>
                </c:pt>
                <c:pt idx="19">
                  <c:v>Feed Grain Prods</c:v>
                </c:pt>
              </c:strCache>
            </c:strRef>
          </c:cat>
          <c:val>
            <c:numRef>
              <c:f>'[us ag exports to mexico.xls]us ag exports to mexico.csv'!$P$6:$P$25</c:f>
              <c:numCache>
                <c:formatCode>#,##0</c:formatCode>
                <c:ptCount val="20"/>
                <c:pt idx="0">
                  <c:v>2.37841966666667E6</c:v>
                </c:pt>
                <c:pt idx="1">
                  <c:v>1.570487E6</c:v>
                </c:pt>
                <c:pt idx="2">
                  <c:v>1.02386833333333E6</c:v>
                </c:pt>
                <c:pt idx="3">
                  <c:v>816246.0</c:v>
                </c:pt>
                <c:pt idx="4">
                  <c:v>799160.0</c:v>
                </c:pt>
                <c:pt idx="5">
                  <c:v>636017.6666666674</c:v>
                </c:pt>
                <c:pt idx="6">
                  <c:v>602353.333333334</c:v>
                </c:pt>
                <c:pt idx="7">
                  <c:v>706300.333333334</c:v>
                </c:pt>
                <c:pt idx="8">
                  <c:v>541398.333333334</c:v>
                </c:pt>
                <c:pt idx="9">
                  <c:v>643841.333333334</c:v>
                </c:pt>
                <c:pt idx="10">
                  <c:v>603482.0</c:v>
                </c:pt>
                <c:pt idx="11">
                  <c:v>379994.6666666667</c:v>
                </c:pt>
                <c:pt idx="12">
                  <c:v>360718.3333333333</c:v>
                </c:pt>
                <c:pt idx="13">
                  <c:v>327707.6666666667</c:v>
                </c:pt>
                <c:pt idx="14">
                  <c:v>260305.3333333333</c:v>
                </c:pt>
                <c:pt idx="15">
                  <c:v>277925.3333333333</c:v>
                </c:pt>
                <c:pt idx="16">
                  <c:v>293867.0</c:v>
                </c:pt>
                <c:pt idx="17">
                  <c:v>341198.3333333333</c:v>
                </c:pt>
                <c:pt idx="18">
                  <c:v>274397.3333333333</c:v>
                </c:pt>
                <c:pt idx="19">
                  <c:v>256492.6666666667</c:v>
                </c:pt>
              </c:numCache>
            </c:numRef>
          </c:val>
          <c:extLst xmlns:c16r2="http://schemas.microsoft.com/office/drawing/2015/06/chart">
            <c:ext xmlns:c16="http://schemas.microsoft.com/office/drawing/2014/chart" uri="{C3380CC4-5D6E-409C-BE32-E72D297353CC}">
              <c16:uniqueId val="{00000000-8320-468C-9628-DEE294DA2578}"/>
            </c:ext>
          </c:extLst>
        </c:ser>
        <c:dLbls>
          <c:showLegendKey val="0"/>
          <c:showVal val="0"/>
          <c:showCatName val="0"/>
          <c:showSerName val="0"/>
          <c:showPercent val="0"/>
          <c:showBubbleSize val="0"/>
        </c:dLbls>
        <c:gapWidth val="150"/>
        <c:axId val="-2073220728"/>
        <c:axId val="-2073217688"/>
      </c:barChart>
      <c:catAx>
        <c:axId val="-2073220728"/>
        <c:scaling>
          <c:orientation val="minMax"/>
        </c:scaling>
        <c:delete val="0"/>
        <c:axPos val="l"/>
        <c:numFmt formatCode="General" sourceLinked="0"/>
        <c:majorTickMark val="out"/>
        <c:minorTickMark val="none"/>
        <c:tickLblPos val="nextTo"/>
        <c:txPr>
          <a:bodyPr/>
          <a:lstStyle/>
          <a:p>
            <a:pPr>
              <a:defRPr sz="1600"/>
            </a:pPr>
            <a:endParaRPr lang="en-US"/>
          </a:p>
        </c:txPr>
        <c:crossAx val="-2073217688"/>
        <c:crosses val="autoZero"/>
        <c:auto val="1"/>
        <c:lblAlgn val="ctr"/>
        <c:lblOffset val="100"/>
        <c:tickLblSkip val="1"/>
        <c:noMultiLvlLbl val="0"/>
      </c:catAx>
      <c:valAx>
        <c:axId val="-2073217688"/>
        <c:scaling>
          <c:orientation val="minMax"/>
        </c:scaling>
        <c:delete val="0"/>
        <c:axPos val="b"/>
        <c:majorGridlines/>
        <c:numFmt formatCode="#,##0" sourceLinked="0"/>
        <c:majorTickMark val="out"/>
        <c:minorTickMark val="none"/>
        <c:tickLblPos val="nextTo"/>
        <c:txPr>
          <a:bodyPr/>
          <a:lstStyle/>
          <a:p>
            <a:pPr>
              <a:defRPr sz="1600"/>
            </a:pPr>
            <a:endParaRPr lang="en-US"/>
          </a:p>
        </c:txPr>
        <c:crossAx val="-2073220728"/>
        <c:crosses val="autoZero"/>
        <c:crossBetween val="between"/>
        <c:dispUnits>
          <c:builtInUnit val="millions"/>
        </c:dispUnits>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Vegetables</c:v>
          </c:tx>
          <c:spPr>
            <a:ln w="50800" cap="rnd">
              <a:solidFill>
                <a:schemeClr val="accent1"/>
              </a:solidFill>
              <a:round/>
            </a:ln>
            <a:effectLst/>
          </c:spPr>
          <c:marker>
            <c:symbol val="none"/>
          </c:marker>
          <c:cat>
            <c:numRef>
              <c:f>'Standard Query_08500'!$E$4:$Z$4</c:f>
              <c:numCache>
                <c:formatCode>General</c:formatCode>
                <c:ptCount val="22"/>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numCache>
            </c:numRef>
          </c:cat>
          <c:val>
            <c:numRef>
              <c:f>'Standard Query_08500'!$E$6:$Z$6</c:f>
              <c:numCache>
                <c:formatCode>#,##0</c:formatCode>
                <c:ptCount val="22"/>
                <c:pt idx="0">
                  <c:v>1.070903E6</c:v>
                </c:pt>
                <c:pt idx="1">
                  <c:v>1.238124E6</c:v>
                </c:pt>
                <c:pt idx="2">
                  <c:v>1.189942E6</c:v>
                </c:pt>
                <c:pt idx="3">
                  <c:v>1.478033E6</c:v>
                </c:pt>
                <c:pt idx="4">
                  <c:v>1.310625E6</c:v>
                </c:pt>
                <c:pt idx="5">
                  <c:v>1.407615E6</c:v>
                </c:pt>
                <c:pt idx="6">
                  <c:v>1.613842E6</c:v>
                </c:pt>
                <c:pt idx="7">
                  <c:v>1.6178E6</c:v>
                </c:pt>
                <c:pt idx="8">
                  <c:v>1.935163E6</c:v>
                </c:pt>
                <c:pt idx="9">
                  <c:v>2.184655E6</c:v>
                </c:pt>
                <c:pt idx="10">
                  <c:v>2.319147E6</c:v>
                </c:pt>
                <c:pt idx="11">
                  <c:v>2.576514E6</c:v>
                </c:pt>
                <c:pt idx="12">
                  <c:v>2.806962E6</c:v>
                </c:pt>
                <c:pt idx="13">
                  <c:v>2.948984E6</c:v>
                </c:pt>
                <c:pt idx="14">
                  <c:v>2.844454E6</c:v>
                </c:pt>
                <c:pt idx="15">
                  <c:v>3.620136E6</c:v>
                </c:pt>
                <c:pt idx="16">
                  <c:v>4.057787E6</c:v>
                </c:pt>
                <c:pt idx="17">
                  <c:v>4.056492E6</c:v>
                </c:pt>
                <c:pt idx="18">
                  <c:v>4.590905E6</c:v>
                </c:pt>
                <c:pt idx="19">
                  <c:v>4.674491E6</c:v>
                </c:pt>
                <c:pt idx="20">
                  <c:v>4.840239E6</c:v>
                </c:pt>
                <c:pt idx="21">
                  <c:v>5.606081E6</c:v>
                </c:pt>
              </c:numCache>
            </c:numRef>
          </c:val>
          <c:smooth val="0"/>
          <c:extLst xmlns:c16r2="http://schemas.microsoft.com/office/drawing/2015/06/chart">
            <c:ext xmlns:c16="http://schemas.microsoft.com/office/drawing/2014/chart" uri="{C3380CC4-5D6E-409C-BE32-E72D297353CC}">
              <c16:uniqueId val="{00000000-29D1-48E1-85CB-49F57DE7D49C}"/>
            </c:ext>
          </c:extLst>
        </c:ser>
        <c:ser>
          <c:idx val="1"/>
          <c:order val="1"/>
          <c:tx>
            <c:v>Fruit</c:v>
          </c:tx>
          <c:spPr>
            <a:ln w="50800" cap="rnd">
              <a:solidFill>
                <a:schemeClr val="accent2"/>
              </a:solidFill>
              <a:round/>
            </a:ln>
            <a:effectLst/>
          </c:spPr>
          <c:marker>
            <c:symbol val="none"/>
          </c:marker>
          <c:cat>
            <c:numRef>
              <c:f>'Standard Query_08500'!$E$4:$Z$4</c:f>
              <c:numCache>
                <c:formatCode>General</c:formatCode>
                <c:ptCount val="22"/>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numCache>
            </c:numRef>
          </c:cat>
          <c:val>
            <c:numRef>
              <c:f>'Standard Query_08500'!$E$7:$Z$7</c:f>
              <c:numCache>
                <c:formatCode>#,##0</c:formatCode>
                <c:ptCount val="22"/>
                <c:pt idx="0">
                  <c:v>459739.0</c:v>
                </c:pt>
                <c:pt idx="1">
                  <c:v>489043.0</c:v>
                </c:pt>
                <c:pt idx="2">
                  <c:v>518784.0</c:v>
                </c:pt>
                <c:pt idx="3">
                  <c:v>647677.0</c:v>
                </c:pt>
                <c:pt idx="4">
                  <c:v>805295.0</c:v>
                </c:pt>
                <c:pt idx="5">
                  <c:v>636886.0</c:v>
                </c:pt>
                <c:pt idx="6">
                  <c:v>690214.0</c:v>
                </c:pt>
                <c:pt idx="7">
                  <c:v>701689.0</c:v>
                </c:pt>
                <c:pt idx="8">
                  <c:v>807095.0</c:v>
                </c:pt>
                <c:pt idx="9">
                  <c:v>948839.0</c:v>
                </c:pt>
                <c:pt idx="10">
                  <c:v>1.263789E6</c:v>
                </c:pt>
                <c:pt idx="11">
                  <c:v>1.216661E6</c:v>
                </c:pt>
                <c:pt idx="12">
                  <c:v>1.73466E6</c:v>
                </c:pt>
                <c:pt idx="13">
                  <c:v>1.813312E6</c:v>
                </c:pt>
                <c:pt idx="14">
                  <c:v>2.062656E6</c:v>
                </c:pt>
                <c:pt idx="15">
                  <c:v>2.479139E6</c:v>
                </c:pt>
                <c:pt idx="16">
                  <c:v>2.615177E6</c:v>
                </c:pt>
                <c:pt idx="17">
                  <c:v>3.015252E6</c:v>
                </c:pt>
                <c:pt idx="18">
                  <c:v>3.411023E6</c:v>
                </c:pt>
                <c:pt idx="19">
                  <c:v>4.067695E6</c:v>
                </c:pt>
                <c:pt idx="20">
                  <c:v>4.69313E6</c:v>
                </c:pt>
                <c:pt idx="21">
                  <c:v>5.305965E6</c:v>
                </c:pt>
              </c:numCache>
            </c:numRef>
          </c:val>
          <c:smooth val="0"/>
          <c:extLst xmlns:c16r2="http://schemas.microsoft.com/office/drawing/2015/06/chart">
            <c:ext xmlns:c16="http://schemas.microsoft.com/office/drawing/2014/chart" uri="{C3380CC4-5D6E-409C-BE32-E72D297353CC}">
              <c16:uniqueId val="{00000001-29D1-48E1-85CB-49F57DE7D49C}"/>
            </c:ext>
          </c:extLst>
        </c:ser>
        <c:dLbls>
          <c:showLegendKey val="0"/>
          <c:showVal val="0"/>
          <c:showCatName val="0"/>
          <c:showSerName val="0"/>
          <c:showPercent val="0"/>
          <c:showBubbleSize val="0"/>
        </c:dLbls>
        <c:marker val="1"/>
        <c:smooth val="0"/>
        <c:axId val="-2073191944"/>
        <c:axId val="-2073188456"/>
      </c:lineChart>
      <c:catAx>
        <c:axId val="-207319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3188456"/>
        <c:crosses val="autoZero"/>
        <c:auto val="1"/>
        <c:lblAlgn val="ctr"/>
        <c:lblOffset val="100"/>
        <c:noMultiLvlLbl val="0"/>
      </c:catAx>
      <c:valAx>
        <c:axId val="-2073188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3191944"/>
        <c:crosses val="autoZero"/>
        <c:crossBetween val="between"/>
        <c:dispUnits>
          <c:builtInUnit val="million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Fresh vegetables</c:v>
          </c:tx>
          <c:spPr>
            <a:solidFill>
              <a:schemeClr val="accent1"/>
            </a:solidFill>
            <a:ln>
              <a:noFill/>
            </a:ln>
            <a:effectLst/>
          </c:spPr>
          <c:invertIfNegative val="0"/>
          <c:cat>
            <c:strRef>
              <c:f>'mex veg'!$B$8:$B$19</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'mex veg'!$M$8:$M$19</c:f>
              <c:numCache>
                <c:formatCode>General</c:formatCode>
                <c:ptCount val="12"/>
                <c:pt idx="0">
                  <c:v>0.132831389198969</c:v>
                </c:pt>
                <c:pt idx="1">
                  <c:v>0.130269070638233</c:v>
                </c:pt>
                <c:pt idx="2">
                  <c:v>0.131652961164155</c:v>
                </c:pt>
                <c:pt idx="3">
                  <c:v>0.100007031072092</c:v>
                </c:pt>
                <c:pt idx="4">
                  <c:v>0.0806534247824271</c:v>
                </c:pt>
                <c:pt idx="5">
                  <c:v>0.0560065119620924</c:v>
                </c:pt>
                <c:pt idx="6">
                  <c:v>0.0437004821801755</c:v>
                </c:pt>
                <c:pt idx="7">
                  <c:v>0.0399805012566094</c:v>
                </c:pt>
                <c:pt idx="8">
                  <c:v>0.0412761456267002</c:v>
                </c:pt>
                <c:pt idx="9">
                  <c:v>0.0603360750698441</c:v>
                </c:pt>
                <c:pt idx="10">
                  <c:v>0.0802589088151359</c:v>
                </c:pt>
                <c:pt idx="11">
                  <c:v>0.103027498233566</c:v>
                </c:pt>
              </c:numCache>
            </c:numRef>
          </c:val>
          <c:extLst xmlns:c16r2="http://schemas.microsoft.com/office/drawing/2015/06/chart">
            <c:ext xmlns:c16="http://schemas.microsoft.com/office/drawing/2014/chart" uri="{C3380CC4-5D6E-409C-BE32-E72D297353CC}">
              <c16:uniqueId val="{00000000-2CC3-4C84-B5DC-D57E07BF5481}"/>
            </c:ext>
          </c:extLst>
        </c:ser>
        <c:dLbls>
          <c:showLegendKey val="0"/>
          <c:showVal val="0"/>
          <c:showCatName val="0"/>
          <c:showSerName val="0"/>
          <c:showPercent val="0"/>
          <c:showBubbleSize val="0"/>
        </c:dLbls>
        <c:gapWidth val="219"/>
        <c:overlap val="-27"/>
        <c:axId val="-2073135944"/>
        <c:axId val="-2073132264"/>
      </c:barChart>
      <c:catAx>
        <c:axId val="-207313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3132264"/>
        <c:crosses val="autoZero"/>
        <c:auto val="1"/>
        <c:lblAlgn val="ctr"/>
        <c:lblOffset val="100"/>
        <c:noMultiLvlLbl val="0"/>
      </c:catAx>
      <c:valAx>
        <c:axId val="-2073132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3135944"/>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1993-95</c:v>
          </c:tx>
          <c:spPr>
            <a:ln w="28575" cap="rnd">
              <a:noFill/>
              <a:round/>
            </a:ln>
            <a:effectLst/>
          </c:spPr>
          <c:marker>
            <c:symbol val="circle"/>
            <c:size val="9"/>
            <c:spPr>
              <a:solidFill>
                <a:schemeClr val="accent1"/>
              </a:solidFill>
              <a:ln w="9525">
                <a:solidFill>
                  <a:schemeClr val="accent1"/>
                </a:solidFill>
              </a:ln>
              <a:effectLst/>
            </c:spPr>
          </c:marker>
          <c:xVal>
            <c:numRef>
              <c:f>'[Section 1_General.xlsx]Table 2-PerCap Util., Fresh'!$C$152:$C$162</c:f>
              <c:numCache>
                <c:formatCode>#,##0.0_);\(#,##0.0\)</c:formatCode>
                <c:ptCount val="11"/>
                <c:pt idx="0">
                  <c:v>36.96236216103055</c:v>
                </c:pt>
                <c:pt idx="1">
                  <c:v>61.5</c:v>
                </c:pt>
                <c:pt idx="2" formatCode="0.0_____)">
                  <c:v>48.0793792272388</c:v>
                </c:pt>
                <c:pt idx="3">
                  <c:v>22.01473857887122</c:v>
                </c:pt>
                <c:pt idx="4">
                  <c:v>26.4719362282587</c:v>
                </c:pt>
                <c:pt idx="5" formatCode="0.0_____)">
                  <c:v>3.113108586775242</c:v>
                </c:pt>
                <c:pt idx="6" formatCode="0.0_____)">
                  <c:v>38.05325836953298</c:v>
                </c:pt>
                <c:pt idx="7" formatCode="0.0_____)">
                  <c:v>28.4</c:v>
                </c:pt>
                <c:pt idx="8">
                  <c:v>0.61939638930734</c:v>
                </c:pt>
                <c:pt idx="9" formatCode="0.0_____)">
                  <c:v>11.26666666666667</c:v>
                </c:pt>
                <c:pt idx="10" formatCode="0.0_____)">
                  <c:v>24.2</c:v>
                </c:pt>
              </c:numCache>
            </c:numRef>
          </c:xVal>
          <c:yVal>
            <c:numRef>
              <c:f>'[Section 1_General.xlsx]Table 2-PerCap Util., Fresh'!$B$152:$B$162</c:f>
              <c:numCache>
                <c:formatCode>0.0_____)</c:formatCode>
                <c:ptCount val="11"/>
                <c:pt idx="0">
                  <c:v>0.486666666666667</c:v>
                </c:pt>
                <c:pt idx="1">
                  <c:v>1.016666666666667</c:v>
                </c:pt>
                <c:pt idx="2">
                  <c:v>0.563333333333333</c:v>
                </c:pt>
                <c:pt idx="3">
                  <c:v>1.8</c:v>
                </c:pt>
                <c:pt idx="4">
                  <c:v>3.843333333333334</c:v>
                </c:pt>
                <c:pt idx="5">
                  <c:v>4.023333333333333</c:v>
                </c:pt>
                <c:pt idx="6">
                  <c:v>5.393333333333337</c:v>
                </c:pt>
                <c:pt idx="7">
                  <c:v>7.23333333333334</c:v>
                </c:pt>
                <c:pt idx="8">
                  <c:v>5.536666666666667</c:v>
                </c:pt>
                <c:pt idx="9">
                  <c:v>17.29</c:v>
                </c:pt>
                <c:pt idx="10">
                  <c:v>16.45</c:v>
                </c:pt>
              </c:numCache>
            </c:numRef>
          </c:yVal>
          <c:smooth val="0"/>
          <c:extLst xmlns:c16r2="http://schemas.microsoft.com/office/drawing/2015/06/chart">
            <c:ext xmlns:c16="http://schemas.microsoft.com/office/drawing/2014/chart" uri="{C3380CC4-5D6E-409C-BE32-E72D297353CC}">
              <c16:uniqueId val="{00000000-E3DC-4AB8-BD24-1379CE971D32}"/>
            </c:ext>
          </c:extLst>
        </c:ser>
        <c:ser>
          <c:idx val="1"/>
          <c:order val="1"/>
          <c:tx>
            <c:v>2013-15</c:v>
          </c:tx>
          <c:spPr>
            <a:ln w="25400" cap="rnd">
              <a:noFill/>
              <a:round/>
            </a:ln>
            <a:effectLst/>
          </c:spPr>
          <c:marker>
            <c:symbol val="circle"/>
            <c:size val="9"/>
            <c:spPr>
              <a:solidFill>
                <a:schemeClr val="accent2"/>
              </a:solidFill>
              <a:ln w="9525">
                <a:solidFill>
                  <a:schemeClr val="accent2"/>
                </a:solidFill>
              </a:ln>
              <a:effectLst/>
            </c:spPr>
          </c:marker>
          <c:xVal>
            <c:numRef>
              <c:f>'[Section 1_General.xlsx]Table 2-PerCap Util., Fresh'!$E$152:$E$162</c:f>
              <c:numCache>
                <c:formatCode>#,##0.0_);\(#,##0.0\)</c:formatCode>
                <c:ptCount val="11"/>
                <c:pt idx="0">
                  <c:v>54.66279292436333</c:v>
                </c:pt>
                <c:pt idx="1">
                  <c:v>79.89808852703673</c:v>
                </c:pt>
                <c:pt idx="2" formatCode="0.0_____)">
                  <c:v>93.45085722525694</c:v>
                </c:pt>
                <c:pt idx="3">
                  <c:v>64.32449035391417</c:v>
                </c:pt>
                <c:pt idx="4">
                  <c:v>62.22528142909591</c:v>
                </c:pt>
                <c:pt idx="5" formatCode="0.0_____)">
                  <c:v>18.96219576230895</c:v>
                </c:pt>
                <c:pt idx="6" formatCode="0.0_____)">
                  <c:v>73.273739333986</c:v>
                </c:pt>
                <c:pt idx="7" formatCode="0.0_____)">
                  <c:v>59.093993636579</c:v>
                </c:pt>
                <c:pt idx="8">
                  <c:v>4.829261878862955</c:v>
                </c:pt>
                <c:pt idx="9" formatCode="0.0_____)">
                  <c:v>19.1120641794472</c:v>
                </c:pt>
                <c:pt idx="10" formatCode="0.0_____)">
                  <c:v>53.9577713727907</c:v>
                </c:pt>
              </c:numCache>
            </c:numRef>
          </c:xVal>
          <c:yVal>
            <c:numRef>
              <c:f>'[Section 1_General.xlsx]Table 2-PerCap Util., Fresh'!$D$152:$D$162</c:f>
              <c:numCache>
                <c:formatCode>0.0_____)</c:formatCode>
                <c:ptCount val="11"/>
                <c:pt idx="0">
                  <c:v>0.841467236177156</c:v>
                </c:pt>
                <c:pt idx="1">
                  <c:v>1.41342178906057</c:v>
                </c:pt>
                <c:pt idx="2">
                  <c:v>1.54956753348328</c:v>
                </c:pt>
                <c:pt idx="3">
                  <c:v>2.400320414521381</c:v>
                </c:pt>
                <c:pt idx="4">
                  <c:v>4.77487218326362</c:v>
                </c:pt>
                <c:pt idx="5">
                  <c:v>7.202092049633214</c:v>
                </c:pt>
                <c:pt idx="6">
                  <c:v>7.6490360993801</c:v>
                </c:pt>
                <c:pt idx="7">
                  <c:v>10.92592361842355</c:v>
                </c:pt>
                <c:pt idx="8">
                  <c:v>11.36455340954758</c:v>
                </c:pt>
                <c:pt idx="9">
                  <c:v>18.65422110486401</c:v>
                </c:pt>
                <c:pt idx="10">
                  <c:v>20.77537985866245</c:v>
                </c:pt>
              </c:numCache>
            </c:numRef>
          </c:yVal>
          <c:smooth val="0"/>
          <c:extLst xmlns:c16r2="http://schemas.microsoft.com/office/drawing/2015/06/chart">
            <c:ext xmlns:c16="http://schemas.microsoft.com/office/drawing/2014/chart" uri="{C3380CC4-5D6E-409C-BE32-E72D297353CC}">
              <c16:uniqueId val="{00000001-E3DC-4AB8-BD24-1379CE971D32}"/>
            </c:ext>
          </c:extLst>
        </c:ser>
        <c:dLbls>
          <c:showLegendKey val="0"/>
          <c:showVal val="0"/>
          <c:showCatName val="0"/>
          <c:showSerName val="0"/>
          <c:showPercent val="0"/>
          <c:showBubbleSize val="0"/>
        </c:dLbls>
        <c:axId val="2061903416"/>
        <c:axId val="2061895544"/>
      </c:scatterChart>
      <c:valAx>
        <c:axId val="2061903416"/>
        <c:scaling>
          <c:orientation val="minMax"/>
        </c:scaling>
        <c:delete val="0"/>
        <c:axPos val="b"/>
        <c:numFmt formatCode="#,##0_);\(#,##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61895544"/>
        <c:crosses val="autoZero"/>
        <c:crossBetween val="midCat"/>
      </c:valAx>
      <c:valAx>
        <c:axId val="2061895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61903416"/>
        <c:crosses val="autoZero"/>
        <c:crossBetween val="midCat"/>
      </c:valAx>
      <c:spPr>
        <a:noFill/>
        <a:ln>
          <a:noFill/>
        </a:ln>
        <a:effectLst/>
      </c:spPr>
    </c:plotArea>
    <c:legend>
      <c:legendPos val="t"/>
      <c:layout>
        <c:manualLayout>
          <c:xMode val="edge"/>
          <c:yMode val="edge"/>
          <c:x val="0.381892042140566"/>
          <c:y val="0.0320534189998113"/>
          <c:w val="0.222326935695538"/>
          <c:h val="0.0741374128389928"/>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v>Domestic</c:v>
          </c:tx>
          <c:spPr>
            <a:solidFill>
              <a:schemeClr val="accent2"/>
            </a:solidFill>
            <a:ln>
              <a:noFill/>
            </a:ln>
            <a:effectLst/>
          </c:spPr>
          <c:invertIfNegative val="0"/>
          <c:cat>
            <c:strRef>
              <c:f>'[Section 1_General.xlsx]Table 2-PerCap Util., Fresh'!$T$46:$T$82</c:f>
              <c:strCache>
                <c:ptCount val="37"/>
                <c:pt idx="0">
                  <c:v>1980</c:v>
                </c:pt>
                <c:pt idx="1">
                  <c:v>1981</c:v>
                </c:pt>
                <c:pt idx="2">
                  <c:v>1982</c:v>
                </c:pt>
                <c:pt idx="3">
                  <c:v>1983</c:v>
                </c:pt>
                <c:pt idx="4">
                  <c:v>1984</c:v>
                </c:pt>
                <c:pt idx="5">
                  <c:v>1985</c:v>
                </c:pt>
                <c:pt idx="6">
                  <c:v>1986</c:v>
                </c:pt>
                <c:pt idx="7">
                  <c:v>1987 </c:v>
                </c:pt>
                <c:pt idx="8">
                  <c:v>1988</c:v>
                </c:pt>
                <c:pt idx="9">
                  <c:v>1989</c:v>
                </c:pt>
                <c:pt idx="10">
                  <c:v>1990</c:v>
                </c:pt>
                <c:pt idx="11">
                  <c:v>1991</c:v>
                </c:pt>
                <c:pt idx="12">
                  <c:v>1992</c:v>
                </c:pt>
                <c:pt idx="13">
                  <c:v>1993</c:v>
                </c:pt>
                <c:pt idx="14">
                  <c:v>1994</c:v>
                </c:pt>
                <c:pt idx="15">
                  <c:v>1995</c:v>
                </c:pt>
                <c:pt idx="16">
                  <c:v>1996</c:v>
                </c:pt>
                <c:pt idx="17">
                  <c:v>1997</c:v>
                </c:pt>
                <c:pt idx="18">
                  <c:v>1998 </c:v>
                </c:pt>
                <c:pt idx="19">
                  <c:v>1999 </c:v>
                </c:pt>
                <c:pt idx="20">
                  <c:v>2000 </c:v>
                </c:pt>
                <c:pt idx="21">
                  <c:v>2001 </c:v>
                </c:pt>
                <c:pt idx="22">
                  <c:v>2002 </c:v>
                </c:pt>
                <c:pt idx="23">
                  <c:v>2003 </c:v>
                </c:pt>
                <c:pt idx="24">
                  <c:v>2004 </c:v>
                </c:pt>
                <c:pt idx="25">
                  <c:v>2005 </c:v>
                </c:pt>
                <c:pt idx="26">
                  <c:v>2006 </c:v>
                </c:pt>
                <c:pt idx="27">
                  <c:v>2007 </c:v>
                </c:pt>
                <c:pt idx="28">
                  <c:v>2008 </c:v>
                </c:pt>
                <c:pt idx="29">
                  <c:v>2009 </c:v>
                </c:pt>
                <c:pt idx="30">
                  <c:v>2010 </c:v>
                </c:pt>
                <c:pt idx="31">
                  <c:v>2011</c:v>
                </c:pt>
                <c:pt idx="32">
                  <c:v>2012</c:v>
                </c:pt>
                <c:pt idx="33">
                  <c:v>2013</c:v>
                </c:pt>
                <c:pt idx="34">
                  <c:v>2014 </c:v>
                </c:pt>
                <c:pt idx="35">
                  <c:v>2015 </c:v>
                </c:pt>
                <c:pt idx="36">
                  <c:v>2016 p</c:v>
                </c:pt>
              </c:strCache>
            </c:strRef>
          </c:cat>
          <c:val>
            <c:numRef>
              <c:f>'[Section 1_General.xlsx]Table 2-PerCap Util., Fresh'!$Y$46:$Y$82</c:f>
              <c:numCache>
                <c:formatCode>#,##0.0_);\(#,##0.0\)</c:formatCode>
                <c:ptCount val="37"/>
                <c:pt idx="0">
                  <c:v>9.968910000000001</c:v>
                </c:pt>
                <c:pt idx="1">
                  <c:v>10.02034</c:v>
                </c:pt>
                <c:pt idx="2">
                  <c:v>10.32976</c:v>
                </c:pt>
                <c:pt idx="3">
                  <c:v>10.31802</c:v>
                </c:pt>
                <c:pt idx="4">
                  <c:v>10.7068</c:v>
                </c:pt>
                <c:pt idx="5">
                  <c:v>11.286</c:v>
                </c:pt>
                <c:pt idx="6">
                  <c:v>11.7236</c:v>
                </c:pt>
                <c:pt idx="7">
                  <c:v>12.06185</c:v>
                </c:pt>
                <c:pt idx="8">
                  <c:v>13.49766</c:v>
                </c:pt>
                <c:pt idx="9">
                  <c:v>13.33728</c:v>
                </c:pt>
                <c:pt idx="10">
                  <c:v>12.3384</c:v>
                </c:pt>
                <c:pt idx="11">
                  <c:v>12.22656</c:v>
                </c:pt>
                <c:pt idx="12">
                  <c:v>13.76595</c:v>
                </c:pt>
                <c:pt idx="13">
                  <c:v>12.7629</c:v>
                </c:pt>
                <c:pt idx="14">
                  <c:v>12.90316</c:v>
                </c:pt>
                <c:pt idx="15">
                  <c:v>11.7038</c:v>
                </c:pt>
                <c:pt idx="16">
                  <c:v>11.3796</c:v>
                </c:pt>
                <c:pt idx="17">
                  <c:v>11.29037</c:v>
                </c:pt>
                <c:pt idx="18">
                  <c:v>11.729</c:v>
                </c:pt>
                <c:pt idx="19">
                  <c:v>13.21551</c:v>
                </c:pt>
                <c:pt idx="20">
                  <c:v>13.28219107915092</c:v>
                </c:pt>
                <c:pt idx="21">
                  <c:v>12.8372448924232</c:v>
                </c:pt>
                <c:pt idx="22">
                  <c:v>13.73344570283679</c:v>
                </c:pt>
                <c:pt idx="23">
                  <c:v>12.28888830370218</c:v>
                </c:pt>
                <c:pt idx="24">
                  <c:v>12.95006809355788</c:v>
                </c:pt>
                <c:pt idx="25">
                  <c:v>13.06665293594912</c:v>
                </c:pt>
                <c:pt idx="26">
                  <c:v>12.45266986686147</c:v>
                </c:pt>
                <c:pt idx="27">
                  <c:v>11.39128738043886</c:v>
                </c:pt>
                <c:pt idx="28">
                  <c:v>10.43876210387608</c:v>
                </c:pt>
                <c:pt idx="29">
                  <c:v>11.05879968750655</c:v>
                </c:pt>
                <c:pt idx="30">
                  <c:v>9.644634902134548</c:v>
                </c:pt>
                <c:pt idx="31">
                  <c:v>10.42987279959678</c:v>
                </c:pt>
                <c:pt idx="32">
                  <c:v>10.03111115073566</c:v>
                </c:pt>
                <c:pt idx="33">
                  <c:v>9.511279197337441</c:v>
                </c:pt>
                <c:pt idx="34">
                  <c:v>9.830166658236082</c:v>
                </c:pt>
                <c:pt idx="35">
                  <c:v>9.74149382239184</c:v>
                </c:pt>
                <c:pt idx="36">
                  <c:v>9.0999114399873</c:v>
                </c:pt>
              </c:numCache>
            </c:numRef>
          </c:val>
          <c:extLst xmlns:c16r2="http://schemas.microsoft.com/office/drawing/2015/06/chart">
            <c:ext xmlns:c16="http://schemas.microsoft.com/office/drawing/2014/chart" uri="{C3380CC4-5D6E-409C-BE32-E72D297353CC}">
              <c16:uniqueId val="{00000000-6C4F-47E3-969D-05D9BA345196}"/>
            </c:ext>
          </c:extLst>
        </c:ser>
        <c:ser>
          <c:idx val="0"/>
          <c:order val="1"/>
          <c:tx>
            <c:v>Imported</c:v>
          </c:tx>
          <c:spPr>
            <a:solidFill>
              <a:schemeClr val="accent1"/>
            </a:solidFill>
            <a:ln>
              <a:noFill/>
            </a:ln>
            <a:effectLst/>
          </c:spPr>
          <c:invertIfNegative val="0"/>
          <c:cat>
            <c:strRef>
              <c:f>'[Section 1_General.xlsx]Table 2-PerCap Util., Fresh'!$T$46:$T$82</c:f>
              <c:strCache>
                <c:ptCount val="37"/>
                <c:pt idx="0">
                  <c:v>1980</c:v>
                </c:pt>
                <c:pt idx="1">
                  <c:v>1981</c:v>
                </c:pt>
                <c:pt idx="2">
                  <c:v>1982</c:v>
                </c:pt>
                <c:pt idx="3">
                  <c:v>1983</c:v>
                </c:pt>
                <c:pt idx="4">
                  <c:v>1984</c:v>
                </c:pt>
                <c:pt idx="5">
                  <c:v>1985</c:v>
                </c:pt>
                <c:pt idx="6">
                  <c:v>1986</c:v>
                </c:pt>
                <c:pt idx="7">
                  <c:v>1987 </c:v>
                </c:pt>
                <c:pt idx="8">
                  <c:v>1988</c:v>
                </c:pt>
                <c:pt idx="9">
                  <c:v>1989</c:v>
                </c:pt>
                <c:pt idx="10">
                  <c:v>1990</c:v>
                </c:pt>
                <c:pt idx="11">
                  <c:v>1991</c:v>
                </c:pt>
                <c:pt idx="12">
                  <c:v>1992</c:v>
                </c:pt>
                <c:pt idx="13">
                  <c:v>1993</c:v>
                </c:pt>
                <c:pt idx="14">
                  <c:v>1994</c:v>
                </c:pt>
                <c:pt idx="15">
                  <c:v>1995</c:v>
                </c:pt>
                <c:pt idx="16">
                  <c:v>1996</c:v>
                </c:pt>
                <c:pt idx="17">
                  <c:v>1997</c:v>
                </c:pt>
                <c:pt idx="18">
                  <c:v>1998 </c:v>
                </c:pt>
                <c:pt idx="19">
                  <c:v>1999 </c:v>
                </c:pt>
                <c:pt idx="20">
                  <c:v>2000 </c:v>
                </c:pt>
                <c:pt idx="21">
                  <c:v>2001 </c:v>
                </c:pt>
                <c:pt idx="22">
                  <c:v>2002 </c:v>
                </c:pt>
                <c:pt idx="23">
                  <c:v>2003 </c:v>
                </c:pt>
                <c:pt idx="24">
                  <c:v>2004 </c:v>
                </c:pt>
                <c:pt idx="25">
                  <c:v>2005 </c:v>
                </c:pt>
                <c:pt idx="26">
                  <c:v>2006 </c:v>
                </c:pt>
                <c:pt idx="27">
                  <c:v>2007 </c:v>
                </c:pt>
                <c:pt idx="28">
                  <c:v>2008 </c:v>
                </c:pt>
                <c:pt idx="29">
                  <c:v>2009 </c:v>
                </c:pt>
                <c:pt idx="30">
                  <c:v>2010 </c:v>
                </c:pt>
                <c:pt idx="31">
                  <c:v>2011</c:v>
                </c:pt>
                <c:pt idx="32">
                  <c:v>2012</c:v>
                </c:pt>
                <c:pt idx="33">
                  <c:v>2013</c:v>
                </c:pt>
                <c:pt idx="34">
                  <c:v>2014 </c:v>
                </c:pt>
                <c:pt idx="35">
                  <c:v>2015 </c:v>
                </c:pt>
                <c:pt idx="36">
                  <c:v>2016 p</c:v>
                </c:pt>
              </c:strCache>
            </c:strRef>
          </c:cat>
          <c:val>
            <c:numRef>
              <c:f>'[Section 1_General.xlsx]Table 2-PerCap Util., Fresh'!$X$46:$X$82</c:f>
              <c:numCache>
                <c:formatCode>#,##0.0_);\(#,##0.0\)</c:formatCode>
                <c:ptCount val="37"/>
                <c:pt idx="0">
                  <c:v>2.861089999999999</c:v>
                </c:pt>
                <c:pt idx="1">
                  <c:v>2.28966</c:v>
                </c:pt>
                <c:pt idx="2">
                  <c:v>2.55024</c:v>
                </c:pt>
                <c:pt idx="3">
                  <c:v>3.15198</c:v>
                </c:pt>
                <c:pt idx="4">
                  <c:v>3.4932</c:v>
                </c:pt>
                <c:pt idx="5">
                  <c:v>3.564</c:v>
                </c:pt>
                <c:pt idx="6">
                  <c:v>4.076400000000001</c:v>
                </c:pt>
                <c:pt idx="7">
                  <c:v>3.78815</c:v>
                </c:pt>
                <c:pt idx="8">
                  <c:v>3.332339999999998</c:v>
                </c:pt>
                <c:pt idx="9">
                  <c:v>3.50272</c:v>
                </c:pt>
                <c:pt idx="10">
                  <c:v>3.1816</c:v>
                </c:pt>
                <c:pt idx="11">
                  <c:v>3.13344</c:v>
                </c:pt>
                <c:pt idx="12">
                  <c:v>1.68405</c:v>
                </c:pt>
                <c:pt idx="13">
                  <c:v>3.5371</c:v>
                </c:pt>
                <c:pt idx="14">
                  <c:v>3.306839999999998</c:v>
                </c:pt>
                <c:pt idx="15">
                  <c:v>5.1362</c:v>
                </c:pt>
                <c:pt idx="16">
                  <c:v>6.0204</c:v>
                </c:pt>
                <c:pt idx="17">
                  <c:v>5.99963</c:v>
                </c:pt>
                <c:pt idx="18">
                  <c:v>6.771</c:v>
                </c:pt>
                <c:pt idx="19">
                  <c:v>5.854489999999986</c:v>
                </c:pt>
                <c:pt idx="20">
                  <c:v>5.697808920849074</c:v>
                </c:pt>
                <c:pt idx="21">
                  <c:v>6.362755107576794</c:v>
                </c:pt>
                <c:pt idx="22">
                  <c:v>6.576554297163208</c:v>
                </c:pt>
                <c:pt idx="23">
                  <c:v>7.121111696297804</c:v>
                </c:pt>
                <c:pt idx="24">
                  <c:v>6.999931906442115</c:v>
                </c:pt>
                <c:pt idx="25">
                  <c:v>7.08334706405088</c:v>
                </c:pt>
                <c:pt idx="26">
                  <c:v>7.317330133138528</c:v>
                </c:pt>
                <c:pt idx="27">
                  <c:v>7.818712619561136</c:v>
                </c:pt>
                <c:pt idx="28">
                  <c:v>8.07123789612393</c:v>
                </c:pt>
                <c:pt idx="29">
                  <c:v>8.530526399078455</c:v>
                </c:pt>
                <c:pt idx="30">
                  <c:v>10.90677709980457</c:v>
                </c:pt>
                <c:pt idx="31">
                  <c:v>10.53096080395633</c:v>
                </c:pt>
                <c:pt idx="32">
                  <c:v>10.74241304386763</c:v>
                </c:pt>
                <c:pt idx="33">
                  <c:v>10.70172498737982</c:v>
                </c:pt>
                <c:pt idx="34">
                  <c:v>10.70923391615261</c:v>
                </c:pt>
                <c:pt idx="35">
                  <c:v>10.7651420533195</c:v>
                </c:pt>
                <c:pt idx="36">
                  <c:v>12.18019168590002</c:v>
                </c:pt>
              </c:numCache>
            </c:numRef>
          </c:val>
          <c:extLst xmlns:c16r2="http://schemas.microsoft.com/office/drawing/2015/06/chart">
            <c:ext xmlns:c16="http://schemas.microsoft.com/office/drawing/2014/chart" uri="{C3380CC4-5D6E-409C-BE32-E72D297353CC}">
              <c16:uniqueId val="{00000001-6C4F-47E3-969D-05D9BA345196}"/>
            </c:ext>
          </c:extLst>
        </c:ser>
        <c:dLbls>
          <c:showLegendKey val="0"/>
          <c:showVal val="0"/>
          <c:showCatName val="0"/>
          <c:showSerName val="0"/>
          <c:showPercent val="0"/>
          <c:showBubbleSize val="0"/>
        </c:dLbls>
        <c:gapWidth val="150"/>
        <c:overlap val="100"/>
        <c:axId val="-2113792952"/>
        <c:axId val="-2090156536"/>
      </c:barChart>
      <c:catAx>
        <c:axId val="-211379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0156536"/>
        <c:crosses val="autoZero"/>
        <c:auto val="1"/>
        <c:lblAlgn val="ctr"/>
        <c:lblOffset val="100"/>
        <c:noMultiLvlLbl val="0"/>
      </c:catAx>
      <c:valAx>
        <c:axId val="-2090156536"/>
        <c:scaling>
          <c:orientation val="minMax"/>
        </c:scaling>
        <c:delete val="0"/>
        <c:axPos val="l"/>
        <c:majorGridlines>
          <c:spPr>
            <a:ln w="9525" cap="flat" cmpd="sng" algn="ctr">
              <a:solidFill>
                <a:schemeClr val="tx1">
                  <a:lumMod val="15000"/>
                  <a:lumOff val="85000"/>
                </a:schemeClr>
              </a:solidFill>
              <a:round/>
            </a:ln>
            <a:effectLst/>
          </c:spPr>
        </c:majorGridlines>
        <c:numFmt formatCode="#,##0.0_);\(#,##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13792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v>Domestic</c:v>
          </c:tx>
          <c:spPr>
            <a:solidFill>
              <a:schemeClr val="accent2"/>
            </a:solidFill>
            <a:ln>
              <a:noFill/>
            </a:ln>
            <a:effectLst/>
          </c:spPr>
          <c:invertIfNegative val="0"/>
          <c:cat>
            <c:strRef>
              <c:f>'[Section 1_General.xlsx]Table 2-PerCap Util., Fresh'!$T$85:$T$121</c:f>
              <c:strCache>
                <c:ptCount val="37"/>
                <c:pt idx="0">
                  <c:v>1980</c:v>
                </c:pt>
                <c:pt idx="1">
                  <c:v>1981</c:v>
                </c:pt>
                <c:pt idx="2">
                  <c:v>1982</c:v>
                </c:pt>
                <c:pt idx="3">
                  <c:v>1983</c:v>
                </c:pt>
                <c:pt idx="4">
                  <c:v>1984</c:v>
                </c:pt>
                <c:pt idx="5">
                  <c:v>1985</c:v>
                </c:pt>
                <c:pt idx="6">
                  <c:v>1986</c:v>
                </c:pt>
                <c:pt idx="7">
                  <c:v>1987 </c:v>
                </c:pt>
                <c:pt idx="8">
                  <c:v>1988</c:v>
                </c:pt>
                <c:pt idx="9">
                  <c:v>1989</c:v>
                </c:pt>
                <c:pt idx="10">
                  <c:v>1990</c:v>
                </c:pt>
                <c:pt idx="11">
                  <c:v>1991</c:v>
                </c:pt>
                <c:pt idx="12">
                  <c:v>1992</c:v>
                </c:pt>
                <c:pt idx="13">
                  <c:v>1993</c:v>
                </c:pt>
                <c:pt idx="14">
                  <c:v>1994</c:v>
                </c:pt>
                <c:pt idx="15">
                  <c:v>1995</c:v>
                </c:pt>
                <c:pt idx="16">
                  <c:v>1996</c:v>
                </c:pt>
                <c:pt idx="17">
                  <c:v>1997</c:v>
                </c:pt>
                <c:pt idx="18">
                  <c:v>1998 </c:v>
                </c:pt>
                <c:pt idx="19">
                  <c:v>1999 </c:v>
                </c:pt>
                <c:pt idx="20">
                  <c:v>2000 </c:v>
                </c:pt>
                <c:pt idx="21">
                  <c:v>2001 </c:v>
                </c:pt>
                <c:pt idx="22">
                  <c:v>2002 </c:v>
                </c:pt>
                <c:pt idx="23">
                  <c:v>2003 </c:v>
                </c:pt>
                <c:pt idx="24">
                  <c:v>2004 </c:v>
                </c:pt>
                <c:pt idx="25">
                  <c:v>2005 </c:v>
                </c:pt>
                <c:pt idx="26">
                  <c:v>2006 </c:v>
                </c:pt>
                <c:pt idx="27">
                  <c:v>2007 </c:v>
                </c:pt>
                <c:pt idx="28">
                  <c:v>2008 </c:v>
                </c:pt>
                <c:pt idx="29">
                  <c:v>2009 </c:v>
                </c:pt>
                <c:pt idx="30">
                  <c:v>2010 </c:v>
                </c:pt>
                <c:pt idx="31">
                  <c:v>2011</c:v>
                </c:pt>
                <c:pt idx="32">
                  <c:v>2012</c:v>
                </c:pt>
                <c:pt idx="33">
                  <c:v>2013</c:v>
                </c:pt>
                <c:pt idx="34">
                  <c:v>2014 </c:v>
                </c:pt>
                <c:pt idx="35">
                  <c:v>2015 </c:v>
                </c:pt>
                <c:pt idx="36">
                  <c:v>2016 p</c:v>
                </c:pt>
              </c:strCache>
            </c:strRef>
          </c:cat>
          <c:val>
            <c:numRef>
              <c:f>'[Section 1_General.xlsx]Table 2-PerCap Util., Fresh'!$Y$85:$Y$121</c:f>
              <c:numCache>
                <c:formatCode>#,##0.0_);\(#,##0.0\)</c:formatCode>
                <c:ptCount val="37"/>
                <c:pt idx="0">
                  <c:v>2.12415</c:v>
                </c:pt>
                <c:pt idx="1">
                  <c:v>2.23758</c:v>
                </c:pt>
                <c:pt idx="2">
                  <c:v>2.24235</c:v>
                </c:pt>
                <c:pt idx="3">
                  <c:v>2.670659999999997</c:v>
                </c:pt>
                <c:pt idx="4">
                  <c:v>2.70052</c:v>
                </c:pt>
                <c:pt idx="5">
                  <c:v>2.899399999999999</c:v>
                </c:pt>
                <c:pt idx="6">
                  <c:v>3.219669999999998</c:v>
                </c:pt>
                <c:pt idx="7">
                  <c:v>3.40938</c:v>
                </c:pt>
                <c:pt idx="8">
                  <c:v>3.660160000000001</c:v>
                </c:pt>
                <c:pt idx="9">
                  <c:v>3.705100000000001</c:v>
                </c:pt>
                <c:pt idx="10">
                  <c:v>3.592679999999997</c:v>
                </c:pt>
                <c:pt idx="11">
                  <c:v>4.2147</c:v>
                </c:pt>
                <c:pt idx="12">
                  <c:v>4.8777</c:v>
                </c:pt>
                <c:pt idx="13">
                  <c:v>5.09684</c:v>
                </c:pt>
                <c:pt idx="14">
                  <c:v>5.40796</c:v>
                </c:pt>
                <c:pt idx="15">
                  <c:v>5.005139999999995</c:v>
                </c:pt>
                <c:pt idx="16">
                  <c:v>5.673210000000001</c:v>
                </c:pt>
                <c:pt idx="17">
                  <c:v>4.99173</c:v>
                </c:pt>
                <c:pt idx="18">
                  <c:v>4.80344</c:v>
                </c:pt>
                <c:pt idx="19">
                  <c:v>5.04888</c:v>
                </c:pt>
                <c:pt idx="20">
                  <c:v>5.421964141914016</c:v>
                </c:pt>
                <c:pt idx="21">
                  <c:v>5.214565656192951</c:v>
                </c:pt>
                <c:pt idx="22">
                  <c:v>4.87573754756411</c:v>
                </c:pt>
                <c:pt idx="23">
                  <c:v>4.992233251191691</c:v>
                </c:pt>
                <c:pt idx="24">
                  <c:v>5.035589152572005</c:v>
                </c:pt>
                <c:pt idx="25">
                  <c:v>4.888520370373815</c:v>
                </c:pt>
                <c:pt idx="26">
                  <c:v>4.788120708169027</c:v>
                </c:pt>
                <c:pt idx="27">
                  <c:v>4.822897413958747</c:v>
                </c:pt>
                <c:pt idx="28">
                  <c:v>4.785642549656854</c:v>
                </c:pt>
                <c:pt idx="29">
                  <c:v>5.073490920679178</c:v>
                </c:pt>
                <c:pt idx="30">
                  <c:v>4.841415175582965</c:v>
                </c:pt>
                <c:pt idx="31">
                  <c:v>5.224183876482224</c:v>
                </c:pt>
                <c:pt idx="32">
                  <c:v>4.598609297716957</c:v>
                </c:pt>
                <c:pt idx="33">
                  <c:v>4.156755640205676</c:v>
                </c:pt>
                <c:pt idx="34">
                  <c:v>4.515625489713142</c:v>
                </c:pt>
                <c:pt idx="35">
                  <c:v>4.368689188831596</c:v>
                </c:pt>
                <c:pt idx="36">
                  <c:v>4.51623799280264</c:v>
                </c:pt>
              </c:numCache>
            </c:numRef>
          </c:val>
          <c:extLst xmlns:c16r2="http://schemas.microsoft.com/office/drawing/2015/06/chart">
            <c:ext xmlns:c16="http://schemas.microsoft.com/office/drawing/2014/chart" uri="{C3380CC4-5D6E-409C-BE32-E72D297353CC}">
              <c16:uniqueId val="{00000000-ED76-467F-A2FE-934D874F491C}"/>
            </c:ext>
          </c:extLst>
        </c:ser>
        <c:ser>
          <c:idx val="0"/>
          <c:order val="1"/>
          <c:tx>
            <c:v>Imported</c:v>
          </c:tx>
          <c:spPr>
            <a:solidFill>
              <a:schemeClr val="accent1"/>
            </a:solidFill>
            <a:ln>
              <a:noFill/>
            </a:ln>
            <a:effectLst/>
          </c:spPr>
          <c:invertIfNegative val="0"/>
          <c:cat>
            <c:strRef>
              <c:f>'[Section 1_General.xlsx]Table 2-PerCap Util., Fresh'!$T$85:$T$121</c:f>
              <c:strCache>
                <c:ptCount val="37"/>
                <c:pt idx="0">
                  <c:v>1980</c:v>
                </c:pt>
                <c:pt idx="1">
                  <c:v>1981</c:v>
                </c:pt>
                <c:pt idx="2">
                  <c:v>1982</c:v>
                </c:pt>
                <c:pt idx="3">
                  <c:v>1983</c:v>
                </c:pt>
                <c:pt idx="4">
                  <c:v>1984</c:v>
                </c:pt>
                <c:pt idx="5">
                  <c:v>1985</c:v>
                </c:pt>
                <c:pt idx="6">
                  <c:v>1986</c:v>
                </c:pt>
                <c:pt idx="7">
                  <c:v>1987 </c:v>
                </c:pt>
                <c:pt idx="8">
                  <c:v>1988</c:v>
                </c:pt>
                <c:pt idx="9">
                  <c:v>1989</c:v>
                </c:pt>
                <c:pt idx="10">
                  <c:v>1990</c:v>
                </c:pt>
                <c:pt idx="11">
                  <c:v>1991</c:v>
                </c:pt>
                <c:pt idx="12">
                  <c:v>1992</c:v>
                </c:pt>
                <c:pt idx="13">
                  <c:v>1993</c:v>
                </c:pt>
                <c:pt idx="14">
                  <c:v>1994</c:v>
                </c:pt>
                <c:pt idx="15">
                  <c:v>1995</c:v>
                </c:pt>
                <c:pt idx="16">
                  <c:v>1996</c:v>
                </c:pt>
                <c:pt idx="17">
                  <c:v>1997</c:v>
                </c:pt>
                <c:pt idx="18">
                  <c:v>1998 </c:v>
                </c:pt>
                <c:pt idx="19">
                  <c:v>1999 </c:v>
                </c:pt>
                <c:pt idx="20">
                  <c:v>2000 </c:v>
                </c:pt>
                <c:pt idx="21">
                  <c:v>2001 </c:v>
                </c:pt>
                <c:pt idx="22">
                  <c:v>2002 </c:v>
                </c:pt>
                <c:pt idx="23">
                  <c:v>2003 </c:v>
                </c:pt>
                <c:pt idx="24">
                  <c:v>2004 </c:v>
                </c:pt>
                <c:pt idx="25">
                  <c:v>2005 </c:v>
                </c:pt>
                <c:pt idx="26">
                  <c:v>2006 </c:v>
                </c:pt>
                <c:pt idx="27">
                  <c:v>2007 </c:v>
                </c:pt>
                <c:pt idx="28">
                  <c:v>2008 </c:v>
                </c:pt>
                <c:pt idx="29">
                  <c:v>2009 </c:v>
                </c:pt>
                <c:pt idx="30">
                  <c:v>2010 </c:v>
                </c:pt>
                <c:pt idx="31">
                  <c:v>2011</c:v>
                </c:pt>
                <c:pt idx="32">
                  <c:v>2012</c:v>
                </c:pt>
                <c:pt idx="33">
                  <c:v>2013</c:v>
                </c:pt>
                <c:pt idx="34">
                  <c:v>2014 </c:v>
                </c:pt>
                <c:pt idx="35">
                  <c:v>2015 </c:v>
                </c:pt>
                <c:pt idx="36">
                  <c:v>2016 p</c:v>
                </c:pt>
              </c:strCache>
            </c:strRef>
          </c:cat>
          <c:val>
            <c:numRef>
              <c:f>'[Section 1_General.xlsx]Table 2-PerCap Util., Fresh'!$X$85:$X$121</c:f>
              <c:numCache>
                <c:formatCode>#,##0.0_);\(#,##0.0\)</c:formatCode>
                <c:ptCount val="37"/>
                <c:pt idx="0">
                  <c:v>0.76585</c:v>
                </c:pt>
                <c:pt idx="1">
                  <c:v>0.55242</c:v>
                </c:pt>
                <c:pt idx="2">
                  <c:v>0.72765</c:v>
                </c:pt>
                <c:pt idx="3">
                  <c:v>0.65934</c:v>
                </c:pt>
                <c:pt idx="4">
                  <c:v>0.91948</c:v>
                </c:pt>
                <c:pt idx="5">
                  <c:v>0.9006</c:v>
                </c:pt>
                <c:pt idx="6">
                  <c:v>0.75033</c:v>
                </c:pt>
                <c:pt idx="7">
                  <c:v>0.82062</c:v>
                </c:pt>
                <c:pt idx="8">
                  <c:v>0.81984</c:v>
                </c:pt>
                <c:pt idx="9">
                  <c:v>0.9849</c:v>
                </c:pt>
                <c:pt idx="10">
                  <c:v>2.28732</c:v>
                </c:pt>
                <c:pt idx="11">
                  <c:v>2.0853</c:v>
                </c:pt>
                <c:pt idx="12">
                  <c:v>2.2223</c:v>
                </c:pt>
                <c:pt idx="13">
                  <c:v>2.53316</c:v>
                </c:pt>
                <c:pt idx="14">
                  <c:v>1.65204</c:v>
                </c:pt>
                <c:pt idx="15">
                  <c:v>2.004859999999999</c:v>
                </c:pt>
                <c:pt idx="16">
                  <c:v>2.396789999999997</c:v>
                </c:pt>
                <c:pt idx="17">
                  <c:v>2.33827</c:v>
                </c:pt>
                <c:pt idx="18">
                  <c:v>2.95656</c:v>
                </c:pt>
                <c:pt idx="19">
                  <c:v>2.67112</c:v>
                </c:pt>
                <c:pt idx="20">
                  <c:v>2.768035858085984</c:v>
                </c:pt>
                <c:pt idx="21">
                  <c:v>2.905434343807034</c:v>
                </c:pt>
                <c:pt idx="22">
                  <c:v>3.384262452435887</c:v>
                </c:pt>
                <c:pt idx="23">
                  <c:v>3.41776674880831</c:v>
                </c:pt>
                <c:pt idx="24">
                  <c:v>3.604410847427998</c:v>
                </c:pt>
                <c:pt idx="25">
                  <c:v>4.321479629626186</c:v>
                </c:pt>
                <c:pt idx="26">
                  <c:v>4.671879291830974</c:v>
                </c:pt>
                <c:pt idx="27">
                  <c:v>4.537102586041247</c:v>
                </c:pt>
                <c:pt idx="28">
                  <c:v>4.804357450343145</c:v>
                </c:pt>
                <c:pt idx="29">
                  <c:v>4.727055560665479</c:v>
                </c:pt>
                <c:pt idx="30">
                  <c:v>5.488901244927352</c:v>
                </c:pt>
                <c:pt idx="31">
                  <c:v>5.337517032493809</c:v>
                </c:pt>
                <c:pt idx="32">
                  <c:v>6.142305329505207</c:v>
                </c:pt>
                <c:pt idx="33">
                  <c:v>5.860385502286067</c:v>
                </c:pt>
                <c:pt idx="34">
                  <c:v>6.180599398867447</c:v>
                </c:pt>
                <c:pt idx="35">
                  <c:v>6.35762893456407</c:v>
                </c:pt>
                <c:pt idx="36">
                  <c:v>6.838989850491767</c:v>
                </c:pt>
              </c:numCache>
            </c:numRef>
          </c:val>
          <c:extLst xmlns:c16r2="http://schemas.microsoft.com/office/drawing/2015/06/chart">
            <c:ext xmlns:c16="http://schemas.microsoft.com/office/drawing/2014/chart" uri="{C3380CC4-5D6E-409C-BE32-E72D297353CC}">
              <c16:uniqueId val="{00000001-ED76-467F-A2FE-934D874F491C}"/>
            </c:ext>
          </c:extLst>
        </c:ser>
        <c:dLbls>
          <c:showLegendKey val="0"/>
          <c:showVal val="0"/>
          <c:showCatName val="0"/>
          <c:showSerName val="0"/>
          <c:showPercent val="0"/>
          <c:showBubbleSize val="0"/>
        </c:dLbls>
        <c:gapWidth val="150"/>
        <c:overlap val="100"/>
        <c:axId val="2065163368"/>
        <c:axId val="-2075588408"/>
      </c:barChart>
      <c:catAx>
        <c:axId val="206516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5588408"/>
        <c:crosses val="autoZero"/>
        <c:auto val="1"/>
        <c:lblAlgn val="ctr"/>
        <c:lblOffset val="100"/>
        <c:noMultiLvlLbl val="0"/>
      </c:catAx>
      <c:valAx>
        <c:axId val="-2075588408"/>
        <c:scaling>
          <c:orientation val="minMax"/>
        </c:scaling>
        <c:delete val="0"/>
        <c:axPos val="l"/>
        <c:majorGridlines>
          <c:spPr>
            <a:ln w="9525" cap="flat" cmpd="sng" algn="ctr">
              <a:solidFill>
                <a:schemeClr val="tx1">
                  <a:lumMod val="15000"/>
                  <a:lumOff val="85000"/>
                </a:schemeClr>
              </a:solidFill>
              <a:round/>
            </a:ln>
            <a:effectLst/>
          </c:spPr>
        </c:majorGridlines>
        <c:numFmt formatCode="#,##0.0_);\(#,##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65163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Sheet1!$B$2</c:f>
              <c:strCache>
                <c:ptCount val="1"/>
                <c:pt idx="0">
                  <c:v>Canada</c:v>
                </c:pt>
              </c:strCache>
            </c:strRef>
          </c:tx>
          <c:invertIfNegative val="0"/>
          <c:cat>
            <c:numRef>
              <c:f>Sheet1!$A$3:$A$8</c:f>
              <c:numCache>
                <c:formatCode>General</c:formatCode>
                <c:ptCount val="6"/>
                <c:pt idx="0">
                  <c:v>2009.0</c:v>
                </c:pt>
                <c:pt idx="1">
                  <c:v>2010.0</c:v>
                </c:pt>
                <c:pt idx="2">
                  <c:v>2011.0</c:v>
                </c:pt>
                <c:pt idx="3">
                  <c:v>2012.0</c:v>
                </c:pt>
                <c:pt idx="4">
                  <c:v>2013.0</c:v>
                </c:pt>
                <c:pt idx="5">
                  <c:v>2014.0</c:v>
                </c:pt>
              </c:numCache>
            </c:numRef>
          </c:cat>
          <c:val>
            <c:numRef>
              <c:f>Sheet1!$B$3:$B$8</c:f>
              <c:numCache>
                <c:formatCode>General</c:formatCode>
                <c:ptCount val="6"/>
                <c:pt idx="0">
                  <c:v>24.76699999999999</c:v>
                </c:pt>
                <c:pt idx="1">
                  <c:v>25.32</c:v>
                </c:pt>
                <c:pt idx="2">
                  <c:v>29.633</c:v>
                </c:pt>
                <c:pt idx="3">
                  <c:v>32.444</c:v>
                </c:pt>
                <c:pt idx="4">
                  <c:v>34.005</c:v>
                </c:pt>
                <c:pt idx="5">
                  <c:v>34.22400000000001</c:v>
                </c:pt>
              </c:numCache>
            </c:numRef>
          </c:val>
          <c:extLst xmlns:c16r2="http://schemas.microsoft.com/office/drawing/2015/06/chart">
            <c:ext xmlns:c16="http://schemas.microsoft.com/office/drawing/2014/chart" uri="{C3380CC4-5D6E-409C-BE32-E72D297353CC}">
              <c16:uniqueId val="{00000000-F675-4226-94CF-F99D4C0A6257}"/>
            </c:ext>
          </c:extLst>
        </c:ser>
        <c:ser>
          <c:idx val="1"/>
          <c:order val="1"/>
          <c:tx>
            <c:strRef>
              <c:f>Sheet1!$C$2</c:f>
              <c:strCache>
                <c:ptCount val="1"/>
                <c:pt idx="0">
                  <c:v>Mexico</c:v>
                </c:pt>
              </c:strCache>
            </c:strRef>
          </c:tx>
          <c:invertIfNegative val="0"/>
          <c:cat>
            <c:numRef>
              <c:f>Sheet1!$A$3:$A$8</c:f>
              <c:numCache>
                <c:formatCode>General</c:formatCode>
                <c:ptCount val="6"/>
                <c:pt idx="0">
                  <c:v>2009.0</c:v>
                </c:pt>
                <c:pt idx="1">
                  <c:v>2010.0</c:v>
                </c:pt>
                <c:pt idx="2">
                  <c:v>2011.0</c:v>
                </c:pt>
                <c:pt idx="3">
                  <c:v>2012.0</c:v>
                </c:pt>
                <c:pt idx="4">
                  <c:v>2013.0</c:v>
                </c:pt>
                <c:pt idx="5">
                  <c:v>2014.0</c:v>
                </c:pt>
              </c:numCache>
            </c:numRef>
          </c:cat>
          <c:val>
            <c:numRef>
              <c:f>Sheet1!$C$3:$C$8</c:f>
              <c:numCache>
                <c:formatCode>General</c:formatCode>
                <c:ptCount val="6"/>
                <c:pt idx="0">
                  <c:v>10.824</c:v>
                </c:pt>
                <c:pt idx="1">
                  <c:v>11.681</c:v>
                </c:pt>
                <c:pt idx="2">
                  <c:v>13.233</c:v>
                </c:pt>
                <c:pt idx="3">
                  <c:v>13.846</c:v>
                </c:pt>
                <c:pt idx="4">
                  <c:v>13.6104</c:v>
                </c:pt>
                <c:pt idx="5">
                  <c:v>13.28</c:v>
                </c:pt>
              </c:numCache>
            </c:numRef>
          </c:val>
          <c:extLst xmlns:c16r2="http://schemas.microsoft.com/office/drawing/2015/06/chart">
            <c:ext xmlns:c16="http://schemas.microsoft.com/office/drawing/2014/chart" uri="{C3380CC4-5D6E-409C-BE32-E72D297353CC}">
              <c16:uniqueId val="{00000001-F675-4226-94CF-F99D4C0A6257}"/>
            </c:ext>
          </c:extLst>
        </c:ser>
        <c:dLbls>
          <c:showLegendKey val="0"/>
          <c:showVal val="0"/>
          <c:showCatName val="0"/>
          <c:showSerName val="0"/>
          <c:showPercent val="0"/>
          <c:showBubbleSize val="0"/>
        </c:dLbls>
        <c:gapWidth val="150"/>
        <c:overlap val="100"/>
        <c:axId val="-2073454824"/>
        <c:axId val="-2073451816"/>
      </c:barChart>
      <c:catAx>
        <c:axId val="-2073454824"/>
        <c:scaling>
          <c:orientation val="minMax"/>
        </c:scaling>
        <c:delete val="0"/>
        <c:axPos val="b"/>
        <c:numFmt formatCode="General" sourceLinked="1"/>
        <c:majorTickMark val="out"/>
        <c:minorTickMark val="none"/>
        <c:tickLblPos val="nextTo"/>
        <c:txPr>
          <a:bodyPr/>
          <a:lstStyle/>
          <a:p>
            <a:pPr>
              <a:defRPr sz="1800"/>
            </a:pPr>
            <a:endParaRPr lang="en-US"/>
          </a:p>
        </c:txPr>
        <c:crossAx val="-2073451816"/>
        <c:crosses val="autoZero"/>
        <c:auto val="1"/>
        <c:lblAlgn val="ctr"/>
        <c:lblOffset val="100"/>
        <c:noMultiLvlLbl val="0"/>
      </c:catAx>
      <c:valAx>
        <c:axId val="-2073451816"/>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2073454824"/>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'Standard Query_21902.csv'!$L$11</c:f>
              <c:strCache>
                <c:ptCount val="1"/>
                <c:pt idx="0">
                  <c:v>Canada</c:v>
                </c:pt>
              </c:strCache>
            </c:strRef>
          </c:tx>
          <c:invertIfNegative val="0"/>
          <c:cat>
            <c:strRef>
              <c:f>'Standard Query_21902.csv'!$M$10:$N$10</c:f>
              <c:strCache>
                <c:ptCount val="2"/>
                <c:pt idx="0">
                  <c:v>Beef</c:v>
                </c:pt>
                <c:pt idx="1">
                  <c:v>Pork</c:v>
                </c:pt>
              </c:strCache>
            </c:strRef>
          </c:cat>
          <c:val>
            <c:numRef>
              <c:f>'Standard Query_21902.csv'!$M$11:$N$11</c:f>
              <c:numCache>
                <c:formatCode>#,##0</c:formatCode>
                <c:ptCount val="2"/>
                <c:pt idx="0">
                  <c:v>895865.666666667</c:v>
                </c:pt>
                <c:pt idx="1">
                  <c:v>826651.666666667</c:v>
                </c:pt>
              </c:numCache>
            </c:numRef>
          </c:val>
          <c:extLst xmlns:c16r2="http://schemas.microsoft.com/office/drawing/2015/06/chart">
            <c:ext xmlns:c16="http://schemas.microsoft.com/office/drawing/2014/chart" uri="{C3380CC4-5D6E-409C-BE32-E72D297353CC}">
              <c16:uniqueId val="{00000000-89F5-4F76-B93D-464952A3D073}"/>
            </c:ext>
          </c:extLst>
        </c:ser>
        <c:ser>
          <c:idx val="1"/>
          <c:order val="1"/>
          <c:tx>
            <c:strRef>
              <c:f>'Standard Query_21902.csv'!$L$12</c:f>
              <c:strCache>
                <c:ptCount val="1"/>
                <c:pt idx="0">
                  <c:v>Mexico</c:v>
                </c:pt>
              </c:strCache>
            </c:strRef>
          </c:tx>
          <c:invertIfNegative val="0"/>
          <c:cat>
            <c:strRef>
              <c:f>'Standard Query_21902.csv'!$M$10:$N$10</c:f>
              <c:strCache>
                <c:ptCount val="2"/>
                <c:pt idx="0">
                  <c:v>Beef</c:v>
                </c:pt>
                <c:pt idx="1">
                  <c:v>Pork</c:v>
                </c:pt>
              </c:strCache>
            </c:strRef>
          </c:cat>
          <c:val>
            <c:numRef>
              <c:f>'Standard Query_21902.csv'!$M$12:$N$12</c:f>
              <c:numCache>
                <c:formatCode>#,##0</c:formatCode>
                <c:ptCount val="2"/>
                <c:pt idx="0">
                  <c:v>1.078474E6</c:v>
                </c:pt>
                <c:pt idx="1">
                  <c:v>1.39432366666667E6</c:v>
                </c:pt>
              </c:numCache>
            </c:numRef>
          </c:val>
          <c:extLst xmlns:c16r2="http://schemas.microsoft.com/office/drawing/2015/06/chart">
            <c:ext xmlns:c16="http://schemas.microsoft.com/office/drawing/2014/chart" uri="{C3380CC4-5D6E-409C-BE32-E72D297353CC}">
              <c16:uniqueId val="{00000001-89F5-4F76-B93D-464952A3D073}"/>
            </c:ext>
          </c:extLst>
        </c:ser>
        <c:dLbls>
          <c:showLegendKey val="0"/>
          <c:showVal val="0"/>
          <c:showCatName val="0"/>
          <c:showSerName val="0"/>
          <c:showPercent val="0"/>
          <c:showBubbleSize val="0"/>
        </c:dLbls>
        <c:gapWidth val="150"/>
        <c:axId val="-2131200376"/>
        <c:axId val="-2131202216"/>
      </c:barChart>
      <c:catAx>
        <c:axId val="-2131200376"/>
        <c:scaling>
          <c:orientation val="minMax"/>
        </c:scaling>
        <c:delete val="0"/>
        <c:axPos val="b"/>
        <c:numFmt formatCode="General" sourceLinked="0"/>
        <c:majorTickMark val="out"/>
        <c:minorTickMark val="none"/>
        <c:tickLblPos val="nextTo"/>
        <c:crossAx val="-2131202216"/>
        <c:crosses val="autoZero"/>
        <c:auto val="1"/>
        <c:lblAlgn val="ctr"/>
        <c:lblOffset val="100"/>
        <c:noMultiLvlLbl val="0"/>
      </c:catAx>
      <c:valAx>
        <c:axId val="-2131202216"/>
        <c:scaling>
          <c:orientation val="minMax"/>
        </c:scaling>
        <c:delete val="0"/>
        <c:axPos val="l"/>
        <c:majorGridlines/>
        <c:numFmt formatCode="#,##0" sourceLinked="1"/>
        <c:majorTickMark val="out"/>
        <c:minorTickMark val="none"/>
        <c:tickLblPos val="nextTo"/>
        <c:crossAx val="-2131200376"/>
        <c:crosses val="autoZero"/>
        <c:crossBetween val="between"/>
        <c:dispUnits>
          <c:builtInUnit val="thousands"/>
        </c:dispUnits>
      </c:valAx>
      <c:spPr>
        <a:blipFill rotWithShape="1">
          <a:blip xmlns:r="http://schemas.openxmlformats.org/officeDocument/2006/relationships" r:embed="rId1"/>
          <a:stretch>
            <a:fillRect/>
          </a:stretch>
        </a:blipFill>
      </c:spPr>
    </c:plotArea>
    <c:legend>
      <c:legendPos val="r"/>
      <c:layout/>
      <c:overlay val="0"/>
    </c:legend>
    <c:plotVisOnly val="1"/>
    <c:dispBlanksAs val="gap"/>
    <c:showDLblsOverMax val="0"/>
  </c:chart>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51775298920968"/>
          <c:y val="0.0394391661231537"/>
          <c:w val="0.934405803441237"/>
          <c:h val="0.863901687705053"/>
        </c:manualLayout>
      </c:layout>
      <c:lineChart>
        <c:grouping val="standard"/>
        <c:varyColors val="0"/>
        <c:ser>
          <c:idx val="0"/>
          <c:order val="0"/>
          <c:spPr>
            <a:ln w="28575" cap="rnd">
              <a:solidFill>
                <a:schemeClr val="accent1"/>
              </a:solidFill>
              <a:round/>
            </a:ln>
            <a:effectLst/>
          </c:spPr>
          <c:marker>
            <c:symbol val="none"/>
          </c:marker>
          <c:cat>
            <c:numRef>
              <c:f>multiTimeline!$A$4:$A$264</c:f>
              <c:numCache>
                <c:formatCode>m/d/yyyy</c:formatCode>
                <c:ptCount val="261"/>
                <c:pt idx="0">
                  <c:v>41315.0</c:v>
                </c:pt>
                <c:pt idx="1">
                  <c:v>41322.0</c:v>
                </c:pt>
                <c:pt idx="2">
                  <c:v>41329.0</c:v>
                </c:pt>
                <c:pt idx="3">
                  <c:v>41336.0</c:v>
                </c:pt>
                <c:pt idx="4">
                  <c:v>41343.0</c:v>
                </c:pt>
                <c:pt idx="5">
                  <c:v>41350.0</c:v>
                </c:pt>
                <c:pt idx="6">
                  <c:v>41357.0</c:v>
                </c:pt>
                <c:pt idx="7">
                  <c:v>41364.0</c:v>
                </c:pt>
                <c:pt idx="8">
                  <c:v>41371.0</c:v>
                </c:pt>
                <c:pt idx="9">
                  <c:v>41378.0</c:v>
                </c:pt>
                <c:pt idx="10">
                  <c:v>41385.0</c:v>
                </c:pt>
                <c:pt idx="11">
                  <c:v>41392.0</c:v>
                </c:pt>
                <c:pt idx="12">
                  <c:v>41399.0</c:v>
                </c:pt>
                <c:pt idx="13">
                  <c:v>41406.0</c:v>
                </c:pt>
                <c:pt idx="14">
                  <c:v>41413.0</c:v>
                </c:pt>
                <c:pt idx="15">
                  <c:v>41420.0</c:v>
                </c:pt>
                <c:pt idx="16">
                  <c:v>41427.0</c:v>
                </c:pt>
                <c:pt idx="17">
                  <c:v>41434.0</c:v>
                </c:pt>
                <c:pt idx="18">
                  <c:v>41441.0</c:v>
                </c:pt>
                <c:pt idx="19">
                  <c:v>41448.0</c:v>
                </c:pt>
                <c:pt idx="20">
                  <c:v>41455.0</c:v>
                </c:pt>
                <c:pt idx="21">
                  <c:v>41462.0</c:v>
                </c:pt>
                <c:pt idx="22">
                  <c:v>41469.0</c:v>
                </c:pt>
                <c:pt idx="23">
                  <c:v>41476.0</c:v>
                </c:pt>
                <c:pt idx="24">
                  <c:v>41483.0</c:v>
                </c:pt>
                <c:pt idx="25">
                  <c:v>41490.0</c:v>
                </c:pt>
                <c:pt idx="26">
                  <c:v>41497.0</c:v>
                </c:pt>
                <c:pt idx="27">
                  <c:v>41504.0</c:v>
                </c:pt>
                <c:pt idx="28">
                  <c:v>41511.0</c:v>
                </c:pt>
                <c:pt idx="29">
                  <c:v>41518.0</c:v>
                </c:pt>
                <c:pt idx="30">
                  <c:v>41525.0</c:v>
                </c:pt>
                <c:pt idx="31">
                  <c:v>41532.0</c:v>
                </c:pt>
                <c:pt idx="32">
                  <c:v>41539.0</c:v>
                </c:pt>
                <c:pt idx="33">
                  <c:v>41546.0</c:v>
                </c:pt>
                <c:pt idx="34">
                  <c:v>41553.0</c:v>
                </c:pt>
                <c:pt idx="35">
                  <c:v>41560.0</c:v>
                </c:pt>
                <c:pt idx="36">
                  <c:v>41567.0</c:v>
                </c:pt>
                <c:pt idx="37">
                  <c:v>41574.0</c:v>
                </c:pt>
                <c:pt idx="38">
                  <c:v>41581.0</c:v>
                </c:pt>
                <c:pt idx="39">
                  <c:v>41588.0</c:v>
                </c:pt>
                <c:pt idx="40">
                  <c:v>41595.0</c:v>
                </c:pt>
                <c:pt idx="41">
                  <c:v>41602.0</c:v>
                </c:pt>
                <c:pt idx="42">
                  <c:v>41609.0</c:v>
                </c:pt>
                <c:pt idx="43">
                  <c:v>41616.0</c:v>
                </c:pt>
                <c:pt idx="44">
                  <c:v>41623.0</c:v>
                </c:pt>
                <c:pt idx="45">
                  <c:v>41630.0</c:v>
                </c:pt>
                <c:pt idx="46">
                  <c:v>41637.0</c:v>
                </c:pt>
                <c:pt idx="47">
                  <c:v>41644.0</c:v>
                </c:pt>
                <c:pt idx="48">
                  <c:v>41651.0</c:v>
                </c:pt>
                <c:pt idx="49">
                  <c:v>41658.0</c:v>
                </c:pt>
                <c:pt idx="50">
                  <c:v>41665.0</c:v>
                </c:pt>
                <c:pt idx="51">
                  <c:v>41672.0</c:v>
                </c:pt>
                <c:pt idx="52">
                  <c:v>41679.0</c:v>
                </c:pt>
                <c:pt idx="53">
                  <c:v>41686.0</c:v>
                </c:pt>
                <c:pt idx="54">
                  <c:v>41693.0</c:v>
                </c:pt>
                <c:pt idx="55">
                  <c:v>41700.0</c:v>
                </c:pt>
                <c:pt idx="56">
                  <c:v>41707.0</c:v>
                </c:pt>
                <c:pt idx="57">
                  <c:v>41714.0</c:v>
                </c:pt>
                <c:pt idx="58">
                  <c:v>41721.0</c:v>
                </c:pt>
                <c:pt idx="59">
                  <c:v>41728.0</c:v>
                </c:pt>
                <c:pt idx="60">
                  <c:v>41735.0</c:v>
                </c:pt>
                <c:pt idx="61">
                  <c:v>41742.0</c:v>
                </c:pt>
                <c:pt idx="62">
                  <c:v>41749.0</c:v>
                </c:pt>
                <c:pt idx="63">
                  <c:v>41756.0</c:v>
                </c:pt>
                <c:pt idx="64">
                  <c:v>41763.0</c:v>
                </c:pt>
                <c:pt idx="65">
                  <c:v>41770.0</c:v>
                </c:pt>
                <c:pt idx="66">
                  <c:v>41777.0</c:v>
                </c:pt>
                <c:pt idx="67">
                  <c:v>41784.0</c:v>
                </c:pt>
                <c:pt idx="68">
                  <c:v>41791.0</c:v>
                </c:pt>
                <c:pt idx="69">
                  <c:v>41798.0</c:v>
                </c:pt>
                <c:pt idx="70">
                  <c:v>41805.0</c:v>
                </c:pt>
                <c:pt idx="71">
                  <c:v>41812.0</c:v>
                </c:pt>
                <c:pt idx="72">
                  <c:v>41819.0</c:v>
                </c:pt>
                <c:pt idx="73">
                  <c:v>41826.0</c:v>
                </c:pt>
                <c:pt idx="74">
                  <c:v>41833.0</c:v>
                </c:pt>
                <c:pt idx="75">
                  <c:v>41840.0</c:v>
                </c:pt>
                <c:pt idx="76">
                  <c:v>41847.0</c:v>
                </c:pt>
                <c:pt idx="77">
                  <c:v>41854.0</c:v>
                </c:pt>
                <c:pt idx="78">
                  <c:v>41861.0</c:v>
                </c:pt>
                <c:pt idx="79">
                  <c:v>41868.0</c:v>
                </c:pt>
                <c:pt idx="80">
                  <c:v>41875.0</c:v>
                </c:pt>
                <c:pt idx="81">
                  <c:v>41882.0</c:v>
                </c:pt>
                <c:pt idx="82">
                  <c:v>41889.0</c:v>
                </c:pt>
                <c:pt idx="83">
                  <c:v>41896.0</c:v>
                </c:pt>
                <c:pt idx="84">
                  <c:v>41903.0</c:v>
                </c:pt>
                <c:pt idx="85">
                  <c:v>41910.0</c:v>
                </c:pt>
                <c:pt idx="86">
                  <c:v>41917.0</c:v>
                </c:pt>
                <c:pt idx="87">
                  <c:v>41924.0</c:v>
                </c:pt>
                <c:pt idx="88">
                  <c:v>41931.0</c:v>
                </c:pt>
                <c:pt idx="89">
                  <c:v>41938.0</c:v>
                </c:pt>
                <c:pt idx="90">
                  <c:v>41945.0</c:v>
                </c:pt>
                <c:pt idx="91">
                  <c:v>41952.0</c:v>
                </c:pt>
                <c:pt idx="92">
                  <c:v>41959.0</c:v>
                </c:pt>
                <c:pt idx="93">
                  <c:v>41966.0</c:v>
                </c:pt>
                <c:pt idx="94">
                  <c:v>41973.0</c:v>
                </c:pt>
                <c:pt idx="95">
                  <c:v>41980.0</c:v>
                </c:pt>
                <c:pt idx="96">
                  <c:v>41987.0</c:v>
                </c:pt>
                <c:pt idx="97">
                  <c:v>41994.0</c:v>
                </c:pt>
                <c:pt idx="98">
                  <c:v>42001.0</c:v>
                </c:pt>
                <c:pt idx="99">
                  <c:v>42008.0</c:v>
                </c:pt>
                <c:pt idx="100">
                  <c:v>42015.0</c:v>
                </c:pt>
                <c:pt idx="101">
                  <c:v>42022.0</c:v>
                </c:pt>
                <c:pt idx="102">
                  <c:v>42029.0</c:v>
                </c:pt>
                <c:pt idx="103">
                  <c:v>42036.0</c:v>
                </c:pt>
                <c:pt idx="104">
                  <c:v>42043.0</c:v>
                </c:pt>
                <c:pt idx="105">
                  <c:v>42050.0</c:v>
                </c:pt>
                <c:pt idx="106">
                  <c:v>42057.0</c:v>
                </c:pt>
                <c:pt idx="107">
                  <c:v>42064.0</c:v>
                </c:pt>
                <c:pt idx="108">
                  <c:v>42071.0</c:v>
                </c:pt>
                <c:pt idx="109">
                  <c:v>42078.0</c:v>
                </c:pt>
                <c:pt idx="110">
                  <c:v>42085.0</c:v>
                </c:pt>
                <c:pt idx="111">
                  <c:v>42092.0</c:v>
                </c:pt>
                <c:pt idx="112">
                  <c:v>42099.0</c:v>
                </c:pt>
                <c:pt idx="113">
                  <c:v>42106.0</c:v>
                </c:pt>
                <c:pt idx="114">
                  <c:v>42113.0</c:v>
                </c:pt>
                <c:pt idx="115">
                  <c:v>42120.0</c:v>
                </c:pt>
                <c:pt idx="116">
                  <c:v>42127.0</c:v>
                </c:pt>
                <c:pt idx="117">
                  <c:v>42134.0</c:v>
                </c:pt>
                <c:pt idx="118">
                  <c:v>42141.0</c:v>
                </c:pt>
                <c:pt idx="119">
                  <c:v>42148.0</c:v>
                </c:pt>
                <c:pt idx="120">
                  <c:v>42155.0</c:v>
                </c:pt>
                <c:pt idx="121">
                  <c:v>42162.0</c:v>
                </c:pt>
                <c:pt idx="122">
                  <c:v>42169.0</c:v>
                </c:pt>
                <c:pt idx="123">
                  <c:v>42176.0</c:v>
                </c:pt>
                <c:pt idx="124">
                  <c:v>42183.0</c:v>
                </c:pt>
                <c:pt idx="125">
                  <c:v>42190.0</c:v>
                </c:pt>
                <c:pt idx="126">
                  <c:v>42197.0</c:v>
                </c:pt>
                <c:pt idx="127">
                  <c:v>42204.0</c:v>
                </c:pt>
                <c:pt idx="128">
                  <c:v>42211.0</c:v>
                </c:pt>
                <c:pt idx="129">
                  <c:v>42218.0</c:v>
                </c:pt>
                <c:pt idx="130">
                  <c:v>42225.0</c:v>
                </c:pt>
                <c:pt idx="131">
                  <c:v>42232.0</c:v>
                </c:pt>
                <c:pt idx="132">
                  <c:v>42239.0</c:v>
                </c:pt>
                <c:pt idx="133">
                  <c:v>42246.0</c:v>
                </c:pt>
                <c:pt idx="134">
                  <c:v>42253.0</c:v>
                </c:pt>
                <c:pt idx="135">
                  <c:v>42260.0</c:v>
                </c:pt>
                <c:pt idx="136">
                  <c:v>42267.0</c:v>
                </c:pt>
                <c:pt idx="137">
                  <c:v>42274.0</c:v>
                </c:pt>
                <c:pt idx="138">
                  <c:v>42281.0</c:v>
                </c:pt>
                <c:pt idx="139">
                  <c:v>42288.0</c:v>
                </c:pt>
                <c:pt idx="140">
                  <c:v>42295.0</c:v>
                </c:pt>
                <c:pt idx="141">
                  <c:v>42302.0</c:v>
                </c:pt>
                <c:pt idx="142">
                  <c:v>42309.0</c:v>
                </c:pt>
                <c:pt idx="143">
                  <c:v>42316.0</c:v>
                </c:pt>
                <c:pt idx="144">
                  <c:v>42323.0</c:v>
                </c:pt>
                <c:pt idx="145">
                  <c:v>42330.0</c:v>
                </c:pt>
                <c:pt idx="146">
                  <c:v>42337.0</c:v>
                </c:pt>
                <c:pt idx="147">
                  <c:v>42344.0</c:v>
                </c:pt>
                <c:pt idx="148">
                  <c:v>42351.0</c:v>
                </c:pt>
                <c:pt idx="149">
                  <c:v>42358.0</c:v>
                </c:pt>
                <c:pt idx="150">
                  <c:v>42365.0</c:v>
                </c:pt>
                <c:pt idx="151">
                  <c:v>42372.0</c:v>
                </c:pt>
                <c:pt idx="152">
                  <c:v>42379.0</c:v>
                </c:pt>
                <c:pt idx="153">
                  <c:v>42386.0</c:v>
                </c:pt>
                <c:pt idx="154">
                  <c:v>42393.0</c:v>
                </c:pt>
                <c:pt idx="155">
                  <c:v>42400.0</c:v>
                </c:pt>
                <c:pt idx="156">
                  <c:v>42407.0</c:v>
                </c:pt>
                <c:pt idx="157">
                  <c:v>42414.0</c:v>
                </c:pt>
                <c:pt idx="158">
                  <c:v>42421.0</c:v>
                </c:pt>
                <c:pt idx="159">
                  <c:v>42428.0</c:v>
                </c:pt>
                <c:pt idx="160">
                  <c:v>42435.0</c:v>
                </c:pt>
                <c:pt idx="161">
                  <c:v>42442.0</c:v>
                </c:pt>
                <c:pt idx="162">
                  <c:v>42449.0</c:v>
                </c:pt>
                <c:pt idx="163">
                  <c:v>42456.0</c:v>
                </c:pt>
                <c:pt idx="164">
                  <c:v>42463.0</c:v>
                </c:pt>
                <c:pt idx="165">
                  <c:v>42470.0</c:v>
                </c:pt>
                <c:pt idx="166">
                  <c:v>42477.0</c:v>
                </c:pt>
                <c:pt idx="167">
                  <c:v>42484.0</c:v>
                </c:pt>
                <c:pt idx="168">
                  <c:v>42491.0</c:v>
                </c:pt>
                <c:pt idx="169">
                  <c:v>42498.0</c:v>
                </c:pt>
                <c:pt idx="170">
                  <c:v>42505.0</c:v>
                </c:pt>
                <c:pt idx="171">
                  <c:v>42512.0</c:v>
                </c:pt>
                <c:pt idx="172">
                  <c:v>42519.0</c:v>
                </c:pt>
                <c:pt idx="173">
                  <c:v>42526.0</c:v>
                </c:pt>
                <c:pt idx="174">
                  <c:v>42533.0</c:v>
                </c:pt>
                <c:pt idx="175">
                  <c:v>42540.0</c:v>
                </c:pt>
                <c:pt idx="176">
                  <c:v>42547.0</c:v>
                </c:pt>
                <c:pt idx="177">
                  <c:v>42554.0</c:v>
                </c:pt>
                <c:pt idx="178">
                  <c:v>42561.0</c:v>
                </c:pt>
                <c:pt idx="179">
                  <c:v>42568.0</c:v>
                </c:pt>
                <c:pt idx="180">
                  <c:v>42575.0</c:v>
                </c:pt>
                <c:pt idx="181">
                  <c:v>42582.0</c:v>
                </c:pt>
                <c:pt idx="182">
                  <c:v>42589.0</c:v>
                </c:pt>
                <c:pt idx="183">
                  <c:v>42596.0</c:v>
                </c:pt>
                <c:pt idx="184">
                  <c:v>42603.0</c:v>
                </c:pt>
                <c:pt idx="185">
                  <c:v>42610.0</c:v>
                </c:pt>
                <c:pt idx="186">
                  <c:v>42617.0</c:v>
                </c:pt>
                <c:pt idx="187">
                  <c:v>42624.0</c:v>
                </c:pt>
                <c:pt idx="188">
                  <c:v>42631.0</c:v>
                </c:pt>
                <c:pt idx="189">
                  <c:v>42638.0</c:v>
                </c:pt>
                <c:pt idx="190">
                  <c:v>42645.0</c:v>
                </c:pt>
                <c:pt idx="191">
                  <c:v>42652.0</c:v>
                </c:pt>
                <c:pt idx="192">
                  <c:v>42659.0</c:v>
                </c:pt>
                <c:pt idx="193">
                  <c:v>42666.0</c:v>
                </c:pt>
                <c:pt idx="194">
                  <c:v>42673.0</c:v>
                </c:pt>
                <c:pt idx="195">
                  <c:v>42680.0</c:v>
                </c:pt>
                <c:pt idx="196">
                  <c:v>42687.0</c:v>
                </c:pt>
                <c:pt idx="197">
                  <c:v>42694.0</c:v>
                </c:pt>
                <c:pt idx="198">
                  <c:v>42701.0</c:v>
                </c:pt>
                <c:pt idx="199">
                  <c:v>42708.0</c:v>
                </c:pt>
                <c:pt idx="200">
                  <c:v>42715.0</c:v>
                </c:pt>
                <c:pt idx="201">
                  <c:v>42722.0</c:v>
                </c:pt>
                <c:pt idx="202">
                  <c:v>42729.0</c:v>
                </c:pt>
                <c:pt idx="203">
                  <c:v>42736.0</c:v>
                </c:pt>
                <c:pt idx="204">
                  <c:v>42743.0</c:v>
                </c:pt>
                <c:pt idx="205">
                  <c:v>42750.0</c:v>
                </c:pt>
                <c:pt idx="206">
                  <c:v>42757.0</c:v>
                </c:pt>
                <c:pt idx="207">
                  <c:v>42764.0</c:v>
                </c:pt>
                <c:pt idx="208">
                  <c:v>42771.0</c:v>
                </c:pt>
                <c:pt idx="209">
                  <c:v>42778.0</c:v>
                </c:pt>
                <c:pt idx="210">
                  <c:v>42785.0</c:v>
                </c:pt>
                <c:pt idx="211">
                  <c:v>42792.0</c:v>
                </c:pt>
                <c:pt idx="212">
                  <c:v>42799.0</c:v>
                </c:pt>
                <c:pt idx="213">
                  <c:v>42806.0</c:v>
                </c:pt>
                <c:pt idx="214">
                  <c:v>42813.0</c:v>
                </c:pt>
                <c:pt idx="215">
                  <c:v>42820.0</c:v>
                </c:pt>
                <c:pt idx="216">
                  <c:v>42827.0</c:v>
                </c:pt>
                <c:pt idx="217">
                  <c:v>42834.0</c:v>
                </c:pt>
                <c:pt idx="218">
                  <c:v>42841.0</c:v>
                </c:pt>
                <c:pt idx="219">
                  <c:v>42848.0</c:v>
                </c:pt>
                <c:pt idx="220">
                  <c:v>42855.0</c:v>
                </c:pt>
                <c:pt idx="221">
                  <c:v>42862.0</c:v>
                </c:pt>
                <c:pt idx="222">
                  <c:v>42869.0</c:v>
                </c:pt>
                <c:pt idx="223">
                  <c:v>42876.0</c:v>
                </c:pt>
                <c:pt idx="224">
                  <c:v>42883.0</c:v>
                </c:pt>
                <c:pt idx="225">
                  <c:v>42890.0</c:v>
                </c:pt>
                <c:pt idx="226">
                  <c:v>42897.0</c:v>
                </c:pt>
                <c:pt idx="227">
                  <c:v>42904.0</c:v>
                </c:pt>
                <c:pt idx="228">
                  <c:v>42911.0</c:v>
                </c:pt>
                <c:pt idx="229">
                  <c:v>42918.0</c:v>
                </c:pt>
                <c:pt idx="230">
                  <c:v>42925.0</c:v>
                </c:pt>
                <c:pt idx="231">
                  <c:v>42932.0</c:v>
                </c:pt>
                <c:pt idx="232">
                  <c:v>42939.0</c:v>
                </c:pt>
                <c:pt idx="233">
                  <c:v>42946.0</c:v>
                </c:pt>
                <c:pt idx="234">
                  <c:v>42953.0</c:v>
                </c:pt>
                <c:pt idx="235">
                  <c:v>42960.0</c:v>
                </c:pt>
                <c:pt idx="236">
                  <c:v>42967.0</c:v>
                </c:pt>
                <c:pt idx="237">
                  <c:v>42974.0</c:v>
                </c:pt>
                <c:pt idx="238">
                  <c:v>42981.0</c:v>
                </c:pt>
                <c:pt idx="239">
                  <c:v>42988.0</c:v>
                </c:pt>
                <c:pt idx="240">
                  <c:v>42995.0</c:v>
                </c:pt>
                <c:pt idx="241">
                  <c:v>43002.0</c:v>
                </c:pt>
                <c:pt idx="242">
                  <c:v>43009.0</c:v>
                </c:pt>
                <c:pt idx="243">
                  <c:v>43016.0</c:v>
                </c:pt>
                <c:pt idx="244">
                  <c:v>43023.0</c:v>
                </c:pt>
                <c:pt idx="245">
                  <c:v>43030.0</c:v>
                </c:pt>
                <c:pt idx="246">
                  <c:v>43037.0</c:v>
                </c:pt>
                <c:pt idx="247">
                  <c:v>43044.0</c:v>
                </c:pt>
                <c:pt idx="248">
                  <c:v>43051.0</c:v>
                </c:pt>
                <c:pt idx="249">
                  <c:v>43058.0</c:v>
                </c:pt>
                <c:pt idx="250">
                  <c:v>43065.0</c:v>
                </c:pt>
                <c:pt idx="251">
                  <c:v>43072.0</c:v>
                </c:pt>
                <c:pt idx="252">
                  <c:v>43079.0</c:v>
                </c:pt>
                <c:pt idx="253">
                  <c:v>43086.0</c:v>
                </c:pt>
                <c:pt idx="254">
                  <c:v>43093.0</c:v>
                </c:pt>
                <c:pt idx="255">
                  <c:v>43100.0</c:v>
                </c:pt>
                <c:pt idx="256">
                  <c:v>43107.0</c:v>
                </c:pt>
                <c:pt idx="257">
                  <c:v>43114.0</c:v>
                </c:pt>
                <c:pt idx="258">
                  <c:v>43121.0</c:v>
                </c:pt>
                <c:pt idx="259">
                  <c:v>43128.0</c:v>
                </c:pt>
                <c:pt idx="260">
                  <c:v>43135.0</c:v>
                </c:pt>
              </c:numCache>
            </c:numRef>
          </c:cat>
          <c:val>
            <c:numRef>
              <c:f>multiTimeline!$B$4:$B$264</c:f>
              <c:numCache>
                <c:formatCode>General</c:formatCode>
                <c:ptCount val="261"/>
                <c:pt idx="0">
                  <c:v>4.0</c:v>
                </c:pt>
                <c:pt idx="1">
                  <c:v>11.0</c:v>
                </c:pt>
                <c:pt idx="2">
                  <c:v>14.0</c:v>
                </c:pt>
                <c:pt idx="3">
                  <c:v>10.0</c:v>
                </c:pt>
                <c:pt idx="4">
                  <c:v>25.0</c:v>
                </c:pt>
                <c:pt idx="5">
                  <c:v>14.0</c:v>
                </c:pt>
                <c:pt idx="6">
                  <c:v>8.0</c:v>
                </c:pt>
                <c:pt idx="7">
                  <c:v>8.0</c:v>
                </c:pt>
                <c:pt idx="8">
                  <c:v>9.0</c:v>
                </c:pt>
                <c:pt idx="9">
                  <c:v>11.0</c:v>
                </c:pt>
                <c:pt idx="10">
                  <c:v>9.0</c:v>
                </c:pt>
                <c:pt idx="11">
                  <c:v>7.0</c:v>
                </c:pt>
                <c:pt idx="12">
                  <c:v>7.0</c:v>
                </c:pt>
                <c:pt idx="13">
                  <c:v>6.0</c:v>
                </c:pt>
                <c:pt idx="14">
                  <c:v>7.0</c:v>
                </c:pt>
                <c:pt idx="15">
                  <c:v>7.0</c:v>
                </c:pt>
                <c:pt idx="16">
                  <c:v>7.0</c:v>
                </c:pt>
                <c:pt idx="17">
                  <c:v>6.0</c:v>
                </c:pt>
                <c:pt idx="18">
                  <c:v>7.0</c:v>
                </c:pt>
                <c:pt idx="19">
                  <c:v>6.0</c:v>
                </c:pt>
                <c:pt idx="20">
                  <c:v>6.0</c:v>
                </c:pt>
                <c:pt idx="21">
                  <c:v>7.0</c:v>
                </c:pt>
                <c:pt idx="22">
                  <c:v>9.0</c:v>
                </c:pt>
                <c:pt idx="23">
                  <c:v>14.0</c:v>
                </c:pt>
                <c:pt idx="24">
                  <c:v>7.0</c:v>
                </c:pt>
                <c:pt idx="25">
                  <c:v>6.0</c:v>
                </c:pt>
                <c:pt idx="26">
                  <c:v>5.0</c:v>
                </c:pt>
                <c:pt idx="27">
                  <c:v>7.0</c:v>
                </c:pt>
                <c:pt idx="28">
                  <c:v>7.0</c:v>
                </c:pt>
                <c:pt idx="29">
                  <c:v>5.0</c:v>
                </c:pt>
                <c:pt idx="30">
                  <c:v>6.0</c:v>
                </c:pt>
                <c:pt idx="31">
                  <c:v>5.0</c:v>
                </c:pt>
                <c:pt idx="32">
                  <c:v>6.0</c:v>
                </c:pt>
                <c:pt idx="33">
                  <c:v>6.0</c:v>
                </c:pt>
                <c:pt idx="34">
                  <c:v>10.0</c:v>
                </c:pt>
                <c:pt idx="35">
                  <c:v>6.0</c:v>
                </c:pt>
                <c:pt idx="36">
                  <c:v>7.0</c:v>
                </c:pt>
                <c:pt idx="37">
                  <c:v>6.0</c:v>
                </c:pt>
                <c:pt idx="38">
                  <c:v>6.0</c:v>
                </c:pt>
                <c:pt idx="39">
                  <c:v>9.0</c:v>
                </c:pt>
                <c:pt idx="40">
                  <c:v>7.0</c:v>
                </c:pt>
                <c:pt idx="41">
                  <c:v>7.0</c:v>
                </c:pt>
                <c:pt idx="42">
                  <c:v>8.0</c:v>
                </c:pt>
                <c:pt idx="43">
                  <c:v>10.0</c:v>
                </c:pt>
                <c:pt idx="44">
                  <c:v>6.0</c:v>
                </c:pt>
                <c:pt idx="45">
                  <c:v>5.0</c:v>
                </c:pt>
                <c:pt idx="46">
                  <c:v>5.0</c:v>
                </c:pt>
                <c:pt idx="47">
                  <c:v>6.0</c:v>
                </c:pt>
                <c:pt idx="48">
                  <c:v>7.0</c:v>
                </c:pt>
                <c:pt idx="49">
                  <c:v>6.0</c:v>
                </c:pt>
                <c:pt idx="50">
                  <c:v>6.0</c:v>
                </c:pt>
                <c:pt idx="51">
                  <c:v>5.0</c:v>
                </c:pt>
                <c:pt idx="52">
                  <c:v>5.0</c:v>
                </c:pt>
                <c:pt idx="53">
                  <c:v>10.0</c:v>
                </c:pt>
                <c:pt idx="54">
                  <c:v>15.0</c:v>
                </c:pt>
                <c:pt idx="55">
                  <c:v>8.0</c:v>
                </c:pt>
                <c:pt idx="56">
                  <c:v>7.0</c:v>
                </c:pt>
                <c:pt idx="57">
                  <c:v>7.0</c:v>
                </c:pt>
                <c:pt idx="58">
                  <c:v>8.0</c:v>
                </c:pt>
                <c:pt idx="59">
                  <c:v>7.0</c:v>
                </c:pt>
                <c:pt idx="60">
                  <c:v>9.0</c:v>
                </c:pt>
                <c:pt idx="61">
                  <c:v>8.0</c:v>
                </c:pt>
                <c:pt idx="62">
                  <c:v>18.0</c:v>
                </c:pt>
                <c:pt idx="63">
                  <c:v>9.0</c:v>
                </c:pt>
                <c:pt idx="64">
                  <c:v>6.0</c:v>
                </c:pt>
                <c:pt idx="65">
                  <c:v>7.0</c:v>
                </c:pt>
                <c:pt idx="66">
                  <c:v>6.0</c:v>
                </c:pt>
                <c:pt idx="67">
                  <c:v>5.0</c:v>
                </c:pt>
                <c:pt idx="68">
                  <c:v>5.0</c:v>
                </c:pt>
                <c:pt idx="69">
                  <c:v>5.0</c:v>
                </c:pt>
                <c:pt idx="70">
                  <c:v>4.0</c:v>
                </c:pt>
                <c:pt idx="71">
                  <c:v>4.0</c:v>
                </c:pt>
                <c:pt idx="72">
                  <c:v>4.0</c:v>
                </c:pt>
                <c:pt idx="73">
                  <c:v>5.0</c:v>
                </c:pt>
                <c:pt idx="74">
                  <c:v>5.0</c:v>
                </c:pt>
                <c:pt idx="75">
                  <c:v>4.0</c:v>
                </c:pt>
                <c:pt idx="76">
                  <c:v>4.0</c:v>
                </c:pt>
                <c:pt idx="77">
                  <c:v>4.0</c:v>
                </c:pt>
                <c:pt idx="78">
                  <c:v>4.0</c:v>
                </c:pt>
                <c:pt idx="79">
                  <c:v>4.0</c:v>
                </c:pt>
                <c:pt idx="80">
                  <c:v>3.0</c:v>
                </c:pt>
                <c:pt idx="81">
                  <c:v>4.0</c:v>
                </c:pt>
                <c:pt idx="82">
                  <c:v>4.0</c:v>
                </c:pt>
                <c:pt idx="83">
                  <c:v>4.0</c:v>
                </c:pt>
                <c:pt idx="84">
                  <c:v>4.0</c:v>
                </c:pt>
                <c:pt idx="85">
                  <c:v>4.0</c:v>
                </c:pt>
                <c:pt idx="86">
                  <c:v>4.0</c:v>
                </c:pt>
                <c:pt idx="87">
                  <c:v>5.0</c:v>
                </c:pt>
                <c:pt idx="88">
                  <c:v>4.0</c:v>
                </c:pt>
                <c:pt idx="89">
                  <c:v>5.0</c:v>
                </c:pt>
                <c:pt idx="90">
                  <c:v>5.0</c:v>
                </c:pt>
                <c:pt idx="91">
                  <c:v>7.0</c:v>
                </c:pt>
                <c:pt idx="92">
                  <c:v>5.0</c:v>
                </c:pt>
                <c:pt idx="93">
                  <c:v>4.0</c:v>
                </c:pt>
                <c:pt idx="94">
                  <c:v>4.0</c:v>
                </c:pt>
                <c:pt idx="95">
                  <c:v>4.0</c:v>
                </c:pt>
                <c:pt idx="96">
                  <c:v>4.0</c:v>
                </c:pt>
                <c:pt idx="97">
                  <c:v>3.0</c:v>
                </c:pt>
                <c:pt idx="98">
                  <c:v>3.0</c:v>
                </c:pt>
                <c:pt idx="99">
                  <c:v>4.0</c:v>
                </c:pt>
                <c:pt idx="100">
                  <c:v>4.0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7.0</c:v>
                </c:pt>
                <c:pt idx="114">
                  <c:v>11.0</c:v>
                </c:pt>
                <c:pt idx="115">
                  <c:v>9.0</c:v>
                </c:pt>
                <c:pt idx="116">
                  <c:v>8.0</c:v>
                </c:pt>
                <c:pt idx="117">
                  <c:v>13.0</c:v>
                </c:pt>
                <c:pt idx="118">
                  <c:v>10.0</c:v>
                </c:pt>
                <c:pt idx="119">
                  <c:v>9.0</c:v>
                </c:pt>
                <c:pt idx="120">
                  <c:v>9.0</c:v>
                </c:pt>
                <c:pt idx="121">
                  <c:v>12.0</c:v>
                </c:pt>
                <c:pt idx="122">
                  <c:v>12.0</c:v>
                </c:pt>
                <c:pt idx="123">
                  <c:v>34.0</c:v>
                </c:pt>
                <c:pt idx="124">
                  <c:v>41.0</c:v>
                </c:pt>
                <c:pt idx="125">
                  <c:v>13.0</c:v>
                </c:pt>
                <c:pt idx="126">
                  <c:v>11.0</c:v>
                </c:pt>
                <c:pt idx="127">
                  <c:v>10.0</c:v>
                </c:pt>
                <c:pt idx="128">
                  <c:v>17.0</c:v>
                </c:pt>
                <c:pt idx="129">
                  <c:v>12.0</c:v>
                </c:pt>
                <c:pt idx="130">
                  <c:v>7.0</c:v>
                </c:pt>
                <c:pt idx="131">
                  <c:v>8.0</c:v>
                </c:pt>
                <c:pt idx="132">
                  <c:v>9.0</c:v>
                </c:pt>
                <c:pt idx="133">
                  <c:v>20.0</c:v>
                </c:pt>
                <c:pt idx="134">
                  <c:v>26.0</c:v>
                </c:pt>
                <c:pt idx="135">
                  <c:v>19.0</c:v>
                </c:pt>
                <c:pt idx="136">
                  <c:v>18.0</c:v>
                </c:pt>
                <c:pt idx="137">
                  <c:v>20.0</c:v>
                </c:pt>
                <c:pt idx="138">
                  <c:v>84.0</c:v>
                </c:pt>
                <c:pt idx="139">
                  <c:v>35.0</c:v>
                </c:pt>
                <c:pt idx="140">
                  <c:v>27.0</c:v>
                </c:pt>
                <c:pt idx="141">
                  <c:v>20.0</c:v>
                </c:pt>
                <c:pt idx="142">
                  <c:v>21.0</c:v>
                </c:pt>
                <c:pt idx="143">
                  <c:v>23.0</c:v>
                </c:pt>
                <c:pt idx="144">
                  <c:v>16.0</c:v>
                </c:pt>
                <c:pt idx="145">
                  <c:v>12.0</c:v>
                </c:pt>
                <c:pt idx="146">
                  <c:v>11.0</c:v>
                </c:pt>
                <c:pt idx="147">
                  <c:v>10.0</c:v>
                </c:pt>
                <c:pt idx="148">
                  <c:v>10.0</c:v>
                </c:pt>
                <c:pt idx="149">
                  <c:v>8.0</c:v>
                </c:pt>
                <c:pt idx="150">
                  <c:v>8.0</c:v>
                </c:pt>
                <c:pt idx="151">
                  <c:v>10.0</c:v>
                </c:pt>
                <c:pt idx="152">
                  <c:v>11.0</c:v>
                </c:pt>
                <c:pt idx="153">
                  <c:v>11.0</c:v>
                </c:pt>
                <c:pt idx="154">
                  <c:v>13.0</c:v>
                </c:pt>
                <c:pt idx="155">
                  <c:v>26.0</c:v>
                </c:pt>
                <c:pt idx="156">
                  <c:v>16.0</c:v>
                </c:pt>
                <c:pt idx="157">
                  <c:v>11.0</c:v>
                </c:pt>
                <c:pt idx="158">
                  <c:v>11.0</c:v>
                </c:pt>
                <c:pt idx="159">
                  <c:v>10.0</c:v>
                </c:pt>
                <c:pt idx="160">
                  <c:v>12.0</c:v>
                </c:pt>
                <c:pt idx="161">
                  <c:v>11.0</c:v>
                </c:pt>
                <c:pt idx="162">
                  <c:v>9.0</c:v>
                </c:pt>
                <c:pt idx="163">
                  <c:v>9.0</c:v>
                </c:pt>
                <c:pt idx="164">
                  <c:v>12.0</c:v>
                </c:pt>
                <c:pt idx="165">
                  <c:v>10.0</c:v>
                </c:pt>
                <c:pt idx="166">
                  <c:v>9.0</c:v>
                </c:pt>
                <c:pt idx="167">
                  <c:v>9.0</c:v>
                </c:pt>
                <c:pt idx="168">
                  <c:v>8.0</c:v>
                </c:pt>
                <c:pt idx="169">
                  <c:v>8.0</c:v>
                </c:pt>
                <c:pt idx="170">
                  <c:v>8.0</c:v>
                </c:pt>
                <c:pt idx="171">
                  <c:v>8.0</c:v>
                </c:pt>
                <c:pt idx="172">
                  <c:v>8.0</c:v>
                </c:pt>
                <c:pt idx="173">
                  <c:v>11.0</c:v>
                </c:pt>
                <c:pt idx="174">
                  <c:v>9.0</c:v>
                </c:pt>
                <c:pt idx="175">
                  <c:v>9.0</c:v>
                </c:pt>
                <c:pt idx="176">
                  <c:v>11.0</c:v>
                </c:pt>
                <c:pt idx="177">
                  <c:v>9.0</c:v>
                </c:pt>
                <c:pt idx="178">
                  <c:v>9.0</c:v>
                </c:pt>
                <c:pt idx="179">
                  <c:v>10.0</c:v>
                </c:pt>
                <c:pt idx="180">
                  <c:v>100.0</c:v>
                </c:pt>
                <c:pt idx="181">
                  <c:v>16.0</c:v>
                </c:pt>
                <c:pt idx="182">
                  <c:v>11.0</c:v>
                </c:pt>
                <c:pt idx="183">
                  <c:v>8.0</c:v>
                </c:pt>
                <c:pt idx="184">
                  <c:v>9.0</c:v>
                </c:pt>
                <c:pt idx="185">
                  <c:v>8.0</c:v>
                </c:pt>
                <c:pt idx="186">
                  <c:v>9.0</c:v>
                </c:pt>
                <c:pt idx="187">
                  <c:v>9.0</c:v>
                </c:pt>
                <c:pt idx="188">
                  <c:v>10.0</c:v>
                </c:pt>
                <c:pt idx="189">
                  <c:v>14.0</c:v>
                </c:pt>
                <c:pt idx="190">
                  <c:v>9.0</c:v>
                </c:pt>
                <c:pt idx="191">
                  <c:v>11.0</c:v>
                </c:pt>
                <c:pt idx="192">
                  <c:v>11.0</c:v>
                </c:pt>
                <c:pt idx="193">
                  <c:v>11.0</c:v>
                </c:pt>
                <c:pt idx="194">
                  <c:v>14.0</c:v>
                </c:pt>
                <c:pt idx="195">
                  <c:v>41.0</c:v>
                </c:pt>
                <c:pt idx="196">
                  <c:v>24.0</c:v>
                </c:pt>
                <c:pt idx="197">
                  <c:v>47.0</c:v>
                </c:pt>
                <c:pt idx="198">
                  <c:v>12.0</c:v>
                </c:pt>
                <c:pt idx="199">
                  <c:v>9.0</c:v>
                </c:pt>
                <c:pt idx="200">
                  <c:v>7.0</c:v>
                </c:pt>
                <c:pt idx="201">
                  <c:v>5.0</c:v>
                </c:pt>
                <c:pt idx="202">
                  <c:v>5.0</c:v>
                </c:pt>
                <c:pt idx="203">
                  <c:v>5.0</c:v>
                </c:pt>
                <c:pt idx="204">
                  <c:v>6.0</c:v>
                </c:pt>
                <c:pt idx="205">
                  <c:v>15.0</c:v>
                </c:pt>
                <c:pt idx="206">
                  <c:v>95.0</c:v>
                </c:pt>
                <c:pt idx="207">
                  <c:v>12.0</c:v>
                </c:pt>
                <c:pt idx="208">
                  <c:v>8.0</c:v>
                </c:pt>
                <c:pt idx="209">
                  <c:v>7.0</c:v>
                </c:pt>
                <c:pt idx="210">
                  <c:v>6.0</c:v>
                </c:pt>
                <c:pt idx="211">
                  <c:v>6.0</c:v>
                </c:pt>
                <c:pt idx="212">
                  <c:v>5.0</c:v>
                </c:pt>
                <c:pt idx="213">
                  <c:v>5.0</c:v>
                </c:pt>
                <c:pt idx="214">
                  <c:v>5.0</c:v>
                </c:pt>
                <c:pt idx="215">
                  <c:v>5.0</c:v>
                </c:pt>
                <c:pt idx="216">
                  <c:v>5.0</c:v>
                </c:pt>
                <c:pt idx="217">
                  <c:v>5.0</c:v>
                </c:pt>
                <c:pt idx="218">
                  <c:v>6.0</c:v>
                </c:pt>
                <c:pt idx="219">
                  <c:v>5.0</c:v>
                </c:pt>
                <c:pt idx="220">
                  <c:v>5.0</c:v>
                </c:pt>
                <c:pt idx="221">
                  <c:v>5.0</c:v>
                </c:pt>
                <c:pt idx="222">
                  <c:v>5.0</c:v>
                </c:pt>
                <c:pt idx="223">
                  <c:v>5.0</c:v>
                </c:pt>
                <c:pt idx="224">
                  <c:v>4.0</c:v>
                </c:pt>
                <c:pt idx="225">
                  <c:v>5.0</c:v>
                </c:pt>
                <c:pt idx="226">
                  <c:v>4.0</c:v>
                </c:pt>
                <c:pt idx="227">
                  <c:v>4.0</c:v>
                </c:pt>
                <c:pt idx="228">
                  <c:v>4.0</c:v>
                </c:pt>
                <c:pt idx="229">
                  <c:v>4.0</c:v>
                </c:pt>
                <c:pt idx="230">
                  <c:v>4.0</c:v>
                </c:pt>
                <c:pt idx="231">
                  <c:v>4.0</c:v>
                </c:pt>
                <c:pt idx="232">
                  <c:v>4.0</c:v>
                </c:pt>
                <c:pt idx="233">
                  <c:v>3.0</c:v>
                </c:pt>
                <c:pt idx="234">
                  <c:v>3.0</c:v>
                </c:pt>
                <c:pt idx="235">
                  <c:v>3.0</c:v>
                </c:pt>
                <c:pt idx="236">
                  <c:v>4.0</c:v>
                </c:pt>
                <c:pt idx="237">
                  <c:v>4.0</c:v>
                </c:pt>
                <c:pt idx="238">
                  <c:v>4.0</c:v>
                </c:pt>
                <c:pt idx="239">
                  <c:v>4.0</c:v>
                </c:pt>
                <c:pt idx="240">
                  <c:v>4.0</c:v>
                </c:pt>
                <c:pt idx="241">
                  <c:v>4.0</c:v>
                </c:pt>
                <c:pt idx="242">
                  <c:v>4.0</c:v>
                </c:pt>
                <c:pt idx="243">
                  <c:v>4.0</c:v>
                </c:pt>
                <c:pt idx="244">
                  <c:v>5.0</c:v>
                </c:pt>
                <c:pt idx="245">
                  <c:v>5.0</c:v>
                </c:pt>
                <c:pt idx="246">
                  <c:v>5.0</c:v>
                </c:pt>
                <c:pt idx="247">
                  <c:v>10.0</c:v>
                </c:pt>
                <c:pt idx="248">
                  <c:v>8.0</c:v>
                </c:pt>
                <c:pt idx="249">
                  <c:v>5.0</c:v>
                </c:pt>
                <c:pt idx="250">
                  <c:v>4.0</c:v>
                </c:pt>
                <c:pt idx="251">
                  <c:v>4.0</c:v>
                </c:pt>
                <c:pt idx="252">
                  <c:v>4.0</c:v>
                </c:pt>
                <c:pt idx="253">
                  <c:v>4.0</c:v>
                </c:pt>
                <c:pt idx="254">
                  <c:v>3.0</c:v>
                </c:pt>
                <c:pt idx="255">
                  <c:v>4.0</c:v>
                </c:pt>
                <c:pt idx="256">
                  <c:v>5.0</c:v>
                </c:pt>
                <c:pt idx="257">
                  <c:v>4.0</c:v>
                </c:pt>
                <c:pt idx="258">
                  <c:v>8.0</c:v>
                </c:pt>
                <c:pt idx="259">
                  <c:v>5.0</c:v>
                </c:pt>
                <c:pt idx="260">
                  <c:v>4.0</c:v>
                </c:pt>
              </c:numCache>
            </c:numRef>
          </c:val>
          <c:smooth val="0"/>
          <c:extLst xmlns:c16r2="http://schemas.microsoft.com/office/drawing/2015/06/chart">
            <c:ext xmlns:c16="http://schemas.microsoft.com/office/drawing/2014/chart" uri="{C3380CC4-5D6E-409C-BE32-E72D297353CC}">
              <c16:uniqueId val="{00000000-BF86-4D47-A0FA-3E36E84C6009}"/>
            </c:ext>
          </c:extLst>
        </c:ser>
        <c:dLbls>
          <c:showLegendKey val="0"/>
          <c:showVal val="0"/>
          <c:showCatName val="0"/>
          <c:showSerName val="0"/>
          <c:showPercent val="0"/>
          <c:showBubbleSize val="0"/>
        </c:dLbls>
        <c:marker val="1"/>
        <c:smooth val="0"/>
        <c:axId val="-2073387240"/>
        <c:axId val="-2073383688"/>
      </c:lineChart>
      <c:dateAx>
        <c:axId val="-207338724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3383688"/>
        <c:crosses val="autoZero"/>
        <c:auto val="1"/>
        <c:lblOffset val="100"/>
        <c:baseTimeUnit val="days"/>
      </c:dateAx>
      <c:valAx>
        <c:axId val="-2073383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3387240"/>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'Standard Query_21902.csv'!$L$24</c:f>
              <c:strCache>
                <c:ptCount val="1"/>
                <c:pt idx="0">
                  <c:v>Canada</c:v>
                </c:pt>
              </c:strCache>
            </c:strRef>
          </c:tx>
          <c:invertIfNegative val="0"/>
          <c:cat>
            <c:strRef>
              <c:f>'Standard Query_21902.csv'!$M$23:$N$23</c:f>
              <c:strCache>
                <c:ptCount val="2"/>
                <c:pt idx="0">
                  <c:v>Cattle and calves</c:v>
                </c:pt>
                <c:pt idx="1">
                  <c:v>Swine</c:v>
                </c:pt>
              </c:strCache>
            </c:strRef>
          </c:cat>
          <c:val>
            <c:numRef>
              <c:f>'Standard Query_21902.csv'!$M$24:$N$24</c:f>
              <c:numCache>
                <c:formatCode>#,##0</c:formatCode>
                <c:ptCount val="2"/>
                <c:pt idx="0">
                  <c:v>1.36787933333333E6</c:v>
                </c:pt>
                <c:pt idx="1">
                  <c:v>366304.0</c:v>
                </c:pt>
              </c:numCache>
            </c:numRef>
          </c:val>
          <c:extLst xmlns:c16r2="http://schemas.microsoft.com/office/drawing/2015/06/chart">
            <c:ext xmlns:c16="http://schemas.microsoft.com/office/drawing/2014/chart" uri="{C3380CC4-5D6E-409C-BE32-E72D297353CC}">
              <c16:uniqueId val="{00000000-9D31-4A15-A109-3C3FB275A663}"/>
            </c:ext>
          </c:extLst>
        </c:ser>
        <c:ser>
          <c:idx val="1"/>
          <c:order val="1"/>
          <c:tx>
            <c:strRef>
              <c:f>'Standard Query_21902.csv'!$L$25</c:f>
              <c:strCache>
                <c:ptCount val="1"/>
                <c:pt idx="0">
                  <c:v>Mexico</c:v>
                </c:pt>
              </c:strCache>
            </c:strRef>
          </c:tx>
          <c:invertIfNegative val="0"/>
          <c:cat>
            <c:strRef>
              <c:f>'Standard Query_21902.csv'!$M$23:$N$23</c:f>
              <c:strCache>
                <c:ptCount val="2"/>
                <c:pt idx="0">
                  <c:v>Cattle and calves</c:v>
                </c:pt>
                <c:pt idx="1">
                  <c:v>Swine</c:v>
                </c:pt>
              </c:strCache>
            </c:strRef>
          </c:cat>
          <c:val>
            <c:numRef>
              <c:f>'Standard Query_21902.csv'!$M$25:$N$25</c:f>
              <c:numCache>
                <c:formatCode>#,##0</c:formatCode>
                <c:ptCount val="2"/>
                <c:pt idx="0">
                  <c:v>735148.0</c:v>
                </c:pt>
                <c:pt idx="1">
                  <c:v>0.0</c:v>
                </c:pt>
              </c:numCache>
            </c:numRef>
          </c:val>
          <c:extLst xmlns:c16r2="http://schemas.microsoft.com/office/drawing/2015/06/chart">
            <c:ext xmlns:c16="http://schemas.microsoft.com/office/drawing/2014/chart" uri="{C3380CC4-5D6E-409C-BE32-E72D297353CC}">
              <c16:uniqueId val="{00000001-9D31-4A15-A109-3C3FB275A663}"/>
            </c:ext>
          </c:extLst>
        </c:ser>
        <c:dLbls>
          <c:showLegendKey val="0"/>
          <c:showVal val="0"/>
          <c:showCatName val="0"/>
          <c:showSerName val="0"/>
          <c:showPercent val="0"/>
          <c:showBubbleSize val="0"/>
        </c:dLbls>
        <c:gapWidth val="150"/>
        <c:axId val="-2076096552"/>
        <c:axId val="-2076093512"/>
      </c:barChart>
      <c:catAx>
        <c:axId val="-2076096552"/>
        <c:scaling>
          <c:orientation val="minMax"/>
        </c:scaling>
        <c:delete val="0"/>
        <c:axPos val="b"/>
        <c:numFmt formatCode="General" sourceLinked="0"/>
        <c:majorTickMark val="out"/>
        <c:minorTickMark val="none"/>
        <c:tickLblPos val="nextTo"/>
        <c:crossAx val="-2076093512"/>
        <c:crosses val="autoZero"/>
        <c:auto val="1"/>
        <c:lblAlgn val="ctr"/>
        <c:lblOffset val="100"/>
        <c:noMultiLvlLbl val="0"/>
      </c:catAx>
      <c:valAx>
        <c:axId val="-2076093512"/>
        <c:scaling>
          <c:orientation val="minMax"/>
        </c:scaling>
        <c:delete val="0"/>
        <c:axPos val="l"/>
        <c:majorGridlines/>
        <c:numFmt formatCode="#,##0" sourceLinked="1"/>
        <c:majorTickMark val="out"/>
        <c:minorTickMark val="none"/>
        <c:tickLblPos val="nextTo"/>
        <c:crossAx val="-2076096552"/>
        <c:crosses val="autoZero"/>
        <c:crossBetween val="between"/>
        <c:dispUnits>
          <c:builtInUnit val="thousands"/>
        </c:dispUnits>
      </c:valAx>
      <c:spPr>
        <a:blipFill rotWithShape="1">
          <a:blip xmlns:r="http://schemas.openxmlformats.org/officeDocument/2006/relationships" r:embed="rId1"/>
          <a:stretch>
            <a:fillRect/>
          </a:stretch>
        </a:blipFill>
      </c:spPr>
    </c:plotArea>
    <c:legend>
      <c:legendPos val="r"/>
      <c:layout/>
      <c:overlay val="0"/>
    </c:legend>
    <c:plotVisOnly val="1"/>
    <c:dispBlanksAs val="gap"/>
    <c:showDLblsOverMax val="0"/>
  </c:chart>
  <c:txPr>
    <a:bodyPr/>
    <a:lstStyle/>
    <a:p>
      <a:pPr>
        <a:defRPr sz="16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Canada</c:v>
                </c:pt>
              </c:strCache>
            </c:strRef>
          </c:tx>
          <c:spPr>
            <a:solidFill>
              <a:schemeClr val="accent1"/>
            </a:solidFill>
            <a:ln>
              <a:noFill/>
            </a:ln>
            <a:effectLst/>
          </c:spPr>
          <c:invertIfNegative val="0"/>
          <c:cat>
            <c:strRef>
              <c:f>Sheet1!$A$3:$A$12</c:f>
              <c:strCache>
                <c:ptCount val="10"/>
                <c:pt idx="0">
                  <c:v>Animal products</c:v>
                </c:pt>
                <c:pt idx="1">
                  <c:v>Dairy products</c:v>
                </c:pt>
                <c:pt idx="2">
                  <c:v>Fruits, vegetable and plants</c:v>
                </c:pt>
                <c:pt idx="3">
                  <c:v>Coffee, tea</c:v>
                </c:pt>
                <c:pt idx="4">
                  <c:v>Cereals &amp; prep</c:v>
                </c:pt>
                <c:pt idx="5">
                  <c:v>Oilseeds, fats &amp; oils</c:v>
                </c:pt>
                <c:pt idx="6">
                  <c:v>Sugar</c:v>
                </c:pt>
                <c:pt idx="7">
                  <c:v>Beverages and tobacco</c:v>
                </c:pt>
                <c:pt idx="8">
                  <c:v>Cotton</c:v>
                </c:pt>
                <c:pt idx="9">
                  <c:v>Other agricultural products</c:v>
                </c:pt>
              </c:strCache>
            </c:strRef>
          </c:cat>
          <c:val>
            <c:numRef>
              <c:f>Sheet1!$B$3:$B$12</c:f>
              <c:numCache>
                <c:formatCode>General</c:formatCode>
                <c:ptCount val="10"/>
                <c:pt idx="0">
                  <c:v>23.5</c:v>
                </c:pt>
                <c:pt idx="1">
                  <c:v>248.9</c:v>
                </c:pt>
                <c:pt idx="2">
                  <c:v>3.3</c:v>
                </c:pt>
                <c:pt idx="3">
                  <c:v>10.4</c:v>
                </c:pt>
                <c:pt idx="4">
                  <c:v>20.5</c:v>
                </c:pt>
                <c:pt idx="5">
                  <c:v>3.8</c:v>
                </c:pt>
                <c:pt idx="6">
                  <c:v>3.5</c:v>
                </c:pt>
                <c:pt idx="7">
                  <c:v>3.8</c:v>
                </c:pt>
                <c:pt idx="8">
                  <c:v>0.0</c:v>
                </c:pt>
                <c:pt idx="9">
                  <c:v>2.9</c:v>
                </c:pt>
              </c:numCache>
            </c:numRef>
          </c:val>
          <c:extLst xmlns:c16r2="http://schemas.microsoft.com/office/drawing/2015/06/chart">
            <c:ext xmlns:c16="http://schemas.microsoft.com/office/drawing/2014/chart" uri="{C3380CC4-5D6E-409C-BE32-E72D297353CC}">
              <c16:uniqueId val="{00000000-635A-4879-8FC5-3DB35CEFDF45}"/>
            </c:ext>
          </c:extLst>
        </c:ser>
        <c:ser>
          <c:idx val="1"/>
          <c:order val="1"/>
          <c:tx>
            <c:strRef>
              <c:f>Sheet1!$C$2</c:f>
              <c:strCache>
                <c:ptCount val="1"/>
                <c:pt idx="0">
                  <c:v>Mexico</c:v>
                </c:pt>
              </c:strCache>
            </c:strRef>
          </c:tx>
          <c:spPr>
            <a:solidFill>
              <a:schemeClr val="accent2"/>
            </a:solidFill>
            <a:ln>
              <a:noFill/>
            </a:ln>
            <a:effectLst/>
          </c:spPr>
          <c:invertIfNegative val="0"/>
          <c:cat>
            <c:strRef>
              <c:f>Sheet1!$A$3:$A$12</c:f>
              <c:strCache>
                <c:ptCount val="10"/>
                <c:pt idx="0">
                  <c:v>Animal products</c:v>
                </c:pt>
                <c:pt idx="1">
                  <c:v>Dairy products</c:v>
                </c:pt>
                <c:pt idx="2">
                  <c:v>Fruits, vegetable and plants</c:v>
                </c:pt>
                <c:pt idx="3">
                  <c:v>Coffee, tea</c:v>
                </c:pt>
                <c:pt idx="4">
                  <c:v>Cereals &amp; prep</c:v>
                </c:pt>
                <c:pt idx="5">
                  <c:v>Oilseeds, fats &amp; oils</c:v>
                </c:pt>
                <c:pt idx="6">
                  <c:v>Sugar</c:v>
                </c:pt>
                <c:pt idx="7">
                  <c:v>Beverages and tobacco</c:v>
                </c:pt>
                <c:pt idx="8">
                  <c:v>Cotton</c:v>
                </c:pt>
                <c:pt idx="9">
                  <c:v>Other agricultural products</c:v>
                </c:pt>
              </c:strCache>
            </c:strRef>
          </c:cat>
          <c:val>
            <c:numRef>
              <c:f>Sheet1!$C$3:$C$12</c:f>
              <c:numCache>
                <c:formatCode>General</c:formatCode>
                <c:ptCount val="10"/>
                <c:pt idx="0">
                  <c:v>21.7</c:v>
                </c:pt>
                <c:pt idx="1">
                  <c:v>21.6</c:v>
                </c:pt>
                <c:pt idx="2">
                  <c:v>15.8</c:v>
                </c:pt>
                <c:pt idx="3">
                  <c:v>20.8</c:v>
                </c:pt>
                <c:pt idx="4">
                  <c:v>9.5</c:v>
                </c:pt>
                <c:pt idx="5">
                  <c:v>8.700000000000001</c:v>
                </c:pt>
                <c:pt idx="6">
                  <c:v>31.0</c:v>
                </c:pt>
                <c:pt idx="7">
                  <c:v>25.7</c:v>
                </c:pt>
                <c:pt idx="8">
                  <c:v>0.0</c:v>
                </c:pt>
                <c:pt idx="9">
                  <c:v>6.6</c:v>
                </c:pt>
              </c:numCache>
            </c:numRef>
          </c:val>
          <c:extLst xmlns:c16r2="http://schemas.microsoft.com/office/drawing/2015/06/chart">
            <c:ext xmlns:c16="http://schemas.microsoft.com/office/drawing/2014/chart" uri="{C3380CC4-5D6E-409C-BE32-E72D297353CC}">
              <c16:uniqueId val="{00000001-635A-4879-8FC5-3DB35CEFDF45}"/>
            </c:ext>
          </c:extLst>
        </c:ser>
        <c:ser>
          <c:idx val="2"/>
          <c:order val="2"/>
          <c:tx>
            <c:strRef>
              <c:f>Sheet1!$D$2</c:f>
              <c:strCache>
                <c:ptCount val="1"/>
                <c:pt idx="0">
                  <c:v>US</c:v>
                </c:pt>
              </c:strCache>
            </c:strRef>
          </c:tx>
          <c:spPr>
            <a:solidFill>
              <a:schemeClr val="accent3"/>
            </a:solidFill>
            <a:ln>
              <a:noFill/>
            </a:ln>
            <a:effectLst/>
          </c:spPr>
          <c:invertIfNegative val="0"/>
          <c:cat>
            <c:strRef>
              <c:f>Sheet1!$A$3:$A$12</c:f>
              <c:strCache>
                <c:ptCount val="10"/>
                <c:pt idx="0">
                  <c:v>Animal products</c:v>
                </c:pt>
                <c:pt idx="1">
                  <c:v>Dairy products</c:v>
                </c:pt>
                <c:pt idx="2">
                  <c:v>Fruits, vegetable and plants</c:v>
                </c:pt>
                <c:pt idx="3">
                  <c:v>Coffee, tea</c:v>
                </c:pt>
                <c:pt idx="4">
                  <c:v>Cereals &amp; prep</c:v>
                </c:pt>
                <c:pt idx="5">
                  <c:v>Oilseeds, fats &amp; oils</c:v>
                </c:pt>
                <c:pt idx="6">
                  <c:v>Sugar</c:v>
                </c:pt>
                <c:pt idx="7">
                  <c:v>Beverages and tobacco</c:v>
                </c:pt>
                <c:pt idx="8">
                  <c:v>Cotton</c:v>
                </c:pt>
                <c:pt idx="9">
                  <c:v>Other agricultural products</c:v>
                </c:pt>
              </c:strCache>
            </c:strRef>
          </c:cat>
          <c:val>
            <c:numRef>
              <c:f>Sheet1!$D$3:$D$12</c:f>
              <c:numCache>
                <c:formatCode>General</c:formatCode>
                <c:ptCount val="10"/>
                <c:pt idx="0">
                  <c:v>2.2</c:v>
                </c:pt>
                <c:pt idx="1">
                  <c:v>16.6</c:v>
                </c:pt>
                <c:pt idx="2">
                  <c:v>4.7</c:v>
                </c:pt>
                <c:pt idx="3">
                  <c:v>3.3</c:v>
                </c:pt>
                <c:pt idx="4">
                  <c:v>3.1</c:v>
                </c:pt>
                <c:pt idx="5">
                  <c:v>7.2</c:v>
                </c:pt>
                <c:pt idx="6">
                  <c:v>16.4</c:v>
                </c:pt>
                <c:pt idx="7">
                  <c:v>19.1</c:v>
                </c:pt>
                <c:pt idx="8">
                  <c:v>4.6</c:v>
                </c:pt>
                <c:pt idx="9">
                  <c:v>1.0</c:v>
                </c:pt>
              </c:numCache>
            </c:numRef>
          </c:val>
          <c:extLst xmlns:c16r2="http://schemas.microsoft.com/office/drawing/2015/06/chart">
            <c:ext xmlns:c16="http://schemas.microsoft.com/office/drawing/2014/chart" uri="{C3380CC4-5D6E-409C-BE32-E72D297353CC}">
              <c16:uniqueId val="{00000002-635A-4879-8FC5-3DB35CEFDF45}"/>
            </c:ext>
          </c:extLst>
        </c:ser>
        <c:dLbls>
          <c:showLegendKey val="0"/>
          <c:showVal val="0"/>
          <c:showCatName val="0"/>
          <c:showSerName val="0"/>
          <c:showPercent val="0"/>
          <c:showBubbleSize val="0"/>
        </c:dLbls>
        <c:gapWidth val="219"/>
        <c:overlap val="-27"/>
        <c:axId val="2061840744"/>
        <c:axId val="2061837496"/>
      </c:barChart>
      <c:catAx>
        <c:axId val="2061840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1837496"/>
        <c:crosses val="autoZero"/>
        <c:auto val="1"/>
        <c:lblAlgn val="ctr"/>
        <c:lblOffset val="100"/>
        <c:noMultiLvlLbl val="0"/>
      </c:catAx>
      <c:valAx>
        <c:axId val="2061837496"/>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1840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in Microsoft PowerPoint]Sheet1'!$B$1</c:f>
              <c:strCache>
                <c:ptCount val="1"/>
                <c:pt idx="0">
                  <c:v>NAFTA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Brought by US against Canada</c:v>
                </c:pt>
                <c:pt idx="1">
                  <c:v>Brought by Canada against US</c:v>
                </c:pt>
                <c:pt idx="2">
                  <c:v>Brought by US against Mexico</c:v>
                </c:pt>
                <c:pt idx="3">
                  <c:v>Brought by Mexico against US</c:v>
                </c:pt>
              </c:strCache>
            </c:strRef>
          </c:cat>
          <c:val>
            <c:numRef>
              <c:f>'[Chart in Microsoft PowerPoint]Sheet1'!$B$2:$B$5</c:f>
              <c:numCache>
                <c:formatCode>General</c:formatCode>
                <c:ptCount val="4"/>
                <c:pt idx="0">
                  <c:v>88.0</c:v>
                </c:pt>
                <c:pt idx="1">
                  <c:v>42.0</c:v>
                </c:pt>
                <c:pt idx="2">
                  <c:v>55.0</c:v>
                </c:pt>
                <c:pt idx="3">
                  <c:v>20.0</c:v>
                </c:pt>
              </c:numCache>
            </c:numRef>
          </c:val>
          <c:extLst xmlns:c16r2="http://schemas.microsoft.com/office/drawing/2015/06/chart">
            <c:ext xmlns:c16="http://schemas.microsoft.com/office/drawing/2014/chart" uri="{C3380CC4-5D6E-409C-BE32-E72D297353CC}">
              <c16:uniqueId val="{00000000-2818-4945-8639-9D20624558AA}"/>
            </c:ext>
          </c:extLst>
        </c:ser>
        <c:ser>
          <c:idx val="1"/>
          <c:order val="1"/>
          <c:tx>
            <c:strRef>
              <c:f>'[Chart in Microsoft PowerPoint]Sheet1'!$C$1</c:f>
              <c:strCache>
                <c:ptCount val="1"/>
                <c:pt idx="0">
                  <c:v>WTO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PowerPoint]Sheet1'!$A$2:$A$5</c:f>
              <c:strCache>
                <c:ptCount val="4"/>
                <c:pt idx="0">
                  <c:v>Brought by US against Canada</c:v>
                </c:pt>
                <c:pt idx="1">
                  <c:v>Brought by Canada against US</c:v>
                </c:pt>
                <c:pt idx="2">
                  <c:v>Brought by US against Mexico</c:v>
                </c:pt>
                <c:pt idx="3">
                  <c:v>Brought by Mexico against US</c:v>
                </c:pt>
              </c:strCache>
            </c:strRef>
          </c:cat>
          <c:val>
            <c:numRef>
              <c:f>'[Chart in Microsoft PowerPoint]Sheet1'!$C$2:$C$5</c:f>
              <c:numCache>
                <c:formatCode>General</c:formatCode>
                <c:ptCount val="4"/>
                <c:pt idx="0">
                  <c:v>6.0</c:v>
                </c:pt>
                <c:pt idx="1">
                  <c:v>16.0</c:v>
                </c:pt>
                <c:pt idx="2">
                  <c:v>6.0</c:v>
                </c:pt>
                <c:pt idx="3">
                  <c:v>9.0</c:v>
                </c:pt>
              </c:numCache>
            </c:numRef>
          </c:val>
          <c:extLst xmlns:c16r2="http://schemas.microsoft.com/office/drawing/2015/06/chart">
            <c:ext xmlns:c16="http://schemas.microsoft.com/office/drawing/2014/chart" uri="{C3380CC4-5D6E-409C-BE32-E72D297353CC}">
              <c16:uniqueId val="{00000001-2818-4945-8639-9D20624558AA}"/>
            </c:ext>
          </c:extLst>
        </c:ser>
        <c:dLbls>
          <c:showLegendKey val="0"/>
          <c:showVal val="0"/>
          <c:showCatName val="0"/>
          <c:showSerName val="0"/>
          <c:showPercent val="0"/>
          <c:showBubbleSize val="0"/>
        </c:dLbls>
        <c:gapWidth val="75"/>
        <c:overlap val="100"/>
        <c:axId val="-2073550248"/>
        <c:axId val="-2073546632"/>
      </c:barChart>
      <c:catAx>
        <c:axId val="-207355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3546632"/>
        <c:crosses val="autoZero"/>
        <c:auto val="1"/>
        <c:lblAlgn val="ctr"/>
        <c:lblOffset val="100"/>
        <c:noMultiLvlLbl val="0"/>
      </c:catAx>
      <c:valAx>
        <c:axId val="-2073546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3550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'multiTimeline (1)'!$A$4:$A$264</c:f>
              <c:numCache>
                <c:formatCode>m/d/yyyy</c:formatCode>
                <c:ptCount val="261"/>
                <c:pt idx="0">
                  <c:v>41315.0</c:v>
                </c:pt>
                <c:pt idx="1">
                  <c:v>41322.0</c:v>
                </c:pt>
                <c:pt idx="2">
                  <c:v>41329.0</c:v>
                </c:pt>
                <c:pt idx="3">
                  <c:v>41336.0</c:v>
                </c:pt>
                <c:pt idx="4">
                  <c:v>41343.0</c:v>
                </c:pt>
                <c:pt idx="5">
                  <c:v>41350.0</c:v>
                </c:pt>
                <c:pt idx="6">
                  <c:v>41357.0</c:v>
                </c:pt>
                <c:pt idx="7">
                  <c:v>41364.0</c:v>
                </c:pt>
                <c:pt idx="8">
                  <c:v>41371.0</c:v>
                </c:pt>
                <c:pt idx="9">
                  <c:v>41378.0</c:v>
                </c:pt>
                <c:pt idx="10">
                  <c:v>41385.0</c:v>
                </c:pt>
                <c:pt idx="11">
                  <c:v>41392.0</c:v>
                </c:pt>
                <c:pt idx="12">
                  <c:v>41399.0</c:v>
                </c:pt>
                <c:pt idx="13">
                  <c:v>41406.0</c:v>
                </c:pt>
                <c:pt idx="14">
                  <c:v>41413.0</c:v>
                </c:pt>
                <c:pt idx="15">
                  <c:v>41420.0</c:v>
                </c:pt>
                <c:pt idx="16">
                  <c:v>41427.0</c:v>
                </c:pt>
                <c:pt idx="17">
                  <c:v>41434.0</c:v>
                </c:pt>
                <c:pt idx="18">
                  <c:v>41441.0</c:v>
                </c:pt>
                <c:pt idx="19">
                  <c:v>41448.0</c:v>
                </c:pt>
                <c:pt idx="20">
                  <c:v>41455.0</c:v>
                </c:pt>
                <c:pt idx="21">
                  <c:v>41462.0</c:v>
                </c:pt>
                <c:pt idx="22">
                  <c:v>41469.0</c:v>
                </c:pt>
                <c:pt idx="23">
                  <c:v>41476.0</c:v>
                </c:pt>
                <c:pt idx="24">
                  <c:v>41483.0</c:v>
                </c:pt>
                <c:pt idx="25">
                  <c:v>41490.0</c:v>
                </c:pt>
                <c:pt idx="26">
                  <c:v>41497.0</c:v>
                </c:pt>
                <c:pt idx="27">
                  <c:v>41504.0</c:v>
                </c:pt>
                <c:pt idx="28">
                  <c:v>41511.0</c:v>
                </c:pt>
                <c:pt idx="29">
                  <c:v>41518.0</c:v>
                </c:pt>
                <c:pt idx="30">
                  <c:v>41525.0</c:v>
                </c:pt>
                <c:pt idx="31">
                  <c:v>41532.0</c:v>
                </c:pt>
                <c:pt idx="32">
                  <c:v>41539.0</c:v>
                </c:pt>
                <c:pt idx="33">
                  <c:v>41546.0</c:v>
                </c:pt>
                <c:pt idx="34">
                  <c:v>41553.0</c:v>
                </c:pt>
                <c:pt idx="35">
                  <c:v>41560.0</c:v>
                </c:pt>
                <c:pt idx="36">
                  <c:v>41567.0</c:v>
                </c:pt>
                <c:pt idx="37">
                  <c:v>41574.0</c:v>
                </c:pt>
                <c:pt idx="38">
                  <c:v>41581.0</c:v>
                </c:pt>
                <c:pt idx="39">
                  <c:v>41588.0</c:v>
                </c:pt>
                <c:pt idx="40">
                  <c:v>41595.0</c:v>
                </c:pt>
                <c:pt idx="41">
                  <c:v>41602.0</c:v>
                </c:pt>
                <c:pt idx="42">
                  <c:v>41609.0</c:v>
                </c:pt>
                <c:pt idx="43">
                  <c:v>41616.0</c:v>
                </c:pt>
                <c:pt idx="44">
                  <c:v>41623.0</c:v>
                </c:pt>
                <c:pt idx="45">
                  <c:v>41630.0</c:v>
                </c:pt>
                <c:pt idx="46">
                  <c:v>41637.0</c:v>
                </c:pt>
                <c:pt idx="47">
                  <c:v>41644.0</c:v>
                </c:pt>
                <c:pt idx="48">
                  <c:v>41651.0</c:v>
                </c:pt>
                <c:pt idx="49">
                  <c:v>41658.0</c:v>
                </c:pt>
                <c:pt idx="50">
                  <c:v>41665.0</c:v>
                </c:pt>
                <c:pt idx="51">
                  <c:v>41672.0</c:v>
                </c:pt>
                <c:pt idx="52">
                  <c:v>41679.0</c:v>
                </c:pt>
                <c:pt idx="53">
                  <c:v>41686.0</c:v>
                </c:pt>
                <c:pt idx="54">
                  <c:v>41693.0</c:v>
                </c:pt>
                <c:pt idx="55">
                  <c:v>41700.0</c:v>
                </c:pt>
                <c:pt idx="56">
                  <c:v>41707.0</c:v>
                </c:pt>
                <c:pt idx="57">
                  <c:v>41714.0</c:v>
                </c:pt>
                <c:pt idx="58">
                  <c:v>41721.0</c:v>
                </c:pt>
                <c:pt idx="59">
                  <c:v>41728.0</c:v>
                </c:pt>
                <c:pt idx="60">
                  <c:v>41735.0</c:v>
                </c:pt>
                <c:pt idx="61">
                  <c:v>41742.0</c:v>
                </c:pt>
                <c:pt idx="62">
                  <c:v>41749.0</c:v>
                </c:pt>
                <c:pt idx="63">
                  <c:v>41756.0</c:v>
                </c:pt>
                <c:pt idx="64">
                  <c:v>41763.0</c:v>
                </c:pt>
                <c:pt idx="65">
                  <c:v>41770.0</c:v>
                </c:pt>
                <c:pt idx="66">
                  <c:v>41777.0</c:v>
                </c:pt>
                <c:pt idx="67">
                  <c:v>41784.0</c:v>
                </c:pt>
                <c:pt idx="68">
                  <c:v>41791.0</c:v>
                </c:pt>
                <c:pt idx="69">
                  <c:v>41798.0</c:v>
                </c:pt>
                <c:pt idx="70">
                  <c:v>41805.0</c:v>
                </c:pt>
                <c:pt idx="71">
                  <c:v>41812.0</c:v>
                </c:pt>
                <c:pt idx="72">
                  <c:v>41819.0</c:v>
                </c:pt>
                <c:pt idx="73">
                  <c:v>41826.0</c:v>
                </c:pt>
                <c:pt idx="74">
                  <c:v>41833.0</c:v>
                </c:pt>
                <c:pt idx="75">
                  <c:v>41840.0</c:v>
                </c:pt>
                <c:pt idx="76">
                  <c:v>41847.0</c:v>
                </c:pt>
                <c:pt idx="77">
                  <c:v>41854.0</c:v>
                </c:pt>
                <c:pt idx="78">
                  <c:v>41861.0</c:v>
                </c:pt>
                <c:pt idx="79">
                  <c:v>41868.0</c:v>
                </c:pt>
                <c:pt idx="80">
                  <c:v>41875.0</c:v>
                </c:pt>
                <c:pt idx="81">
                  <c:v>41882.0</c:v>
                </c:pt>
                <c:pt idx="82">
                  <c:v>41889.0</c:v>
                </c:pt>
                <c:pt idx="83">
                  <c:v>41896.0</c:v>
                </c:pt>
                <c:pt idx="84">
                  <c:v>41903.0</c:v>
                </c:pt>
                <c:pt idx="85">
                  <c:v>41910.0</c:v>
                </c:pt>
                <c:pt idx="86">
                  <c:v>41917.0</c:v>
                </c:pt>
                <c:pt idx="87">
                  <c:v>41924.0</c:v>
                </c:pt>
                <c:pt idx="88">
                  <c:v>41931.0</c:v>
                </c:pt>
                <c:pt idx="89">
                  <c:v>41938.0</c:v>
                </c:pt>
                <c:pt idx="90">
                  <c:v>41945.0</c:v>
                </c:pt>
                <c:pt idx="91">
                  <c:v>41952.0</c:v>
                </c:pt>
                <c:pt idx="92">
                  <c:v>41959.0</c:v>
                </c:pt>
                <c:pt idx="93">
                  <c:v>41966.0</c:v>
                </c:pt>
                <c:pt idx="94">
                  <c:v>41973.0</c:v>
                </c:pt>
                <c:pt idx="95">
                  <c:v>41980.0</c:v>
                </c:pt>
                <c:pt idx="96">
                  <c:v>41987.0</c:v>
                </c:pt>
                <c:pt idx="97">
                  <c:v>41994.0</c:v>
                </c:pt>
                <c:pt idx="98">
                  <c:v>42001.0</c:v>
                </c:pt>
                <c:pt idx="99">
                  <c:v>42008.0</c:v>
                </c:pt>
                <c:pt idx="100">
                  <c:v>42015.0</c:v>
                </c:pt>
                <c:pt idx="101">
                  <c:v>42022.0</c:v>
                </c:pt>
                <c:pt idx="102">
                  <c:v>42029.0</c:v>
                </c:pt>
                <c:pt idx="103">
                  <c:v>42036.0</c:v>
                </c:pt>
                <c:pt idx="104">
                  <c:v>42043.0</c:v>
                </c:pt>
                <c:pt idx="105">
                  <c:v>42050.0</c:v>
                </c:pt>
                <c:pt idx="106">
                  <c:v>42057.0</c:v>
                </c:pt>
                <c:pt idx="107">
                  <c:v>42064.0</c:v>
                </c:pt>
                <c:pt idx="108">
                  <c:v>42071.0</c:v>
                </c:pt>
                <c:pt idx="109">
                  <c:v>42078.0</c:v>
                </c:pt>
                <c:pt idx="110">
                  <c:v>42085.0</c:v>
                </c:pt>
                <c:pt idx="111">
                  <c:v>42092.0</c:v>
                </c:pt>
                <c:pt idx="112">
                  <c:v>42099.0</c:v>
                </c:pt>
                <c:pt idx="113">
                  <c:v>42106.0</c:v>
                </c:pt>
                <c:pt idx="114">
                  <c:v>42113.0</c:v>
                </c:pt>
                <c:pt idx="115">
                  <c:v>42120.0</c:v>
                </c:pt>
                <c:pt idx="116">
                  <c:v>42127.0</c:v>
                </c:pt>
                <c:pt idx="117">
                  <c:v>42134.0</c:v>
                </c:pt>
                <c:pt idx="118">
                  <c:v>42141.0</c:v>
                </c:pt>
                <c:pt idx="119">
                  <c:v>42148.0</c:v>
                </c:pt>
                <c:pt idx="120">
                  <c:v>42155.0</c:v>
                </c:pt>
                <c:pt idx="121">
                  <c:v>42162.0</c:v>
                </c:pt>
                <c:pt idx="122">
                  <c:v>42169.0</c:v>
                </c:pt>
                <c:pt idx="123">
                  <c:v>42176.0</c:v>
                </c:pt>
                <c:pt idx="124">
                  <c:v>42183.0</c:v>
                </c:pt>
                <c:pt idx="125">
                  <c:v>42190.0</c:v>
                </c:pt>
                <c:pt idx="126">
                  <c:v>42197.0</c:v>
                </c:pt>
                <c:pt idx="127">
                  <c:v>42204.0</c:v>
                </c:pt>
                <c:pt idx="128">
                  <c:v>42211.0</c:v>
                </c:pt>
                <c:pt idx="129">
                  <c:v>42218.0</c:v>
                </c:pt>
                <c:pt idx="130">
                  <c:v>42225.0</c:v>
                </c:pt>
                <c:pt idx="131">
                  <c:v>42232.0</c:v>
                </c:pt>
                <c:pt idx="132">
                  <c:v>42239.0</c:v>
                </c:pt>
                <c:pt idx="133">
                  <c:v>42246.0</c:v>
                </c:pt>
                <c:pt idx="134">
                  <c:v>42253.0</c:v>
                </c:pt>
                <c:pt idx="135">
                  <c:v>42260.0</c:v>
                </c:pt>
                <c:pt idx="136">
                  <c:v>42267.0</c:v>
                </c:pt>
                <c:pt idx="137">
                  <c:v>42274.0</c:v>
                </c:pt>
                <c:pt idx="138">
                  <c:v>42281.0</c:v>
                </c:pt>
                <c:pt idx="139">
                  <c:v>42288.0</c:v>
                </c:pt>
                <c:pt idx="140">
                  <c:v>42295.0</c:v>
                </c:pt>
                <c:pt idx="141">
                  <c:v>42302.0</c:v>
                </c:pt>
                <c:pt idx="142">
                  <c:v>42309.0</c:v>
                </c:pt>
                <c:pt idx="143">
                  <c:v>42316.0</c:v>
                </c:pt>
                <c:pt idx="144">
                  <c:v>42323.0</c:v>
                </c:pt>
                <c:pt idx="145">
                  <c:v>42330.0</c:v>
                </c:pt>
                <c:pt idx="146">
                  <c:v>42337.0</c:v>
                </c:pt>
                <c:pt idx="147">
                  <c:v>42344.0</c:v>
                </c:pt>
                <c:pt idx="148">
                  <c:v>42351.0</c:v>
                </c:pt>
                <c:pt idx="149">
                  <c:v>42358.0</c:v>
                </c:pt>
                <c:pt idx="150">
                  <c:v>42365.0</c:v>
                </c:pt>
                <c:pt idx="151">
                  <c:v>42372.0</c:v>
                </c:pt>
                <c:pt idx="152">
                  <c:v>42379.0</c:v>
                </c:pt>
                <c:pt idx="153">
                  <c:v>42386.0</c:v>
                </c:pt>
                <c:pt idx="154">
                  <c:v>42393.0</c:v>
                </c:pt>
                <c:pt idx="155">
                  <c:v>42400.0</c:v>
                </c:pt>
                <c:pt idx="156">
                  <c:v>42407.0</c:v>
                </c:pt>
                <c:pt idx="157">
                  <c:v>42414.0</c:v>
                </c:pt>
                <c:pt idx="158">
                  <c:v>42421.0</c:v>
                </c:pt>
                <c:pt idx="159">
                  <c:v>42428.0</c:v>
                </c:pt>
                <c:pt idx="160">
                  <c:v>42435.0</c:v>
                </c:pt>
                <c:pt idx="161">
                  <c:v>42442.0</c:v>
                </c:pt>
                <c:pt idx="162">
                  <c:v>42449.0</c:v>
                </c:pt>
                <c:pt idx="163">
                  <c:v>42456.0</c:v>
                </c:pt>
                <c:pt idx="164">
                  <c:v>42463.0</c:v>
                </c:pt>
                <c:pt idx="165">
                  <c:v>42470.0</c:v>
                </c:pt>
                <c:pt idx="166">
                  <c:v>42477.0</c:v>
                </c:pt>
                <c:pt idx="167">
                  <c:v>42484.0</c:v>
                </c:pt>
                <c:pt idx="168">
                  <c:v>42491.0</c:v>
                </c:pt>
                <c:pt idx="169">
                  <c:v>42498.0</c:v>
                </c:pt>
                <c:pt idx="170">
                  <c:v>42505.0</c:v>
                </c:pt>
                <c:pt idx="171">
                  <c:v>42512.0</c:v>
                </c:pt>
                <c:pt idx="172">
                  <c:v>42519.0</c:v>
                </c:pt>
                <c:pt idx="173">
                  <c:v>42526.0</c:v>
                </c:pt>
                <c:pt idx="174">
                  <c:v>42533.0</c:v>
                </c:pt>
                <c:pt idx="175">
                  <c:v>42540.0</c:v>
                </c:pt>
                <c:pt idx="176">
                  <c:v>42547.0</c:v>
                </c:pt>
                <c:pt idx="177">
                  <c:v>42554.0</c:v>
                </c:pt>
                <c:pt idx="178">
                  <c:v>42561.0</c:v>
                </c:pt>
                <c:pt idx="179">
                  <c:v>42568.0</c:v>
                </c:pt>
                <c:pt idx="180">
                  <c:v>42575.0</c:v>
                </c:pt>
                <c:pt idx="181">
                  <c:v>42582.0</c:v>
                </c:pt>
                <c:pt idx="182">
                  <c:v>42589.0</c:v>
                </c:pt>
                <c:pt idx="183">
                  <c:v>42596.0</c:v>
                </c:pt>
                <c:pt idx="184">
                  <c:v>42603.0</c:v>
                </c:pt>
                <c:pt idx="185">
                  <c:v>42610.0</c:v>
                </c:pt>
                <c:pt idx="186">
                  <c:v>42617.0</c:v>
                </c:pt>
                <c:pt idx="187">
                  <c:v>42624.0</c:v>
                </c:pt>
                <c:pt idx="188">
                  <c:v>42631.0</c:v>
                </c:pt>
                <c:pt idx="189">
                  <c:v>42638.0</c:v>
                </c:pt>
                <c:pt idx="190">
                  <c:v>42645.0</c:v>
                </c:pt>
                <c:pt idx="191">
                  <c:v>42652.0</c:v>
                </c:pt>
                <c:pt idx="192">
                  <c:v>42659.0</c:v>
                </c:pt>
                <c:pt idx="193">
                  <c:v>42666.0</c:v>
                </c:pt>
                <c:pt idx="194">
                  <c:v>42673.0</c:v>
                </c:pt>
                <c:pt idx="195">
                  <c:v>42680.0</c:v>
                </c:pt>
                <c:pt idx="196">
                  <c:v>42687.0</c:v>
                </c:pt>
                <c:pt idx="197">
                  <c:v>42694.0</c:v>
                </c:pt>
                <c:pt idx="198">
                  <c:v>42701.0</c:v>
                </c:pt>
                <c:pt idx="199">
                  <c:v>42708.0</c:v>
                </c:pt>
                <c:pt idx="200">
                  <c:v>42715.0</c:v>
                </c:pt>
                <c:pt idx="201">
                  <c:v>42722.0</c:v>
                </c:pt>
                <c:pt idx="202">
                  <c:v>42729.0</c:v>
                </c:pt>
                <c:pt idx="203">
                  <c:v>42736.0</c:v>
                </c:pt>
                <c:pt idx="204">
                  <c:v>42743.0</c:v>
                </c:pt>
                <c:pt idx="205">
                  <c:v>42750.0</c:v>
                </c:pt>
                <c:pt idx="206">
                  <c:v>42757.0</c:v>
                </c:pt>
                <c:pt idx="207">
                  <c:v>42764.0</c:v>
                </c:pt>
                <c:pt idx="208">
                  <c:v>42771.0</c:v>
                </c:pt>
                <c:pt idx="209">
                  <c:v>42778.0</c:v>
                </c:pt>
                <c:pt idx="210">
                  <c:v>42785.0</c:v>
                </c:pt>
                <c:pt idx="211">
                  <c:v>42792.0</c:v>
                </c:pt>
                <c:pt idx="212">
                  <c:v>42799.0</c:v>
                </c:pt>
                <c:pt idx="213">
                  <c:v>42806.0</c:v>
                </c:pt>
                <c:pt idx="214">
                  <c:v>42813.0</c:v>
                </c:pt>
                <c:pt idx="215">
                  <c:v>42820.0</c:v>
                </c:pt>
                <c:pt idx="216">
                  <c:v>42827.0</c:v>
                </c:pt>
                <c:pt idx="217">
                  <c:v>42834.0</c:v>
                </c:pt>
                <c:pt idx="218">
                  <c:v>42841.0</c:v>
                </c:pt>
                <c:pt idx="219">
                  <c:v>42848.0</c:v>
                </c:pt>
                <c:pt idx="220">
                  <c:v>42855.0</c:v>
                </c:pt>
                <c:pt idx="221">
                  <c:v>42862.0</c:v>
                </c:pt>
                <c:pt idx="222">
                  <c:v>42869.0</c:v>
                </c:pt>
                <c:pt idx="223">
                  <c:v>42876.0</c:v>
                </c:pt>
                <c:pt idx="224">
                  <c:v>42883.0</c:v>
                </c:pt>
                <c:pt idx="225">
                  <c:v>42890.0</c:v>
                </c:pt>
                <c:pt idx="226">
                  <c:v>42897.0</c:v>
                </c:pt>
                <c:pt idx="227">
                  <c:v>42904.0</c:v>
                </c:pt>
                <c:pt idx="228">
                  <c:v>42911.0</c:v>
                </c:pt>
                <c:pt idx="229">
                  <c:v>42918.0</c:v>
                </c:pt>
                <c:pt idx="230">
                  <c:v>42925.0</c:v>
                </c:pt>
                <c:pt idx="231">
                  <c:v>42932.0</c:v>
                </c:pt>
                <c:pt idx="232">
                  <c:v>42939.0</c:v>
                </c:pt>
                <c:pt idx="233">
                  <c:v>42946.0</c:v>
                </c:pt>
                <c:pt idx="234">
                  <c:v>42953.0</c:v>
                </c:pt>
                <c:pt idx="235">
                  <c:v>42960.0</c:v>
                </c:pt>
                <c:pt idx="236">
                  <c:v>42967.0</c:v>
                </c:pt>
                <c:pt idx="237">
                  <c:v>42974.0</c:v>
                </c:pt>
                <c:pt idx="238">
                  <c:v>42981.0</c:v>
                </c:pt>
                <c:pt idx="239">
                  <c:v>42988.0</c:v>
                </c:pt>
                <c:pt idx="240">
                  <c:v>42995.0</c:v>
                </c:pt>
                <c:pt idx="241">
                  <c:v>43002.0</c:v>
                </c:pt>
                <c:pt idx="242">
                  <c:v>43009.0</c:v>
                </c:pt>
                <c:pt idx="243">
                  <c:v>43016.0</c:v>
                </c:pt>
                <c:pt idx="244">
                  <c:v>43023.0</c:v>
                </c:pt>
                <c:pt idx="245">
                  <c:v>43030.0</c:v>
                </c:pt>
                <c:pt idx="246">
                  <c:v>43037.0</c:v>
                </c:pt>
                <c:pt idx="247">
                  <c:v>43044.0</c:v>
                </c:pt>
                <c:pt idx="248">
                  <c:v>43051.0</c:v>
                </c:pt>
                <c:pt idx="249">
                  <c:v>43058.0</c:v>
                </c:pt>
                <c:pt idx="250">
                  <c:v>43065.0</c:v>
                </c:pt>
                <c:pt idx="251">
                  <c:v>43072.0</c:v>
                </c:pt>
                <c:pt idx="252">
                  <c:v>43079.0</c:v>
                </c:pt>
                <c:pt idx="253">
                  <c:v>43086.0</c:v>
                </c:pt>
                <c:pt idx="254">
                  <c:v>43093.0</c:v>
                </c:pt>
                <c:pt idx="255">
                  <c:v>43100.0</c:v>
                </c:pt>
                <c:pt idx="256">
                  <c:v>43107.0</c:v>
                </c:pt>
                <c:pt idx="257">
                  <c:v>43114.0</c:v>
                </c:pt>
                <c:pt idx="258">
                  <c:v>43121.0</c:v>
                </c:pt>
                <c:pt idx="259">
                  <c:v>43128.0</c:v>
                </c:pt>
                <c:pt idx="260">
                  <c:v>43135.0</c:v>
                </c:pt>
              </c:numCache>
            </c:numRef>
          </c:cat>
          <c:val>
            <c:numRef>
              <c:f>'multiTimeline (1)'!$B$4:$B$264</c:f>
              <c:numCache>
                <c:formatCode>General</c:formatCode>
                <c:ptCount val="261"/>
                <c:pt idx="0">
                  <c:v>24.0</c:v>
                </c:pt>
                <c:pt idx="1">
                  <c:v>8.0</c:v>
                </c:pt>
                <c:pt idx="2">
                  <c:v>0.0</c:v>
                </c:pt>
                <c:pt idx="3">
                  <c:v>15.0</c:v>
                </c:pt>
                <c:pt idx="4">
                  <c:v>7.0</c:v>
                </c:pt>
                <c:pt idx="5">
                  <c:v>0.0</c:v>
                </c:pt>
                <c:pt idx="6">
                  <c:v>16.0</c:v>
                </c:pt>
                <c:pt idx="7">
                  <c:v>23.0</c:v>
                </c:pt>
                <c:pt idx="8">
                  <c:v>7.0</c:v>
                </c:pt>
                <c:pt idx="9">
                  <c:v>15.0</c:v>
                </c:pt>
                <c:pt idx="10">
                  <c:v>0.0</c:v>
                </c:pt>
                <c:pt idx="11">
                  <c:v>15.0</c:v>
                </c:pt>
                <c:pt idx="12">
                  <c:v>0.0</c:v>
                </c:pt>
                <c:pt idx="13">
                  <c:v>7.0</c:v>
                </c:pt>
                <c:pt idx="14">
                  <c:v>0.0</c:v>
                </c:pt>
                <c:pt idx="15">
                  <c:v>8.0</c:v>
                </c:pt>
                <c:pt idx="16">
                  <c:v>15.0</c:v>
                </c:pt>
                <c:pt idx="17">
                  <c:v>7.0</c:v>
                </c:pt>
                <c:pt idx="18">
                  <c:v>0.0</c:v>
                </c:pt>
                <c:pt idx="19">
                  <c:v>0.0</c:v>
                </c:pt>
                <c:pt idx="20">
                  <c:v>0.0</c:v>
                </c:pt>
                <c:pt idx="21">
                  <c:v>8.0</c:v>
                </c:pt>
                <c:pt idx="22">
                  <c:v>8.0</c:v>
                </c:pt>
                <c:pt idx="23">
                  <c:v>8.0</c:v>
                </c:pt>
                <c:pt idx="24">
                  <c:v>0.0</c:v>
                </c:pt>
                <c:pt idx="25">
                  <c:v>0.0</c:v>
                </c:pt>
                <c:pt idx="26">
                  <c:v>0.0</c:v>
                </c:pt>
                <c:pt idx="27">
                  <c:v>0.0</c:v>
                </c:pt>
                <c:pt idx="28">
                  <c:v>7.0</c:v>
                </c:pt>
                <c:pt idx="29">
                  <c:v>7.0</c:v>
                </c:pt>
                <c:pt idx="30">
                  <c:v>0.0</c:v>
                </c:pt>
                <c:pt idx="31">
                  <c:v>0.0</c:v>
                </c:pt>
                <c:pt idx="32">
                  <c:v>0.0</c:v>
                </c:pt>
                <c:pt idx="33">
                  <c:v>21.0</c:v>
                </c:pt>
                <c:pt idx="34">
                  <c:v>0.0</c:v>
                </c:pt>
                <c:pt idx="35">
                  <c:v>7.0</c:v>
                </c:pt>
                <c:pt idx="36">
                  <c:v>14.0</c:v>
                </c:pt>
                <c:pt idx="37">
                  <c:v>14.0</c:v>
                </c:pt>
                <c:pt idx="38">
                  <c:v>0.0</c:v>
                </c:pt>
                <c:pt idx="39">
                  <c:v>14.0</c:v>
                </c:pt>
                <c:pt idx="40">
                  <c:v>7.0</c:v>
                </c:pt>
                <c:pt idx="41">
                  <c:v>7.0</c:v>
                </c:pt>
                <c:pt idx="42">
                  <c:v>40.0</c:v>
                </c:pt>
                <c:pt idx="43">
                  <c:v>14.0</c:v>
                </c:pt>
                <c:pt idx="44">
                  <c:v>14.0</c:v>
                </c:pt>
                <c:pt idx="45">
                  <c:v>0.0</c:v>
                </c:pt>
                <c:pt idx="46">
                  <c:v>7.0</c:v>
                </c:pt>
                <c:pt idx="47">
                  <c:v>7.0</c:v>
                </c:pt>
                <c:pt idx="48">
                  <c:v>0.0</c:v>
                </c:pt>
                <c:pt idx="49">
                  <c:v>7.0</c:v>
                </c:pt>
                <c:pt idx="50">
                  <c:v>0.0</c:v>
                </c:pt>
                <c:pt idx="51">
                  <c:v>34.0</c:v>
                </c:pt>
                <c:pt idx="52">
                  <c:v>6.0</c:v>
                </c:pt>
                <c:pt idx="53">
                  <c:v>20.0</c:v>
                </c:pt>
                <c:pt idx="54">
                  <c:v>13.0</c:v>
                </c:pt>
                <c:pt idx="55">
                  <c:v>19.0</c:v>
                </c:pt>
                <c:pt idx="56">
                  <c:v>6.0</c:v>
                </c:pt>
                <c:pt idx="57">
                  <c:v>0.0</c:v>
                </c:pt>
                <c:pt idx="58">
                  <c:v>13.0</c:v>
                </c:pt>
                <c:pt idx="59">
                  <c:v>13.0</c:v>
                </c:pt>
                <c:pt idx="60">
                  <c:v>7.0</c:v>
                </c:pt>
                <c:pt idx="61">
                  <c:v>0.0</c:v>
                </c:pt>
                <c:pt idx="62">
                  <c:v>20.0</c:v>
                </c:pt>
                <c:pt idx="63">
                  <c:v>20.0</c:v>
                </c:pt>
                <c:pt idx="64">
                  <c:v>6.0</c:v>
                </c:pt>
                <c:pt idx="65">
                  <c:v>6.0</c:v>
                </c:pt>
                <c:pt idx="66">
                  <c:v>0.0</c:v>
                </c:pt>
                <c:pt idx="67">
                  <c:v>7.0</c:v>
                </c:pt>
                <c:pt idx="68">
                  <c:v>7.0</c:v>
                </c:pt>
                <c:pt idx="69">
                  <c:v>0.0</c:v>
                </c:pt>
                <c:pt idx="70">
                  <c:v>7.0</c:v>
                </c:pt>
                <c:pt idx="71">
                  <c:v>15.0</c:v>
                </c:pt>
                <c:pt idx="72">
                  <c:v>0.0</c:v>
                </c:pt>
                <c:pt idx="73">
                  <c:v>0.0</c:v>
                </c:pt>
                <c:pt idx="74">
                  <c:v>0.0</c:v>
                </c:pt>
                <c:pt idx="75">
                  <c:v>0.0</c:v>
                </c:pt>
                <c:pt idx="76">
                  <c:v>0.0</c:v>
                </c:pt>
                <c:pt idx="77">
                  <c:v>0.0</c:v>
                </c:pt>
                <c:pt idx="78">
                  <c:v>0.0</c:v>
                </c:pt>
                <c:pt idx="79">
                  <c:v>0.0</c:v>
                </c:pt>
                <c:pt idx="80">
                  <c:v>14.0</c:v>
                </c:pt>
                <c:pt idx="81">
                  <c:v>0.0</c:v>
                </c:pt>
                <c:pt idx="82">
                  <c:v>14.0</c:v>
                </c:pt>
                <c:pt idx="83">
                  <c:v>0.0</c:v>
                </c:pt>
                <c:pt idx="84">
                  <c:v>7.0</c:v>
                </c:pt>
                <c:pt idx="85">
                  <c:v>0.0</c:v>
                </c:pt>
                <c:pt idx="86">
                  <c:v>7.0</c:v>
                </c:pt>
                <c:pt idx="87">
                  <c:v>14.0</c:v>
                </c:pt>
                <c:pt idx="88">
                  <c:v>0.0</c:v>
                </c:pt>
                <c:pt idx="89">
                  <c:v>0.0</c:v>
                </c:pt>
                <c:pt idx="90">
                  <c:v>26.0</c:v>
                </c:pt>
                <c:pt idx="91">
                  <c:v>20.0</c:v>
                </c:pt>
                <c:pt idx="92">
                  <c:v>20.0</c:v>
                </c:pt>
                <c:pt idx="93">
                  <c:v>7.0</c:v>
                </c:pt>
                <c:pt idx="94">
                  <c:v>0.0</c:v>
                </c:pt>
                <c:pt idx="95">
                  <c:v>7.0</c:v>
                </c:pt>
                <c:pt idx="96">
                  <c:v>7.0</c:v>
                </c:pt>
                <c:pt idx="97">
                  <c:v>0.0</c:v>
                </c:pt>
                <c:pt idx="98">
                  <c:v>0.0</c:v>
                </c:pt>
                <c:pt idx="99">
                  <c:v>0.0</c:v>
                </c:pt>
                <c:pt idx="100">
                  <c:v>6.0</c:v>
                </c:pt>
                <c:pt idx="101">
                  <c:v>0.0</c:v>
                </c:pt>
                <c:pt idx="102">
                  <c:v>0.0</c:v>
                </c:pt>
                <c:pt idx="103">
                  <c:v>6.0</c:v>
                </c:pt>
                <c:pt idx="104">
                  <c:v>6.0</c:v>
                </c:pt>
                <c:pt idx="105">
                  <c:v>6.0</c:v>
                </c:pt>
                <c:pt idx="106">
                  <c:v>0.0</c:v>
                </c:pt>
                <c:pt idx="107">
                  <c:v>12.0</c:v>
                </c:pt>
                <c:pt idx="108">
                  <c:v>6.0</c:v>
                </c:pt>
                <c:pt idx="109">
                  <c:v>12.0</c:v>
                </c:pt>
                <c:pt idx="110">
                  <c:v>7.0</c:v>
                </c:pt>
                <c:pt idx="111">
                  <c:v>6.0</c:v>
                </c:pt>
                <c:pt idx="112">
                  <c:v>13.0</c:v>
                </c:pt>
                <c:pt idx="113">
                  <c:v>12.0</c:v>
                </c:pt>
                <c:pt idx="114">
                  <c:v>12.0</c:v>
                </c:pt>
                <c:pt idx="115">
                  <c:v>12.0</c:v>
                </c:pt>
                <c:pt idx="116">
                  <c:v>0.0</c:v>
                </c:pt>
                <c:pt idx="117">
                  <c:v>31.0</c:v>
                </c:pt>
                <c:pt idx="118">
                  <c:v>18.0</c:v>
                </c:pt>
                <c:pt idx="119">
                  <c:v>0.0</c:v>
                </c:pt>
                <c:pt idx="120">
                  <c:v>12.0</c:v>
                </c:pt>
                <c:pt idx="121">
                  <c:v>12.0</c:v>
                </c:pt>
                <c:pt idx="122">
                  <c:v>0.0</c:v>
                </c:pt>
                <c:pt idx="123">
                  <c:v>6.0</c:v>
                </c:pt>
                <c:pt idx="124">
                  <c:v>6.0</c:v>
                </c:pt>
                <c:pt idx="125">
                  <c:v>6.0</c:v>
                </c:pt>
                <c:pt idx="126">
                  <c:v>6.0</c:v>
                </c:pt>
                <c:pt idx="127">
                  <c:v>0.0</c:v>
                </c:pt>
                <c:pt idx="128">
                  <c:v>0.0</c:v>
                </c:pt>
                <c:pt idx="129">
                  <c:v>0.0</c:v>
                </c:pt>
                <c:pt idx="130">
                  <c:v>0.0</c:v>
                </c:pt>
                <c:pt idx="131">
                  <c:v>0.0</c:v>
                </c:pt>
                <c:pt idx="132">
                  <c:v>0.0</c:v>
                </c:pt>
                <c:pt idx="133">
                  <c:v>6.0</c:v>
                </c:pt>
                <c:pt idx="134">
                  <c:v>0.0</c:v>
                </c:pt>
                <c:pt idx="135">
                  <c:v>6.0</c:v>
                </c:pt>
                <c:pt idx="136">
                  <c:v>6.0</c:v>
                </c:pt>
                <c:pt idx="137">
                  <c:v>6.0</c:v>
                </c:pt>
                <c:pt idx="138">
                  <c:v>6.0</c:v>
                </c:pt>
                <c:pt idx="139">
                  <c:v>12.0</c:v>
                </c:pt>
                <c:pt idx="140">
                  <c:v>0.0</c:v>
                </c:pt>
                <c:pt idx="141">
                  <c:v>17.0</c:v>
                </c:pt>
                <c:pt idx="142">
                  <c:v>6.0</c:v>
                </c:pt>
                <c:pt idx="143">
                  <c:v>6.0</c:v>
                </c:pt>
                <c:pt idx="144">
                  <c:v>17.0</c:v>
                </c:pt>
                <c:pt idx="145">
                  <c:v>17.0</c:v>
                </c:pt>
                <c:pt idx="146">
                  <c:v>17.0</c:v>
                </c:pt>
                <c:pt idx="147">
                  <c:v>12.0</c:v>
                </c:pt>
                <c:pt idx="148">
                  <c:v>6.0</c:v>
                </c:pt>
                <c:pt idx="149">
                  <c:v>0.0</c:v>
                </c:pt>
                <c:pt idx="150">
                  <c:v>0.0</c:v>
                </c:pt>
                <c:pt idx="151">
                  <c:v>18.0</c:v>
                </c:pt>
                <c:pt idx="152">
                  <c:v>6.0</c:v>
                </c:pt>
                <c:pt idx="153">
                  <c:v>6.0</c:v>
                </c:pt>
                <c:pt idx="154">
                  <c:v>6.0</c:v>
                </c:pt>
                <c:pt idx="155">
                  <c:v>6.0</c:v>
                </c:pt>
                <c:pt idx="156">
                  <c:v>6.0</c:v>
                </c:pt>
                <c:pt idx="157">
                  <c:v>12.0</c:v>
                </c:pt>
                <c:pt idx="158">
                  <c:v>6.0</c:v>
                </c:pt>
                <c:pt idx="159">
                  <c:v>17.0</c:v>
                </c:pt>
                <c:pt idx="160">
                  <c:v>24.0</c:v>
                </c:pt>
                <c:pt idx="161">
                  <c:v>23.0</c:v>
                </c:pt>
                <c:pt idx="162">
                  <c:v>12.0</c:v>
                </c:pt>
                <c:pt idx="163">
                  <c:v>0.0</c:v>
                </c:pt>
                <c:pt idx="164">
                  <c:v>12.0</c:v>
                </c:pt>
                <c:pt idx="165">
                  <c:v>24.0</c:v>
                </c:pt>
                <c:pt idx="166">
                  <c:v>0.0</c:v>
                </c:pt>
                <c:pt idx="167">
                  <c:v>12.0</c:v>
                </c:pt>
                <c:pt idx="168">
                  <c:v>0.0</c:v>
                </c:pt>
                <c:pt idx="169">
                  <c:v>6.0</c:v>
                </c:pt>
                <c:pt idx="170">
                  <c:v>12.0</c:v>
                </c:pt>
                <c:pt idx="171">
                  <c:v>12.0</c:v>
                </c:pt>
                <c:pt idx="172">
                  <c:v>18.0</c:v>
                </c:pt>
                <c:pt idx="173">
                  <c:v>6.0</c:v>
                </c:pt>
                <c:pt idx="174">
                  <c:v>6.0</c:v>
                </c:pt>
                <c:pt idx="175">
                  <c:v>0.0</c:v>
                </c:pt>
                <c:pt idx="176">
                  <c:v>0.0</c:v>
                </c:pt>
                <c:pt idx="177">
                  <c:v>0.0</c:v>
                </c:pt>
                <c:pt idx="178">
                  <c:v>6.0</c:v>
                </c:pt>
                <c:pt idx="179">
                  <c:v>6.0</c:v>
                </c:pt>
                <c:pt idx="180">
                  <c:v>0.0</c:v>
                </c:pt>
                <c:pt idx="181">
                  <c:v>0.0</c:v>
                </c:pt>
                <c:pt idx="182">
                  <c:v>0.0</c:v>
                </c:pt>
                <c:pt idx="183">
                  <c:v>0.0</c:v>
                </c:pt>
                <c:pt idx="184">
                  <c:v>7.0</c:v>
                </c:pt>
                <c:pt idx="185">
                  <c:v>0.0</c:v>
                </c:pt>
                <c:pt idx="186">
                  <c:v>6.0</c:v>
                </c:pt>
                <c:pt idx="187">
                  <c:v>6.0</c:v>
                </c:pt>
                <c:pt idx="188">
                  <c:v>12.0</c:v>
                </c:pt>
                <c:pt idx="189">
                  <c:v>0.0</c:v>
                </c:pt>
                <c:pt idx="190">
                  <c:v>6.0</c:v>
                </c:pt>
                <c:pt idx="191">
                  <c:v>24.0</c:v>
                </c:pt>
                <c:pt idx="192">
                  <c:v>0.0</c:v>
                </c:pt>
                <c:pt idx="193">
                  <c:v>18.0</c:v>
                </c:pt>
                <c:pt idx="194">
                  <c:v>12.0</c:v>
                </c:pt>
                <c:pt idx="195">
                  <c:v>58.0</c:v>
                </c:pt>
                <c:pt idx="196">
                  <c:v>59.0</c:v>
                </c:pt>
                <c:pt idx="197">
                  <c:v>6.0</c:v>
                </c:pt>
                <c:pt idx="198">
                  <c:v>29.0</c:v>
                </c:pt>
                <c:pt idx="199">
                  <c:v>39.0</c:v>
                </c:pt>
                <c:pt idx="200">
                  <c:v>23.0</c:v>
                </c:pt>
                <c:pt idx="201">
                  <c:v>37.0</c:v>
                </c:pt>
                <c:pt idx="202">
                  <c:v>25.0</c:v>
                </c:pt>
                <c:pt idx="203">
                  <c:v>23.0</c:v>
                </c:pt>
                <c:pt idx="204">
                  <c:v>79.0</c:v>
                </c:pt>
                <c:pt idx="205">
                  <c:v>50.0</c:v>
                </c:pt>
                <c:pt idx="206">
                  <c:v>100.0</c:v>
                </c:pt>
                <c:pt idx="207">
                  <c:v>56.0</c:v>
                </c:pt>
                <c:pt idx="208">
                  <c:v>33.0</c:v>
                </c:pt>
                <c:pt idx="209">
                  <c:v>33.0</c:v>
                </c:pt>
                <c:pt idx="210">
                  <c:v>38.0</c:v>
                </c:pt>
                <c:pt idx="211">
                  <c:v>27.0</c:v>
                </c:pt>
                <c:pt idx="212">
                  <c:v>26.0</c:v>
                </c:pt>
                <c:pt idx="213">
                  <c:v>42.0</c:v>
                </c:pt>
                <c:pt idx="214">
                  <c:v>55.0</c:v>
                </c:pt>
                <c:pt idx="215">
                  <c:v>27.0</c:v>
                </c:pt>
                <c:pt idx="216">
                  <c:v>22.0</c:v>
                </c:pt>
                <c:pt idx="217">
                  <c:v>23.0</c:v>
                </c:pt>
                <c:pt idx="218">
                  <c:v>45.0</c:v>
                </c:pt>
                <c:pt idx="219">
                  <c:v>33.0</c:v>
                </c:pt>
                <c:pt idx="220">
                  <c:v>33.0</c:v>
                </c:pt>
                <c:pt idx="221">
                  <c:v>33.0</c:v>
                </c:pt>
                <c:pt idx="222">
                  <c:v>0.0</c:v>
                </c:pt>
                <c:pt idx="223">
                  <c:v>18.0</c:v>
                </c:pt>
                <c:pt idx="224">
                  <c:v>12.0</c:v>
                </c:pt>
                <c:pt idx="225">
                  <c:v>0.0</c:v>
                </c:pt>
                <c:pt idx="226">
                  <c:v>0.0</c:v>
                </c:pt>
                <c:pt idx="227">
                  <c:v>0.0</c:v>
                </c:pt>
                <c:pt idx="228">
                  <c:v>18.0</c:v>
                </c:pt>
                <c:pt idx="229">
                  <c:v>6.0</c:v>
                </c:pt>
                <c:pt idx="230">
                  <c:v>6.0</c:v>
                </c:pt>
                <c:pt idx="231">
                  <c:v>24.0</c:v>
                </c:pt>
                <c:pt idx="232">
                  <c:v>0.0</c:v>
                </c:pt>
                <c:pt idx="233">
                  <c:v>12.0</c:v>
                </c:pt>
                <c:pt idx="234">
                  <c:v>23.0</c:v>
                </c:pt>
                <c:pt idx="235">
                  <c:v>52.0</c:v>
                </c:pt>
                <c:pt idx="236">
                  <c:v>29.0</c:v>
                </c:pt>
                <c:pt idx="237">
                  <c:v>6.0</c:v>
                </c:pt>
                <c:pt idx="238">
                  <c:v>23.0</c:v>
                </c:pt>
                <c:pt idx="239">
                  <c:v>17.0</c:v>
                </c:pt>
                <c:pt idx="240">
                  <c:v>17.0</c:v>
                </c:pt>
                <c:pt idx="241">
                  <c:v>22.0</c:v>
                </c:pt>
                <c:pt idx="242">
                  <c:v>33.0</c:v>
                </c:pt>
                <c:pt idx="243">
                  <c:v>0.0</c:v>
                </c:pt>
                <c:pt idx="244">
                  <c:v>28.0</c:v>
                </c:pt>
                <c:pt idx="245">
                  <c:v>28.0</c:v>
                </c:pt>
                <c:pt idx="246">
                  <c:v>5.0</c:v>
                </c:pt>
                <c:pt idx="247">
                  <c:v>16.0</c:v>
                </c:pt>
                <c:pt idx="248">
                  <c:v>27.0</c:v>
                </c:pt>
                <c:pt idx="249">
                  <c:v>5.0</c:v>
                </c:pt>
                <c:pt idx="250">
                  <c:v>27.0</c:v>
                </c:pt>
                <c:pt idx="251">
                  <c:v>22.0</c:v>
                </c:pt>
                <c:pt idx="252">
                  <c:v>21.0</c:v>
                </c:pt>
                <c:pt idx="253">
                  <c:v>11.0</c:v>
                </c:pt>
                <c:pt idx="254">
                  <c:v>18.0</c:v>
                </c:pt>
                <c:pt idx="255">
                  <c:v>6.0</c:v>
                </c:pt>
                <c:pt idx="256">
                  <c:v>37.0</c:v>
                </c:pt>
                <c:pt idx="257">
                  <c:v>21.0</c:v>
                </c:pt>
                <c:pt idx="258">
                  <c:v>26.0</c:v>
                </c:pt>
                <c:pt idx="259">
                  <c:v>52.0</c:v>
                </c:pt>
                <c:pt idx="260">
                  <c:v>56.0</c:v>
                </c:pt>
              </c:numCache>
            </c:numRef>
          </c:val>
          <c:smooth val="0"/>
          <c:extLst xmlns:c16r2="http://schemas.microsoft.com/office/drawing/2015/06/chart">
            <c:ext xmlns:c16="http://schemas.microsoft.com/office/drawing/2014/chart" uri="{C3380CC4-5D6E-409C-BE32-E72D297353CC}">
              <c16:uniqueId val="{00000000-E043-4752-A3FF-FC493F89AB96}"/>
            </c:ext>
          </c:extLst>
        </c:ser>
        <c:dLbls>
          <c:showLegendKey val="0"/>
          <c:showVal val="0"/>
          <c:showCatName val="0"/>
          <c:showSerName val="0"/>
          <c:showPercent val="0"/>
          <c:showBubbleSize val="0"/>
        </c:dLbls>
        <c:marker val="1"/>
        <c:smooth val="0"/>
        <c:axId val="-2076110904"/>
        <c:axId val="-2076082040"/>
      </c:lineChart>
      <c:dateAx>
        <c:axId val="-207611090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6082040"/>
        <c:crosses val="autoZero"/>
        <c:auto val="1"/>
        <c:lblOffset val="100"/>
        <c:baseTimeUnit val="days"/>
      </c:dateAx>
      <c:valAx>
        <c:axId val="-2076082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611090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'Standard Query_24453.csv'!$E$14</c:f>
              <c:strCache>
                <c:ptCount val="1"/>
                <c:pt idx="0">
                  <c:v>China</c:v>
                </c:pt>
              </c:strCache>
            </c:strRef>
          </c:tx>
          <c:invertIfNegative val="0"/>
          <c:cat>
            <c:numRef>
              <c:f>'Standard Query_24453.csv'!$F$13:$W$13</c:f>
              <c:numCache>
                <c:formatCode>General</c:formatCode>
                <c:ptCount val="18"/>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numCache>
            </c:numRef>
          </c:cat>
          <c:val>
            <c:numRef>
              <c:f>'Standard Query_24453.csv'!$F$14:$W$14</c:f>
              <c:numCache>
                <c:formatCode>#,##0.00</c:formatCode>
                <c:ptCount val="18"/>
                <c:pt idx="0">
                  <c:v>5.230656E6</c:v>
                </c:pt>
                <c:pt idx="1">
                  <c:v>5.436344E6</c:v>
                </c:pt>
                <c:pt idx="2">
                  <c:v>4.861427E6</c:v>
                </c:pt>
                <c:pt idx="3">
                  <c:v>1.1112116E7</c:v>
                </c:pt>
                <c:pt idx="4">
                  <c:v>9.402546E6</c:v>
                </c:pt>
                <c:pt idx="5">
                  <c:v>9.434308E6</c:v>
                </c:pt>
                <c:pt idx="6">
                  <c:v>1.032099E7</c:v>
                </c:pt>
                <c:pt idx="7">
                  <c:v>1.1771605E7</c:v>
                </c:pt>
                <c:pt idx="8">
                  <c:v>1.6512163E7</c:v>
                </c:pt>
                <c:pt idx="9">
                  <c:v>2.2817676E7</c:v>
                </c:pt>
                <c:pt idx="10">
                  <c:v>2.4313182E7</c:v>
                </c:pt>
                <c:pt idx="11">
                  <c:v>2.0691515E7</c:v>
                </c:pt>
                <c:pt idx="12">
                  <c:v>2.61955245E7</c:v>
                </c:pt>
                <c:pt idx="13">
                  <c:v>2.45535559E7</c:v>
                </c:pt>
                <c:pt idx="14">
                  <c:v>3.0827882E7</c:v>
                </c:pt>
                <c:pt idx="15">
                  <c:v>2.72548111E7</c:v>
                </c:pt>
                <c:pt idx="16">
                  <c:v>3.59694025E7</c:v>
                </c:pt>
                <c:pt idx="17">
                  <c:v>3.19966786E7</c:v>
                </c:pt>
              </c:numCache>
            </c:numRef>
          </c:val>
        </c:ser>
        <c:ser>
          <c:idx val="1"/>
          <c:order val="1"/>
          <c:tx>
            <c:strRef>
              <c:f>'Standard Query_24453.csv'!$E$15</c:f>
              <c:strCache>
                <c:ptCount val="1"/>
                <c:pt idx="0">
                  <c:v>ROW</c:v>
                </c:pt>
              </c:strCache>
            </c:strRef>
          </c:tx>
          <c:invertIfNegative val="0"/>
          <c:cat>
            <c:numRef>
              <c:f>'Standard Query_24453.csv'!$F$13:$W$13</c:f>
              <c:numCache>
                <c:formatCode>General</c:formatCode>
                <c:ptCount val="18"/>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numCache>
            </c:numRef>
          </c:cat>
          <c:val>
            <c:numRef>
              <c:f>'Standard Query_24453.csv'!$F$15:$W$15</c:f>
              <c:numCache>
                <c:formatCode>#,##0.00</c:formatCode>
                <c:ptCount val="18"/>
                <c:pt idx="0">
                  <c:v>2.1755289E7</c:v>
                </c:pt>
                <c:pt idx="1">
                  <c:v>2.3287437E7</c:v>
                </c:pt>
                <c:pt idx="2">
                  <c:v>2.281311E7</c:v>
                </c:pt>
                <c:pt idx="3">
                  <c:v>1.9722584E7</c:v>
                </c:pt>
                <c:pt idx="4">
                  <c:v>1.5735425E7</c:v>
                </c:pt>
                <c:pt idx="5">
                  <c:v>1.6073916E7</c:v>
                </c:pt>
                <c:pt idx="6">
                  <c:v>1.7858977E7</c:v>
                </c:pt>
                <c:pt idx="7">
                  <c:v>1.8005263E7</c:v>
                </c:pt>
                <c:pt idx="8">
                  <c:v>1.7304285E7</c:v>
                </c:pt>
                <c:pt idx="9">
                  <c:v>1.75544E7</c:v>
                </c:pt>
                <c:pt idx="10">
                  <c:v>1.8005535E7</c:v>
                </c:pt>
                <c:pt idx="11">
                  <c:v>1.3684322E7</c:v>
                </c:pt>
                <c:pt idx="12">
                  <c:v>1.74276003E7</c:v>
                </c:pt>
                <c:pt idx="13">
                  <c:v>1.4810879E7</c:v>
                </c:pt>
                <c:pt idx="14">
                  <c:v>1.8738863E7</c:v>
                </c:pt>
                <c:pt idx="15">
                  <c:v>2.08929589E7</c:v>
                </c:pt>
                <c:pt idx="16">
                  <c:v>2.17456689E7</c:v>
                </c:pt>
                <c:pt idx="17">
                  <c:v>2.35462045E7</c:v>
                </c:pt>
              </c:numCache>
            </c:numRef>
          </c:val>
        </c:ser>
        <c:dLbls>
          <c:showLegendKey val="0"/>
          <c:showVal val="0"/>
          <c:showCatName val="0"/>
          <c:showSerName val="0"/>
          <c:showPercent val="0"/>
          <c:showBubbleSize val="0"/>
        </c:dLbls>
        <c:gapWidth val="150"/>
        <c:overlap val="100"/>
        <c:axId val="2106335400"/>
        <c:axId val="-2094483560"/>
      </c:barChart>
      <c:catAx>
        <c:axId val="2106335400"/>
        <c:scaling>
          <c:orientation val="minMax"/>
        </c:scaling>
        <c:delete val="0"/>
        <c:axPos val="b"/>
        <c:numFmt formatCode="General" sourceLinked="1"/>
        <c:majorTickMark val="out"/>
        <c:minorTickMark val="none"/>
        <c:tickLblPos val="nextTo"/>
        <c:crossAx val="-2094483560"/>
        <c:crosses val="autoZero"/>
        <c:auto val="1"/>
        <c:lblAlgn val="ctr"/>
        <c:lblOffset val="100"/>
        <c:noMultiLvlLbl val="0"/>
      </c:catAx>
      <c:valAx>
        <c:axId val="-2094483560"/>
        <c:scaling>
          <c:orientation val="minMax"/>
        </c:scaling>
        <c:delete val="0"/>
        <c:axPos val="l"/>
        <c:majorGridlines/>
        <c:numFmt formatCode="#,##0" sourceLinked="0"/>
        <c:majorTickMark val="out"/>
        <c:minorTickMark val="none"/>
        <c:tickLblPos val="nextTo"/>
        <c:crossAx val="2106335400"/>
        <c:crosses val="autoZero"/>
        <c:crossBetween val="between"/>
        <c:dispUnits>
          <c:builtInUnit val="millions"/>
        </c:dispUnits>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dirty="0"/>
              <a:t>Export Destination</a:t>
            </a: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1B1-4483-BF67-D32D0CD0A59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1B1-4483-BF67-D32D0CD0A59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1B1-4483-BF67-D32D0CD0A59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F1B1-4483-BF67-D32D0CD0A59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F1B1-4483-BF67-D32D0CD0A597}"/>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F1B1-4483-BF67-D32D0CD0A597}"/>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'Standard Query_19948'!$S$8:$S$13</c:f>
              <c:strCache>
                <c:ptCount val="6"/>
                <c:pt idx="0">
                  <c:v>China</c:v>
                </c:pt>
                <c:pt idx="1">
                  <c:v>EU</c:v>
                </c:pt>
                <c:pt idx="2">
                  <c:v>Mexico</c:v>
                </c:pt>
                <c:pt idx="3">
                  <c:v>Japan</c:v>
                </c:pt>
                <c:pt idx="4">
                  <c:v>Indonesia</c:v>
                </c:pt>
                <c:pt idx="5">
                  <c:v>Other</c:v>
                </c:pt>
              </c:strCache>
            </c:strRef>
          </c:cat>
          <c:val>
            <c:numRef>
              <c:f>'Standard Query_19948'!$T$8:$T$13</c:f>
              <c:numCache>
                <c:formatCode>0.0%</c:formatCode>
                <c:ptCount val="6"/>
                <c:pt idx="0">
                  <c:v>0.594000216424261</c:v>
                </c:pt>
                <c:pt idx="1">
                  <c:v>0.0917421167065792</c:v>
                </c:pt>
                <c:pt idx="2">
                  <c:v>0.06808641624046</c:v>
                </c:pt>
                <c:pt idx="3">
                  <c:v>0.0427266442071509</c:v>
                </c:pt>
                <c:pt idx="4">
                  <c:v>0.0371447159925903</c:v>
                </c:pt>
                <c:pt idx="5">
                  <c:v>0.25175317884326</c:v>
                </c:pt>
              </c:numCache>
            </c:numRef>
          </c:val>
          <c:extLst xmlns:c16r2="http://schemas.microsoft.com/office/drawing/2015/06/chart">
            <c:ext xmlns:c16="http://schemas.microsoft.com/office/drawing/2014/chart" uri="{C3380CC4-5D6E-409C-BE32-E72D297353CC}">
              <c16:uniqueId val="{0000000C-F1B1-4483-BF67-D32D0CD0A59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a:t>Share of production exported</a:t>
            </a:r>
          </a:p>
        </c:rich>
      </c:tx>
      <c:layout/>
      <c:overlay val="0"/>
      <c:spPr>
        <a:noFill/>
        <a:ln>
          <a:noFill/>
        </a:ln>
        <a:effectLst/>
      </c:spPr>
    </c:title>
    <c:autoTitleDeleted val="0"/>
    <c:plotArea>
      <c:layout>
        <c:manualLayout>
          <c:layoutTarget val="inner"/>
          <c:xMode val="edge"/>
          <c:yMode val="edge"/>
          <c:x val="0.0844560367454068"/>
          <c:y val="0.180972222222222"/>
          <c:w val="0.884988407699038"/>
          <c:h val="0.60498505395159"/>
        </c:manualLayout>
      </c:layout>
      <c:lineChart>
        <c:grouping val="standard"/>
        <c:varyColors val="0"/>
        <c:ser>
          <c:idx val="0"/>
          <c:order val="0"/>
          <c:spPr>
            <a:ln w="28575" cap="rnd">
              <a:solidFill>
                <a:schemeClr val="accent1"/>
              </a:solidFill>
              <a:round/>
            </a:ln>
            <a:effectLst/>
          </c:spPr>
          <c:marker>
            <c:symbol val="none"/>
          </c:marker>
          <c:cat>
            <c:strRef>
              <c:f>'[psd (7).xls]psd (7)'!$D$1:$U$1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'[psd (7).xls]psd (7)'!$D$4:$U$4</c:f>
              <c:numCache>
                <c:formatCode>General</c:formatCode>
                <c:ptCount val="18"/>
                <c:pt idx="0">
                  <c:v>0.36110852041836</c:v>
                </c:pt>
                <c:pt idx="1">
                  <c:v>0.367958104535286</c:v>
                </c:pt>
                <c:pt idx="2">
                  <c:v>0.378922810291961</c:v>
                </c:pt>
                <c:pt idx="3">
                  <c:v>0.361289549735711</c:v>
                </c:pt>
                <c:pt idx="4">
                  <c:v>0.351228004140397</c:v>
                </c:pt>
                <c:pt idx="5">
                  <c:v>0.306309650687966</c:v>
                </c:pt>
                <c:pt idx="6">
                  <c:v>0.349260353329272</c:v>
                </c:pt>
                <c:pt idx="7">
                  <c:v>0.432863476029042</c:v>
                </c:pt>
                <c:pt idx="8">
                  <c:v>0.431175618273911</c:v>
                </c:pt>
                <c:pt idx="9">
                  <c:v>0.446026019459932</c:v>
                </c:pt>
                <c:pt idx="10">
                  <c:v>0.451771946659608</c:v>
                </c:pt>
                <c:pt idx="11">
                  <c:v>0.441162164406639</c:v>
                </c:pt>
                <c:pt idx="12">
                  <c:v>0.43638801318984</c:v>
                </c:pt>
                <c:pt idx="13">
                  <c:v>0.487958069351891</c:v>
                </c:pt>
                <c:pt idx="14">
                  <c:v>0.469161099571474</c:v>
                </c:pt>
                <c:pt idx="15">
                  <c:v>0.494679805721665</c:v>
                </c:pt>
                <c:pt idx="16">
                  <c:v>0.505961341087923</c:v>
                </c:pt>
                <c:pt idx="17">
                  <c:v>0.491858966850182</c:v>
                </c:pt>
              </c:numCache>
            </c:numRef>
          </c:val>
          <c:smooth val="0"/>
          <c:extLst xmlns:c16r2="http://schemas.microsoft.com/office/drawing/2015/06/chart">
            <c:ext xmlns:c16="http://schemas.microsoft.com/office/drawing/2014/chart" uri="{C3380CC4-5D6E-409C-BE32-E72D297353CC}">
              <c16:uniqueId val="{00000000-030E-49C8-B217-08E3823477B2}"/>
            </c:ext>
          </c:extLst>
        </c:ser>
        <c:dLbls>
          <c:showLegendKey val="0"/>
          <c:showVal val="0"/>
          <c:showCatName val="0"/>
          <c:showSerName val="0"/>
          <c:showPercent val="0"/>
          <c:showBubbleSize val="0"/>
        </c:dLbls>
        <c:marker val="1"/>
        <c:smooth val="0"/>
        <c:axId val="-2131331544"/>
        <c:axId val="-2131384168"/>
      </c:lineChart>
      <c:catAx>
        <c:axId val="-2131331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1384168"/>
        <c:crosses val="autoZero"/>
        <c:auto val="1"/>
        <c:lblAlgn val="ctr"/>
        <c:lblOffset val="100"/>
        <c:noMultiLvlLbl val="0"/>
      </c:catAx>
      <c:valAx>
        <c:axId val="-2131384168"/>
        <c:scaling>
          <c:orientation val="minMax"/>
          <c:min val="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1331544"/>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Imports</c:v>
          </c:tx>
          <c:marker>
            <c:symbol val="none"/>
          </c:marker>
          <c:cat>
            <c:strRef>
              <c:f>'CHINA CONSUMPTION AND IMPORTS'!$D$1:$U$1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'CHINA CONSUMPTION AND IMPORTS'!$D$2:$U$2</c:f>
              <c:numCache>
                <c:formatCode>#,##0</c:formatCode>
                <c:ptCount val="18"/>
                <c:pt idx="0">
                  <c:v>13245.0</c:v>
                </c:pt>
                <c:pt idx="1">
                  <c:v>10385.0</c:v>
                </c:pt>
                <c:pt idx="2">
                  <c:v>21417.0</c:v>
                </c:pt>
                <c:pt idx="3">
                  <c:v>16933.0</c:v>
                </c:pt>
                <c:pt idx="4">
                  <c:v>25802.0</c:v>
                </c:pt>
                <c:pt idx="5">
                  <c:v>28317.0</c:v>
                </c:pt>
                <c:pt idx="6">
                  <c:v>28726.0</c:v>
                </c:pt>
                <c:pt idx="7">
                  <c:v>37816.0</c:v>
                </c:pt>
                <c:pt idx="8">
                  <c:v>41098.0</c:v>
                </c:pt>
                <c:pt idx="9">
                  <c:v>50338.0</c:v>
                </c:pt>
                <c:pt idx="10">
                  <c:v>52339.0</c:v>
                </c:pt>
                <c:pt idx="11">
                  <c:v>59231.0</c:v>
                </c:pt>
                <c:pt idx="12">
                  <c:v>59865.0</c:v>
                </c:pt>
                <c:pt idx="13">
                  <c:v>70364.0</c:v>
                </c:pt>
                <c:pt idx="14">
                  <c:v>78350.0</c:v>
                </c:pt>
                <c:pt idx="15">
                  <c:v>83230.0</c:v>
                </c:pt>
                <c:pt idx="16">
                  <c:v>91000.0</c:v>
                </c:pt>
                <c:pt idx="17">
                  <c:v>94000.0</c:v>
                </c:pt>
              </c:numCache>
            </c:numRef>
          </c:val>
          <c:smooth val="0"/>
          <c:extLst xmlns:c16r2="http://schemas.microsoft.com/office/drawing/2015/06/chart">
            <c:ext xmlns:c16="http://schemas.microsoft.com/office/drawing/2014/chart" uri="{C3380CC4-5D6E-409C-BE32-E72D297353CC}">
              <c16:uniqueId val="{00000000-709D-480C-8B8B-60DD6FEA7498}"/>
            </c:ext>
          </c:extLst>
        </c:ser>
        <c:ser>
          <c:idx val="1"/>
          <c:order val="1"/>
          <c:tx>
            <c:v>Production</c:v>
          </c:tx>
          <c:marker>
            <c:symbol val="none"/>
          </c:marker>
          <c:cat>
            <c:strRef>
              <c:f>'CHINA CONSUMPTION AND IMPORTS'!$D$1:$U$1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'CHINA CONSUMPTION AND IMPORTS'!$D$4:$U$4</c:f>
              <c:numCache>
                <c:formatCode>#,##0</c:formatCode>
                <c:ptCount val="18"/>
                <c:pt idx="0">
                  <c:v>15409.0</c:v>
                </c:pt>
                <c:pt idx="1">
                  <c:v>15410.0</c:v>
                </c:pt>
                <c:pt idx="2">
                  <c:v>16507.0</c:v>
                </c:pt>
                <c:pt idx="3">
                  <c:v>15394.0</c:v>
                </c:pt>
                <c:pt idx="4">
                  <c:v>17401.0</c:v>
                </c:pt>
                <c:pt idx="5">
                  <c:v>16350.0</c:v>
                </c:pt>
                <c:pt idx="6">
                  <c:v>15082.0</c:v>
                </c:pt>
                <c:pt idx="7">
                  <c:v>12725.0</c:v>
                </c:pt>
                <c:pt idx="8">
                  <c:v>15542.0</c:v>
                </c:pt>
                <c:pt idx="9">
                  <c:v>14982.0</c:v>
                </c:pt>
                <c:pt idx="10">
                  <c:v>15083.0</c:v>
                </c:pt>
                <c:pt idx="11">
                  <c:v>14485.0</c:v>
                </c:pt>
                <c:pt idx="12">
                  <c:v>13011.0</c:v>
                </c:pt>
                <c:pt idx="13">
                  <c:v>11951.0</c:v>
                </c:pt>
                <c:pt idx="14">
                  <c:v>12154.0</c:v>
                </c:pt>
                <c:pt idx="15">
                  <c:v>11785.0</c:v>
                </c:pt>
                <c:pt idx="16">
                  <c:v>12900.0</c:v>
                </c:pt>
                <c:pt idx="17">
                  <c:v>14000.0</c:v>
                </c:pt>
              </c:numCache>
            </c:numRef>
          </c:val>
          <c:smooth val="0"/>
          <c:extLst xmlns:c16r2="http://schemas.microsoft.com/office/drawing/2015/06/chart">
            <c:ext xmlns:c16="http://schemas.microsoft.com/office/drawing/2014/chart" uri="{C3380CC4-5D6E-409C-BE32-E72D297353CC}">
              <c16:uniqueId val="{00000001-709D-480C-8B8B-60DD6FEA7498}"/>
            </c:ext>
          </c:extLst>
        </c:ser>
        <c:dLbls>
          <c:showLegendKey val="0"/>
          <c:showVal val="0"/>
          <c:showCatName val="0"/>
          <c:showSerName val="0"/>
          <c:showPercent val="0"/>
          <c:showBubbleSize val="0"/>
        </c:dLbls>
        <c:marker val="1"/>
        <c:smooth val="0"/>
        <c:axId val="-2138239752"/>
        <c:axId val="-2138451176"/>
      </c:lineChart>
      <c:catAx>
        <c:axId val="-2138239752"/>
        <c:scaling>
          <c:orientation val="minMax"/>
        </c:scaling>
        <c:delete val="0"/>
        <c:axPos val="b"/>
        <c:numFmt formatCode="General" sourceLinked="0"/>
        <c:majorTickMark val="out"/>
        <c:minorTickMark val="none"/>
        <c:tickLblPos val="nextTo"/>
        <c:crossAx val="-2138451176"/>
        <c:crosses val="autoZero"/>
        <c:auto val="1"/>
        <c:lblAlgn val="ctr"/>
        <c:lblOffset val="100"/>
        <c:noMultiLvlLbl val="0"/>
      </c:catAx>
      <c:valAx>
        <c:axId val="-2138451176"/>
        <c:scaling>
          <c:orientation val="minMax"/>
        </c:scaling>
        <c:delete val="0"/>
        <c:axPos val="l"/>
        <c:majorGridlines/>
        <c:numFmt formatCode="#,##0" sourceLinked="1"/>
        <c:majorTickMark val="out"/>
        <c:minorTickMark val="none"/>
        <c:tickLblPos val="nextTo"/>
        <c:crossAx val="-2138239752"/>
        <c:crosses val="autoZero"/>
        <c:crossBetween val="between"/>
        <c:dispUnits>
          <c:builtInUnit val="thousands"/>
        </c:dispUnits>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'Standard Query_44416.csv'!$G$39</c:f>
              <c:strCache>
                <c:ptCount val="1"/>
                <c:pt idx="0">
                  <c:v>Brazil + Argentina</c:v>
                </c:pt>
              </c:strCache>
            </c:strRef>
          </c:tx>
          <c:invertIfNegative val="0"/>
          <c:cat>
            <c:numRef>
              <c:f>'Standard Query_44416.csv'!$H$38:$X$38</c:f>
              <c:numCache>
                <c:formatCode>General</c:formatCode>
                <c:ptCount val="17"/>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numCache>
            </c:numRef>
          </c:cat>
          <c:val>
            <c:numRef>
              <c:f>'Standard Query_44416.csv'!$H$39:$X$39</c:f>
              <c:numCache>
                <c:formatCode>#,##0</c:formatCode>
                <c:ptCount val="17"/>
                <c:pt idx="0">
                  <c:v>4.9038597E6</c:v>
                </c:pt>
                <c:pt idx="1">
                  <c:v>8.1806686E6</c:v>
                </c:pt>
                <c:pt idx="2">
                  <c:v>6.6835758E6</c:v>
                </c:pt>
                <c:pt idx="3">
                  <c:v>1.24340797E7</c:v>
                </c:pt>
                <c:pt idx="4">
                  <c:v>1.00186537E7</c:v>
                </c:pt>
                <c:pt idx="5">
                  <c:v>1.53479654E7</c:v>
                </c:pt>
                <c:pt idx="6">
                  <c:v>1.78367739E7</c:v>
                </c:pt>
                <c:pt idx="7">
                  <c:v>1.88595712E7</c:v>
                </c:pt>
                <c:pt idx="8">
                  <c:v>2.15012229E7</c:v>
                </c:pt>
                <c:pt idx="9">
                  <c:v>1.97389103E7</c:v>
                </c:pt>
                <c:pt idx="10">
                  <c:v>2.97777122E7</c:v>
                </c:pt>
                <c:pt idx="11">
                  <c:v>2.84032625E7</c:v>
                </c:pt>
                <c:pt idx="12">
                  <c:v>2.97875623E7</c:v>
                </c:pt>
                <c:pt idx="13">
                  <c:v>3.79330219E7</c:v>
                </c:pt>
                <c:pt idx="14">
                  <c:v>3.80046E7</c:v>
                </c:pt>
                <c:pt idx="15">
                  <c:v>4.9537E7</c:v>
                </c:pt>
                <c:pt idx="16">
                  <c:v>4.6051E7</c:v>
                </c:pt>
              </c:numCache>
            </c:numRef>
          </c:val>
        </c:ser>
        <c:ser>
          <c:idx val="1"/>
          <c:order val="1"/>
          <c:tx>
            <c:strRef>
              <c:f>'Standard Query_44416.csv'!$G$40</c:f>
              <c:strCache>
                <c:ptCount val="1"/>
                <c:pt idx="0">
                  <c:v>US</c:v>
                </c:pt>
              </c:strCache>
            </c:strRef>
          </c:tx>
          <c:invertIfNegative val="0"/>
          <c:cat>
            <c:numRef>
              <c:f>'Standard Query_44416.csv'!$H$38:$X$38</c:f>
              <c:numCache>
                <c:formatCode>General</c:formatCode>
                <c:ptCount val="17"/>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numCache>
            </c:numRef>
          </c:cat>
          <c:val>
            <c:numRef>
              <c:f>'Standard Query_44416.csv'!$H$40:$X$40</c:f>
              <c:numCache>
                <c:formatCode>#,##0</c:formatCode>
                <c:ptCount val="17"/>
                <c:pt idx="0">
                  <c:v>5.4138001E6</c:v>
                </c:pt>
                <c:pt idx="1">
                  <c:v>5.7263881E6</c:v>
                </c:pt>
                <c:pt idx="2">
                  <c:v>4.618411E6</c:v>
                </c:pt>
                <c:pt idx="3">
                  <c:v>8.2930934E6</c:v>
                </c:pt>
                <c:pt idx="4">
                  <c:v>1.019776E7</c:v>
                </c:pt>
                <c:pt idx="5">
                  <c:v>1.10478735E7</c:v>
                </c:pt>
                <c:pt idx="6">
                  <c:v>9.8835249E6</c:v>
                </c:pt>
                <c:pt idx="7">
                  <c:v>1.15678878E7</c:v>
                </c:pt>
                <c:pt idx="8">
                  <c:v>1.54322332E7</c:v>
                </c:pt>
                <c:pt idx="9">
                  <c:v>2.18092176E7</c:v>
                </c:pt>
                <c:pt idx="10">
                  <c:v>2.35972604E7</c:v>
                </c:pt>
                <c:pt idx="11">
                  <c:v>2.22268305E7</c:v>
                </c:pt>
                <c:pt idx="12">
                  <c:v>2.59691882E7</c:v>
                </c:pt>
                <c:pt idx="13">
                  <c:v>2.22377989E7</c:v>
                </c:pt>
                <c:pt idx="14">
                  <c:v>3.0828E7</c:v>
                </c:pt>
                <c:pt idx="15" formatCode="_-* #,##0_-;\-* #,##0_-;_-* &quot;-&quot;??_-;_-@_-">
                  <c:v>2.7255E7</c:v>
                </c:pt>
                <c:pt idx="16" formatCode="_-* #,##0_-;\-* #,##0_-;_-* &quot;-&quot;??_-;_-@_-">
                  <c:v>3.5969E7</c:v>
                </c:pt>
              </c:numCache>
            </c:numRef>
          </c:val>
        </c:ser>
        <c:ser>
          <c:idx val="2"/>
          <c:order val="2"/>
          <c:tx>
            <c:strRef>
              <c:f>'Standard Query_44416.csv'!$G$41</c:f>
              <c:strCache>
                <c:ptCount val="1"/>
                <c:pt idx="0">
                  <c:v>Other</c:v>
                </c:pt>
              </c:strCache>
            </c:strRef>
          </c:tx>
          <c:invertIfNegative val="0"/>
          <c:cat>
            <c:numRef>
              <c:f>'Standard Query_44416.csv'!$H$38:$X$38</c:f>
              <c:numCache>
                <c:formatCode>General</c:formatCode>
                <c:ptCount val="17"/>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numCache>
            </c:numRef>
          </c:cat>
          <c:val>
            <c:numRef>
              <c:f>'Standard Query_44416.csv'!$H$41:$X$41</c:f>
              <c:numCache>
                <c:formatCode>#,##0</c:formatCode>
                <c:ptCount val="17"/>
                <c:pt idx="0">
                  <c:v>101396.8999999994</c:v>
                </c:pt>
                <c:pt idx="1">
                  <c:v>32383.30000000075</c:v>
                </c:pt>
                <c:pt idx="2">
                  <c:v>12384.89999999944</c:v>
                </c:pt>
                <c:pt idx="3">
                  <c:v>13832.90000000037</c:v>
                </c:pt>
                <c:pt idx="4">
                  <c:v>13547.40000000224</c:v>
                </c:pt>
                <c:pt idx="5">
                  <c:v>194117.9999999981</c:v>
                </c:pt>
                <c:pt idx="6">
                  <c:v>516602.200000003</c:v>
                </c:pt>
                <c:pt idx="7">
                  <c:v>389102.5</c:v>
                </c:pt>
                <c:pt idx="8">
                  <c:v>502805.9000000022</c:v>
                </c:pt>
                <c:pt idx="9">
                  <c:v>1.00351839999999E6</c:v>
                </c:pt>
                <c:pt idx="10">
                  <c:v>1.4225587E6</c:v>
                </c:pt>
                <c:pt idx="11">
                  <c:v>1.8227549E6</c:v>
                </c:pt>
                <c:pt idx="12">
                  <c:v>2.625748E6</c:v>
                </c:pt>
                <c:pt idx="13">
                  <c:v>3.20701190000001E6</c:v>
                </c:pt>
                <c:pt idx="14">
                  <c:v>3.24E6</c:v>
                </c:pt>
                <c:pt idx="15">
                  <c:v>3.732E6</c:v>
                </c:pt>
                <c:pt idx="16">
                  <c:v>3.522E6</c:v>
                </c:pt>
              </c:numCache>
            </c:numRef>
          </c:val>
        </c:ser>
        <c:dLbls>
          <c:showLegendKey val="0"/>
          <c:showVal val="0"/>
          <c:showCatName val="0"/>
          <c:showSerName val="0"/>
          <c:showPercent val="0"/>
          <c:showBubbleSize val="0"/>
        </c:dLbls>
        <c:gapWidth val="150"/>
        <c:overlap val="100"/>
        <c:axId val="2106698856"/>
        <c:axId val="-2096818776"/>
      </c:barChart>
      <c:catAx>
        <c:axId val="2106698856"/>
        <c:scaling>
          <c:orientation val="minMax"/>
        </c:scaling>
        <c:delete val="0"/>
        <c:axPos val="b"/>
        <c:numFmt formatCode="General" sourceLinked="1"/>
        <c:majorTickMark val="out"/>
        <c:minorTickMark val="none"/>
        <c:tickLblPos val="nextTo"/>
        <c:crossAx val="-2096818776"/>
        <c:crosses val="autoZero"/>
        <c:auto val="1"/>
        <c:lblAlgn val="ctr"/>
        <c:lblOffset val="100"/>
        <c:noMultiLvlLbl val="0"/>
      </c:catAx>
      <c:valAx>
        <c:axId val="-2096818776"/>
        <c:scaling>
          <c:orientation val="minMax"/>
        </c:scaling>
        <c:delete val="0"/>
        <c:axPos val="l"/>
        <c:majorGridlines/>
        <c:numFmt formatCode="#,##0" sourceLinked="1"/>
        <c:majorTickMark val="out"/>
        <c:minorTickMark val="none"/>
        <c:tickLblPos val="nextTo"/>
        <c:crossAx val="2106698856"/>
        <c:crosses val="autoZero"/>
        <c:crossBetween val="between"/>
        <c:dispUnits>
          <c:builtInUnit val="millions"/>
        </c:dispUnits>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71174540533"/>
          <c:y val="0.111430608257598"/>
          <c:w val="0.880281586889756"/>
          <c:h val="0.634487552418716"/>
        </c:manualLayout>
      </c:layout>
      <c:barChart>
        <c:barDir val="col"/>
        <c:grouping val="stacked"/>
        <c:varyColors val="0"/>
        <c:ser>
          <c:idx val="4"/>
          <c:order val="0"/>
          <c:tx>
            <c:strRef>
              <c:f>sheet!$B$114</c:f>
              <c:strCache>
                <c:ptCount val="1"/>
                <c:pt idx="0">
                  <c:v>United States</c:v>
                </c:pt>
              </c:strCache>
            </c:strRef>
          </c:tx>
          <c:spPr>
            <a:solidFill>
              <a:srgbClr val="B51530"/>
            </a:solidFill>
            <a:ln>
              <a:solidFill>
                <a:schemeClr val="tx1"/>
              </a:solidFill>
            </a:ln>
          </c:spPr>
          <c:invertIfNegative val="0"/>
          <c:cat>
            <c:strRef>
              <c:f>sheet!$C$113:$CR$113</c:f>
              <c:strCache>
                <c:ptCount val="94"/>
                <c:pt idx="0">
                  <c:v> 01/2010  </c:v>
                </c:pt>
                <c:pt idx="1">
                  <c:v> 02/2010  </c:v>
                </c:pt>
                <c:pt idx="2">
                  <c:v> 03/2010  </c:v>
                </c:pt>
                <c:pt idx="3">
                  <c:v> 04/2010  </c:v>
                </c:pt>
                <c:pt idx="4">
                  <c:v> 05/2010  </c:v>
                </c:pt>
                <c:pt idx="5">
                  <c:v> 06/2010  </c:v>
                </c:pt>
                <c:pt idx="6">
                  <c:v> 07/2010  </c:v>
                </c:pt>
                <c:pt idx="7">
                  <c:v> 08/2010  </c:v>
                </c:pt>
                <c:pt idx="8">
                  <c:v> 09/2010  </c:v>
                </c:pt>
                <c:pt idx="9">
                  <c:v> 10/2010  </c:v>
                </c:pt>
                <c:pt idx="10">
                  <c:v> 11/2010  </c:v>
                </c:pt>
                <c:pt idx="11">
                  <c:v> 12/2010  </c:v>
                </c:pt>
                <c:pt idx="12">
                  <c:v> 01/2011  </c:v>
                </c:pt>
                <c:pt idx="13">
                  <c:v> 02/2011  </c:v>
                </c:pt>
                <c:pt idx="14">
                  <c:v> 03/2011  </c:v>
                </c:pt>
                <c:pt idx="15">
                  <c:v> 04/2011  </c:v>
                </c:pt>
                <c:pt idx="16">
                  <c:v> 05/2011  </c:v>
                </c:pt>
                <c:pt idx="17">
                  <c:v> 06/2011  </c:v>
                </c:pt>
                <c:pt idx="18">
                  <c:v> 07/2011  </c:v>
                </c:pt>
                <c:pt idx="19">
                  <c:v> 08/2011  </c:v>
                </c:pt>
                <c:pt idx="20">
                  <c:v> 09/2011  </c:v>
                </c:pt>
                <c:pt idx="21">
                  <c:v> 10/2011  </c:v>
                </c:pt>
                <c:pt idx="22">
                  <c:v> 11/2011  </c:v>
                </c:pt>
                <c:pt idx="23">
                  <c:v> 12/2011  </c:v>
                </c:pt>
                <c:pt idx="24">
                  <c:v> 01/2012  </c:v>
                </c:pt>
                <c:pt idx="25">
                  <c:v> 02/2012  </c:v>
                </c:pt>
                <c:pt idx="26">
                  <c:v> 03/2012  </c:v>
                </c:pt>
                <c:pt idx="27">
                  <c:v> 04/2012  </c:v>
                </c:pt>
                <c:pt idx="28">
                  <c:v> 05/2012  </c:v>
                </c:pt>
                <c:pt idx="29">
                  <c:v> 06/2012  </c:v>
                </c:pt>
                <c:pt idx="30">
                  <c:v> 07/2012  </c:v>
                </c:pt>
                <c:pt idx="31">
                  <c:v> 08/2012  </c:v>
                </c:pt>
                <c:pt idx="32">
                  <c:v> 09/2012  </c:v>
                </c:pt>
                <c:pt idx="33">
                  <c:v> 10/2012  </c:v>
                </c:pt>
                <c:pt idx="34">
                  <c:v> 11/2012  </c:v>
                </c:pt>
                <c:pt idx="35">
                  <c:v> 12/2012  </c:v>
                </c:pt>
                <c:pt idx="36">
                  <c:v> 01/2013  </c:v>
                </c:pt>
                <c:pt idx="37">
                  <c:v> 02/2013  </c:v>
                </c:pt>
                <c:pt idx="38">
                  <c:v> 03/2013  </c:v>
                </c:pt>
                <c:pt idx="39">
                  <c:v> 04/2013  </c:v>
                </c:pt>
                <c:pt idx="40">
                  <c:v> 05/2013  </c:v>
                </c:pt>
                <c:pt idx="41">
                  <c:v> 06/2013  </c:v>
                </c:pt>
                <c:pt idx="42">
                  <c:v> 07/2013  </c:v>
                </c:pt>
                <c:pt idx="43">
                  <c:v> 08/2013  </c:v>
                </c:pt>
                <c:pt idx="44">
                  <c:v> 09/2013  </c:v>
                </c:pt>
                <c:pt idx="45">
                  <c:v> 10/2013  </c:v>
                </c:pt>
                <c:pt idx="46">
                  <c:v> 11/2013  </c:v>
                </c:pt>
                <c:pt idx="47">
                  <c:v> 12/2013  </c:v>
                </c:pt>
                <c:pt idx="48">
                  <c:v> 01/2014  </c:v>
                </c:pt>
                <c:pt idx="49">
                  <c:v> 02/2014  </c:v>
                </c:pt>
                <c:pt idx="50">
                  <c:v> 03/2014  </c:v>
                </c:pt>
                <c:pt idx="51">
                  <c:v> 04/2014  </c:v>
                </c:pt>
                <c:pt idx="52">
                  <c:v> 05/2014  </c:v>
                </c:pt>
                <c:pt idx="53">
                  <c:v> 06/2014  </c:v>
                </c:pt>
                <c:pt idx="54">
                  <c:v> 07/2014  </c:v>
                </c:pt>
                <c:pt idx="55">
                  <c:v> 08/2014  </c:v>
                </c:pt>
                <c:pt idx="56">
                  <c:v> 09/2014  </c:v>
                </c:pt>
                <c:pt idx="57">
                  <c:v> 10/2014  </c:v>
                </c:pt>
                <c:pt idx="58">
                  <c:v> 11/2014  </c:v>
                </c:pt>
                <c:pt idx="59">
                  <c:v> 12/2014  </c:v>
                </c:pt>
                <c:pt idx="60">
                  <c:v>01/2015 </c:v>
                </c:pt>
                <c:pt idx="61">
                  <c:v>02/2015 </c:v>
                </c:pt>
                <c:pt idx="62">
                  <c:v>03/2015 </c:v>
                </c:pt>
                <c:pt idx="63">
                  <c:v>04/2015 </c:v>
                </c:pt>
                <c:pt idx="64">
                  <c:v>05/2015 </c:v>
                </c:pt>
                <c:pt idx="65">
                  <c:v>06/2015 </c:v>
                </c:pt>
                <c:pt idx="66">
                  <c:v>07/2015 </c:v>
                </c:pt>
                <c:pt idx="67">
                  <c:v>08/2015 </c:v>
                </c:pt>
                <c:pt idx="68">
                  <c:v>09/2015 </c:v>
                </c:pt>
                <c:pt idx="69">
                  <c:v>10/2015 </c:v>
                </c:pt>
                <c:pt idx="70">
                  <c:v>11/2015 </c:v>
                </c:pt>
                <c:pt idx="71">
                  <c:v>12/2015 </c:v>
                </c:pt>
                <c:pt idx="72">
                  <c:v>01/2016 </c:v>
                </c:pt>
                <c:pt idx="73">
                  <c:v>02/2016 </c:v>
                </c:pt>
                <c:pt idx="74">
                  <c:v>03/2016 </c:v>
                </c:pt>
                <c:pt idx="75">
                  <c:v>04/2016 </c:v>
                </c:pt>
                <c:pt idx="76">
                  <c:v>05/2016 </c:v>
                </c:pt>
                <c:pt idx="77">
                  <c:v>06/2016 </c:v>
                </c:pt>
                <c:pt idx="78">
                  <c:v>07/2016 </c:v>
                </c:pt>
                <c:pt idx="79">
                  <c:v>08/2016 </c:v>
                </c:pt>
                <c:pt idx="80">
                  <c:v>09/2016 </c:v>
                </c:pt>
                <c:pt idx="81">
                  <c:v>10/2016 </c:v>
                </c:pt>
                <c:pt idx="82">
                  <c:v>11/2016 </c:v>
                </c:pt>
                <c:pt idx="83">
                  <c:v>12/2016 </c:v>
                </c:pt>
                <c:pt idx="84">
                  <c:v>01/2017 </c:v>
                </c:pt>
                <c:pt idx="85">
                  <c:v>02/2017 </c:v>
                </c:pt>
                <c:pt idx="86">
                  <c:v>03/2017 </c:v>
                </c:pt>
                <c:pt idx="87">
                  <c:v>04/2017 </c:v>
                </c:pt>
                <c:pt idx="88">
                  <c:v>05/2017 </c:v>
                </c:pt>
                <c:pt idx="89">
                  <c:v>06/2017 </c:v>
                </c:pt>
                <c:pt idx="90">
                  <c:v>07/2017 </c:v>
                </c:pt>
                <c:pt idx="91">
                  <c:v>08/2017 </c:v>
                </c:pt>
                <c:pt idx="92">
                  <c:v>09/2017 </c:v>
                </c:pt>
                <c:pt idx="93">
                  <c:v>10/2017 </c:v>
                </c:pt>
              </c:strCache>
            </c:strRef>
          </c:cat>
          <c:val>
            <c:numRef>
              <c:f>sheet!$C$114:$CR$114</c:f>
              <c:numCache>
                <c:formatCode>_(* #,##0_);_(* \(#,##0\);_(* "-"??_);_(@_)</c:formatCode>
                <c:ptCount val="94"/>
                <c:pt idx="0">
                  <c:v>4.024714E6</c:v>
                </c:pt>
                <c:pt idx="1">
                  <c:v>2.948157E6</c:v>
                </c:pt>
                <c:pt idx="2">
                  <c:v>3.539259E6</c:v>
                </c:pt>
                <c:pt idx="3">
                  <c:v>2.297818E6</c:v>
                </c:pt>
                <c:pt idx="4">
                  <c:v>706104.0</c:v>
                </c:pt>
                <c:pt idx="5">
                  <c:v>276898.0</c:v>
                </c:pt>
                <c:pt idx="6">
                  <c:v>48371.0</c:v>
                </c:pt>
                <c:pt idx="7">
                  <c:v>235670.0</c:v>
                </c:pt>
                <c:pt idx="8">
                  <c:v>279414.0</c:v>
                </c:pt>
                <c:pt idx="9">
                  <c:v>562449.0</c:v>
                </c:pt>
                <c:pt idx="10">
                  <c:v>3.784147E6</c:v>
                </c:pt>
                <c:pt idx="11">
                  <c:v>4.887384E6</c:v>
                </c:pt>
                <c:pt idx="12">
                  <c:v>4.731049E6</c:v>
                </c:pt>
                <c:pt idx="13">
                  <c:v>2.318967E6</c:v>
                </c:pt>
                <c:pt idx="14">
                  <c:v>3.440849E6</c:v>
                </c:pt>
                <c:pt idx="15">
                  <c:v>2.817992E6</c:v>
                </c:pt>
                <c:pt idx="16">
                  <c:v>1.567251E6</c:v>
                </c:pt>
                <c:pt idx="17">
                  <c:v>331430.0</c:v>
                </c:pt>
                <c:pt idx="18">
                  <c:v>59361.0</c:v>
                </c:pt>
                <c:pt idx="19">
                  <c:v>196561.0</c:v>
                </c:pt>
                <c:pt idx="20">
                  <c:v>285963.0</c:v>
                </c:pt>
                <c:pt idx="21">
                  <c:v>538873.0</c:v>
                </c:pt>
                <c:pt idx="22">
                  <c:v>2.467428E6</c:v>
                </c:pt>
                <c:pt idx="23">
                  <c:v>3.597154E6</c:v>
                </c:pt>
                <c:pt idx="24">
                  <c:v>3.095853E6</c:v>
                </c:pt>
                <c:pt idx="25">
                  <c:v>3.179725E6</c:v>
                </c:pt>
                <c:pt idx="26">
                  <c:v>3.768073E6</c:v>
                </c:pt>
                <c:pt idx="27">
                  <c:v>2.278636E6</c:v>
                </c:pt>
                <c:pt idx="28">
                  <c:v>1.322722E6</c:v>
                </c:pt>
                <c:pt idx="29">
                  <c:v>698343.0</c:v>
                </c:pt>
                <c:pt idx="30">
                  <c:v>649657.0</c:v>
                </c:pt>
                <c:pt idx="31">
                  <c:v>395169.0</c:v>
                </c:pt>
                <c:pt idx="32">
                  <c:v>1.064045E6</c:v>
                </c:pt>
                <c:pt idx="33">
                  <c:v>1.578279E6</c:v>
                </c:pt>
                <c:pt idx="34">
                  <c:v>3.147415E6</c:v>
                </c:pt>
                <c:pt idx="35">
                  <c:v>4.791739E6</c:v>
                </c:pt>
                <c:pt idx="36">
                  <c:v>4.475668E6</c:v>
                </c:pt>
                <c:pt idx="37">
                  <c:v>2.862211E6</c:v>
                </c:pt>
                <c:pt idx="38">
                  <c:v>3.307574E6</c:v>
                </c:pt>
                <c:pt idx="39">
                  <c:v>1.648534E6</c:v>
                </c:pt>
                <c:pt idx="40">
                  <c:v>188793.0</c:v>
                </c:pt>
                <c:pt idx="41">
                  <c:v>69773.0</c:v>
                </c:pt>
                <c:pt idx="42">
                  <c:v>698.0</c:v>
                </c:pt>
                <c:pt idx="43">
                  <c:v>1390.0</c:v>
                </c:pt>
                <c:pt idx="44">
                  <c:v>0.0</c:v>
                </c:pt>
                <c:pt idx="45">
                  <c:v>219255.0</c:v>
                </c:pt>
                <c:pt idx="46">
                  <c:v>3.553771E6</c:v>
                </c:pt>
                <c:pt idx="47">
                  <c:v>5.937108E6</c:v>
                </c:pt>
                <c:pt idx="48">
                  <c:v>5.411454E6</c:v>
                </c:pt>
                <c:pt idx="49">
                  <c:v>4.634315E6</c:v>
                </c:pt>
                <c:pt idx="50">
                  <c:v>3.692537E6</c:v>
                </c:pt>
                <c:pt idx="51">
                  <c:v>2.523631E6</c:v>
                </c:pt>
                <c:pt idx="52">
                  <c:v>651752.0</c:v>
                </c:pt>
                <c:pt idx="53">
                  <c:v>179581.0</c:v>
                </c:pt>
                <c:pt idx="54">
                  <c:v>237289.0</c:v>
                </c:pt>
                <c:pt idx="55">
                  <c:v>0.0</c:v>
                </c:pt>
                <c:pt idx="56">
                  <c:v>0.0</c:v>
                </c:pt>
                <c:pt idx="57">
                  <c:v>251896.0</c:v>
                </c:pt>
                <c:pt idx="58">
                  <c:v>4.667231E6</c:v>
                </c:pt>
                <c:pt idx="59">
                  <c:v>7.778512E6</c:v>
                </c:pt>
                <c:pt idx="60">
                  <c:v>6.6436E6</c:v>
                </c:pt>
                <c:pt idx="61">
                  <c:v>4.008724E6</c:v>
                </c:pt>
                <c:pt idx="62">
                  <c:v>3.800983E6</c:v>
                </c:pt>
                <c:pt idx="63">
                  <c:v>1.856419E6</c:v>
                </c:pt>
                <c:pt idx="64">
                  <c:v>623342.0</c:v>
                </c:pt>
                <c:pt idx="65">
                  <c:v>2771.0</c:v>
                </c:pt>
                <c:pt idx="66">
                  <c:v>57385.0</c:v>
                </c:pt>
                <c:pt idx="67">
                  <c:v>6370.0</c:v>
                </c:pt>
                <c:pt idx="68">
                  <c:v>201.0</c:v>
                </c:pt>
                <c:pt idx="69">
                  <c:v>512139.0</c:v>
                </c:pt>
                <c:pt idx="70">
                  <c:v>4.2542E6</c:v>
                </c:pt>
                <c:pt idx="71">
                  <c:v>6.646722E6</c:v>
                </c:pt>
                <c:pt idx="72">
                  <c:v>4.634265E6</c:v>
                </c:pt>
                <c:pt idx="73">
                  <c:v>3.888122E6</c:v>
                </c:pt>
                <c:pt idx="74">
                  <c:v>4.57256E6</c:v>
                </c:pt>
                <c:pt idx="75">
                  <c:v>2.024574E6</c:v>
                </c:pt>
                <c:pt idx="76">
                  <c:v>552221.0</c:v>
                </c:pt>
                <c:pt idx="77">
                  <c:v>101582.0</c:v>
                </c:pt>
                <c:pt idx="78">
                  <c:v>3962.0</c:v>
                </c:pt>
                <c:pt idx="79">
                  <c:v>364003.0</c:v>
                </c:pt>
                <c:pt idx="80">
                  <c:v>1.355702E6</c:v>
                </c:pt>
                <c:pt idx="81">
                  <c:v>2.430768E6</c:v>
                </c:pt>
                <c:pt idx="82">
                  <c:v>5.617534E6</c:v>
                </c:pt>
                <c:pt idx="83">
                  <c:v>8.112419E6</c:v>
                </c:pt>
                <c:pt idx="84">
                  <c:v>6.777647E6</c:v>
                </c:pt>
                <c:pt idx="85">
                  <c:v>4.426103E6</c:v>
                </c:pt>
                <c:pt idx="86">
                  <c:v>4.222971E6</c:v>
                </c:pt>
                <c:pt idx="87">
                  <c:v>1.777058E6</c:v>
                </c:pt>
                <c:pt idx="88">
                  <c:v>1.470025E6</c:v>
                </c:pt>
                <c:pt idx="89">
                  <c:v>387093.0</c:v>
                </c:pt>
                <c:pt idx="90">
                  <c:v>499922.0</c:v>
                </c:pt>
                <c:pt idx="91">
                  <c:v>179490.0</c:v>
                </c:pt>
                <c:pt idx="92">
                  <c:v>937262.0</c:v>
                </c:pt>
                <c:pt idx="93">
                  <c:v>1.325207E6</c:v>
                </c:pt>
              </c:numCache>
            </c:numRef>
          </c:val>
          <c:extLst xmlns:c16r2="http://schemas.microsoft.com/office/drawing/2015/06/chart">
            <c:ext xmlns:c16="http://schemas.microsoft.com/office/drawing/2014/chart" uri="{C3380CC4-5D6E-409C-BE32-E72D297353CC}">
              <c16:uniqueId val="{00000000-8B1B-4263-ABEE-2D78BFA9BE19}"/>
            </c:ext>
          </c:extLst>
        </c:ser>
        <c:ser>
          <c:idx val="7"/>
          <c:order val="1"/>
          <c:tx>
            <c:strRef>
              <c:f>sheet!$B$115</c:f>
              <c:strCache>
                <c:ptCount val="1"/>
                <c:pt idx="0">
                  <c:v>Argentina +Brazil</c:v>
                </c:pt>
              </c:strCache>
            </c:strRef>
          </c:tx>
          <c:spPr>
            <a:solidFill>
              <a:srgbClr val="00C85A"/>
            </a:solidFill>
            <a:ln>
              <a:solidFill>
                <a:schemeClr val="tx1"/>
              </a:solidFill>
            </a:ln>
          </c:spPr>
          <c:invertIfNegative val="0"/>
          <c:cat>
            <c:strRef>
              <c:f>sheet!$C$113:$CR$113</c:f>
              <c:strCache>
                <c:ptCount val="94"/>
                <c:pt idx="0">
                  <c:v> 01/2010  </c:v>
                </c:pt>
                <c:pt idx="1">
                  <c:v> 02/2010  </c:v>
                </c:pt>
                <c:pt idx="2">
                  <c:v> 03/2010  </c:v>
                </c:pt>
                <c:pt idx="3">
                  <c:v> 04/2010  </c:v>
                </c:pt>
                <c:pt idx="4">
                  <c:v> 05/2010  </c:v>
                </c:pt>
                <c:pt idx="5">
                  <c:v> 06/2010  </c:v>
                </c:pt>
                <c:pt idx="6">
                  <c:v> 07/2010  </c:v>
                </c:pt>
                <c:pt idx="7">
                  <c:v> 08/2010  </c:v>
                </c:pt>
                <c:pt idx="8">
                  <c:v> 09/2010  </c:v>
                </c:pt>
                <c:pt idx="9">
                  <c:v> 10/2010  </c:v>
                </c:pt>
                <c:pt idx="10">
                  <c:v> 11/2010  </c:v>
                </c:pt>
                <c:pt idx="11">
                  <c:v> 12/2010  </c:v>
                </c:pt>
                <c:pt idx="12">
                  <c:v> 01/2011  </c:v>
                </c:pt>
                <c:pt idx="13">
                  <c:v> 02/2011  </c:v>
                </c:pt>
                <c:pt idx="14">
                  <c:v> 03/2011  </c:v>
                </c:pt>
                <c:pt idx="15">
                  <c:v> 04/2011  </c:v>
                </c:pt>
                <c:pt idx="16">
                  <c:v> 05/2011  </c:v>
                </c:pt>
                <c:pt idx="17">
                  <c:v> 06/2011  </c:v>
                </c:pt>
                <c:pt idx="18">
                  <c:v> 07/2011  </c:v>
                </c:pt>
                <c:pt idx="19">
                  <c:v> 08/2011  </c:v>
                </c:pt>
                <c:pt idx="20">
                  <c:v> 09/2011  </c:v>
                </c:pt>
                <c:pt idx="21">
                  <c:v> 10/2011  </c:v>
                </c:pt>
                <c:pt idx="22">
                  <c:v> 11/2011  </c:v>
                </c:pt>
                <c:pt idx="23">
                  <c:v> 12/2011  </c:v>
                </c:pt>
                <c:pt idx="24">
                  <c:v> 01/2012  </c:v>
                </c:pt>
                <c:pt idx="25">
                  <c:v> 02/2012  </c:v>
                </c:pt>
                <c:pt idx="26">
                  <c:v> 03/2012  </c:v>
                </c:pt>
                <c:pt idx="27">
                  <c:v> 04/2012  </c:v>
                </c:pt>
                <c:pt idx="28">
                  <c:v> 05/2012  </c:v>
                </c:pt>
                <c:pt idx="29">
                  <c:v> 06/2012  </c:v>
                </c:pt>
                <c:pt idx="30">
                  <c:v> 07/2012  </c:v>
                </c:pt>
                <c:pt idx="31">
                  <c:v> 08/2012  </c:v>
                </c:pt>
                <c:pt idx="32">
                  <c:v> 09/2012  </c:v>
                </c:pt>
                <c:pt idx="33">
                  <c:v> 10/2012  </c:v>
                </c:pt>
                <c:pt idx="34">
                  <c:v> 11/2012  </c:v>
                </c:pt>
                <c:pt idx="35">
                  <c:v> 12/2012  </c:v>
                </c:pt>
                <c:pt idx="36">
                  <c:v> 01/2013  </c:v>
                </c:pt>
                <c:pt idx="37">
                  <c:v> 02/2013  </c:v>
                </c:pt>
                <c:pt idx="38">
                  <c:v> 03/2013  </c:v>
                </c:pt>
                <c:pt idx="39">
                  <c:v> 04/2013  </c:v>
                </c:pt>
                <c:pt idx="40">
                  <c:v> 05/2013  </c:v>
                </c:pt>
                <c:pt idx="41">
                  <c:v> 06/2013  </c:v>
                </c:pt>
                <c:pt idx="42">
                  <c:v> 07/2013  </c:v>
                </c:pt>
                <c:pt idx="43">
                  <c:v> 08/2013  </c:v>
                </c:pt>
                <c:pt idx="44">
                  <c:v> 09/2013  </c:v>
                </c:pt>
                <c:pt idx="45">
                  <c:v> 10/2013  </c:v>
                </c:pt>
                <c:pt idx="46">
                  <c:v> 11/2013  </c:v>
                </c:pt>
                <c:pt idx="47">
                  <c:v> 12/2013  </c:v>
                </c:pt>
                <c:pt idx="48">
                  <c:v> 01/2014  </c:v>
                </c:pt>
                <c:pt idx="49">
                  <c:v> 02/2014  </c:v>
                </c:pt>
                <c:pt idx="50">
                  <c:v> 03/2014  </c:v>
                </c:pt>
                <c:pt idx="51">
                  <c:v> 04/2014  </c:v>
                </c:pt>
                <c:pt idx="52">
                  <c:v> 05/2014  </c:v>
                </c:pt>
                <c:pt idx="53">
                  <c:v> 06/2014  </c:v>
                </c:pt>
                <c:pt idx="54">
                  <c:v> 07/2014  </c:v>
                </c:pt>
                <c:pt idx="55">
                  <c:v> 08/2014  </c:v>
                </c:pt>
                <c:pt idx="56">
                  <c:v> 09/2014  </c:v>
                </c:pt>
                <c:pt idx="57">
                  <c:v> 10/2014  </c:v>
                </c:pt>
                <c:pt idx="58">
                  <c:v> 11/2014  </c:v>
                </c:pt>
                <c:pt idx="59">
                  <c:v> 12/2014  </c:v>
                </c:pt>
                <c:pt idx="60">
                  <c:v>01/2015 </c:v>
                </c:pt>
                <c:pt idx="61">
                  <c:v>02/2015 </c:v>
                </c:pt>
                <c:pt idx="62">
                  <c:v>03/2015 </c:v>
                </c:pt>
                <c:pt idx="63">
                  <c:v>04/2015 </c:v>
                </c:pt>
                <c:pt idx="64">
                  <c:v>05/2015 </c:v>
                </c:pt>
                <c:pt idx="65">
                  <c:v>06/2015 </c:v>
                </c:pt>
                <c:pt idx="66">
                  <c:v>07/2015 </c:v>
                </c:pt>
                <c:pt idx="67">
                  <c:v>08/2015 </c:v>
                </c:pt>
                <c:pt idx="68">
                  <c:v>09/2015 </c:v>
                </c:pt>
                <c:pt idx="69">
                  <c:v>10/2015 </c:v>
                </c:pt>
                <c:pt idx="70">
                  <c:v>11/2015 </c:v>
                </c:pt>
                <c:pt idx="71">
                  <c:v>12/2015 </c:v>
                </c:pt>
                <c:pt idx="72">
                  <c:v>01/2016 </c:v>
                </c:pt>
                <c:pt idx="73">
                  <c:v>02/2016 </c:v>
                </c:pt>
                <c:pt idx="74">
                  <c:v>03/2016 </c:v>
                </c:pt>
                <c:pt idx="75">
                  <c:v>04/2016 </c:v>
                </c:pt>
                <c:pt idx="76">
                  <c:v>05/2016 </c:v>
                </c:pt>
                <c:pt idx="77">
                  <c:v>06/2016 </c:v>
                </c:pt>
                <c:pt idx="78">
                  <c:v>07/2016 </c:v>
                </c:pt>
                <c:pt idx="79">
                  <c:v>08/2016 </c:v>
                </c:pt>
                <c:pt idx="80">
                  <c:v>09/2016 </c:v>
                </c:pt>
                <c:pt idx="81">
                  <c:v>10/2016 </c:v>
                </c:pt>
                <c:pt idx="82">
                  <c:v>11/2016 </c:v>
                </c:pt>
                <c:pt idx="83">
                  <c:v>12/2016 </c:v>
                </c:pt>
                <c:pt idx="84">
                  <c:v>01/2017 </c:v>
                </c:pt>
                <c:pt idx="85">
                  <c:v>02/2017 </c:v>
                </c:pt>
                <c:pt idx="86">
                  <c:v>03/2017 </c:v>
                </c:pt>
                <c:pt idx="87">
                  <c:v>04/2017 </c:v>
                </c:pt>
                <c:pt idx="88">
                  <c:v>05/2017 </c:v>
                </c:pt>
                <c:pt idx="89">
                  <c:v>06/2017 </c:v>
                </c:pt>
                <c:pt idx="90">
                  <c:v>07/2017 </c:v>
                </c:pt>
                <c:pt idx="91">
                  <c:v>08/2017 </c:v>
                </c:pt>
                <c:pt idx="92">
                  <c:v>09/2017 </c:v>
                </c:pt>
                <c:pt idx="93">
                  <c:v>10/2017 </c:v>
                </c:pt>
              </c:strCache>
            </c:strRef>
          </c:cat>
          <c:val>
            <c:numRef>
              <c:f>sheet!$C$115:$CR$115</c:f>
              <c:numCache>
                <c:formatCode>_(* #,##0_);_(* \(#,##0\);_(* "-"??_);_(@_)</c:formatCode>
                <c:ptCount val="94"/>
                <c:pt idx="0">
                  <c:v>10435.0</c:v>
                </c:pt>
                <c:pt idx="1">
                  <c:v>0.0</c:v>
                </c:pt>
                <c:pt idx="2">
                  <c:v>468679.0</c:v>
                </c:pt>
                <c:pt idx="3">
                  <c:v>1.896291E6</c:v>
                </c:pt>
                <c:pt idx="4">
                  <c:v>3.659999E6</c:v>
                </c:pt>
                <c:pt idx="5">
                  <c:v>5.877414E6</c:v>
                </c:pt>
                <c:pt idx="6">
                  <c:v>4.698903E6</c:v>
                </c:pt>
                <c:pt idx="7">
                  <c:v>4.201975E6</c:v>
                </c:pt>
                <c:pt idx="8">
                  <c:v>3.921612E6</c:v>
                </c:pt>
                <c:pt idx="9">
                  <c:v>2.912804E6</c:v>
                </c:pt>
                <c:pt idx="10">
                  <c:v>1.612738E6</c:v>
                </c:pt>
                <c:pt idx="11">
                  <c:v>512633.0</c:v>
                </c:pt>
                <c:pt idx="12">
                  <c:v>140748.0</c:v>
                </c:pt>
                <c:pt idx="13">
                  <c:v>0.0</c:v>
                </c:pt>
                <c:pt idx="14">
                  <c:v>69685.0</c:v>
                </c:pt>
                <c:pt idx="15">
                  <c:v>1.048227E6</c:v>
                </c:pt>
                <c:pt idx="16">
                  <c:v>2.996433E6</c:v>
                </c:pt>
                <c:pt idx="17">
                  <c:v>3.852703E6</c:v>
                </c:pt>
                <c:pt idx="18">
                  <c:v>4.85195E6</c:v>
                </c:pt>
                <c:pt idx="19">
                  <c:v>4.028992E6</c:v>
                </c:pt>
                <c:pt idx="20">
                  <c:v>3.655041E6</c:v>
                </c:pt>
                <c:pt idx="21">
                  <c:v>3.067895E6</c:v>
                </c:pt>
                <c:pt idx="22">
                  <c:v>3.051674E6</c:v>
                </c:pt>
                <c:pt idx="23">
                  <c:v>1.696077E6</c:v>
                </c:pt>
                <c:pt idx="24">
                  <c:v>1.447834E6</c:v>
                </c:pt>
                <c:pt idx="25">
                  <c:v>645099.0</c:v>
                </c:pt>
                <c:pt idx="26">
                  <c:v>1.026626E6</c:v>
                </c:pt>
                <c:pt idx="27">
                  <c:v>2.598617E6</c:v>
                </c:pt>
                <c:pt idx="28">
                  <c:v>3.9532E6</c:v>
                </c:pt>
                <c:pt idx="29">
                  <c:v>4.869336E6</c:v>
                </c:pt>
                <c:pt idx="30">
                  <c:v>4.910236E6</c:v>
                </c:pt>
                <c:pt idx="31">
                  <c:v>3.564431E6</c:v>
                </c:pt>
                <c:pt idx="32">
                  <c:v>3.483233E6</c:v>
                </c:pt>
                <c:pt idx="33">
                  <c:v>1.891654E6</c:v>
                </c:pt>
                <c:pt idx="34">
                  <c:v>834802.0</c:v>
                </c:pt>
                <c:pt idx="35">
                  <c:v>560453.0</c:v>
                </c:pt>
                <c:pt idx="36">
                  <c:v>0.0</c:v>
                </c:pt>
                <c:pt idx="37">
                  <c:v>0.0</c:v>
                </c:pt>
                <c:pt idx="38">
                  <c:v>419956.0</c:v>
                </c:pt>
                <c:pt idx="39">
                  <c:v>2.312089E6</c:v>
                </c:pt>
                <c:pt idx="40">
                  <c:v>4.905073E6</c:v>
                </c:pt>
                <c:pt idx="41">
                  <c:v>6.632045E6</c:v>
                </c:pt>
                <c:pt idx="42">
                  <c:v>6.694818E6</c:v>
                </c:pt>
                <c:pt idx="43">
                  <c:v>5.942444E6</c:v>
                </c:pt>
                <c:pt idx="44">
                  <c:v>4.226318E6</c:v>
                </c:pt>
                <c:pt idx="45">
                  <c:v>3.631284E6</c:v>
                </c:pt>
                <c:pt idx="46">
                  <c:v>2.155893E6</c:v>
                </c:pt>
                <c:pt idx="47">
                  <c:v>1.012239E6</c:v>
                </c:pt>
                <c:pt idx="48">
                  <c:v>139949.0</c:v>
                </c:pt>
                <c:pt idx="49">
                  <c:v>1982.0</c:v>
                </c:pt>
                <c:pt idx="50">
                  <c:v>929709.0</c:v>
                </c:pt>
                <c:pt idx="51">
                  <c:v>3.949492E6</c:v>
                </c:pt>
                <c:pt idx="52">
                  <c:v>5.318345E6</c:v>
                </c:pt>
                <c:pt idx="53">
                  <c:v>6.117278E6</c:v>
                </c:pt>
                <c:pt idx="54">
                  <c:v>6.798285E6</c:v>
                </c:pt>
                <c:pt idx="55">
                  <c:v>5.656905E6</c:v>
                </c:pt>
                <c:pt idx="56">
                  <c:v>4.348665E6</c:v>
                </c:pt>
                <c:pt idx="57">
                  <c:v>3.343801E6</c:v>
                </c:pt>
                <c:pt idx="58">
                  <c:v>1.048587E6</c:v>
                </c:pt>
                <c:pt idx="59">
                  <c:v>354284.0</c:v>
                </c:pt>
                <c:pt idx="60">
                  <c:v>28000.0</c:v>
                </c:pt>
                <c:pt idx="61">
                  <c:v>0.0</c:v>
                </c:pt>
                <c:pt idx="62">
                  <c:v>507343.0</c:v>
                </c:pt>
                <c:pt idx="63">
                  <c:v>3.433274E6</c:v>
                </c:pt>
                <c:pt idx="64">
                  <c:v>5.495218E6</c:v>
                </c:pt>
                <c:pt idx="65">
                  <c:v>7.831602E6</c:v>
                </c:pt>
                <c:pt idx="66">
                  <c:v>8.647596E6</c:v>
                </c:pt>
                <c:pt idx="67">
                  <c:v>7.312182E6</c:v>
                </c:pt>
                <c:pt idx="68">
                  <c:v>6.750069E6</c:v>
                </c:pt>
                <c:pt idx="69">
                  <c:v>4.803714E6</c:v>
                </c:pt>
                <c:pt idx="70">
                  <c:v>2.873663E6</c:v>
                </c:pt>
                <c:pt idx="71">
                  <c:v>1.881623E6</c:v>
                </c:pt>
                <c:pt idx="72">
                  <c:v>808537.0</c:v>
                </c:pt>
                <c:pt idx="73">
                  <c:v>303446.0</c:v>
                </c:pt>
                <c:pt idx="74">
                  <c:v>1.290205E6</c:v>
                </c:pt>
                <c:pt idx="75">
                  <c:v>4.881691E6</c:v>
                </c:pt>
                <c:pt idx="76">
                  <c:v>7.080647E6</c:v>
                </c:pt>
                <c:pt idx="77">
                  <c:v>7.361552E6</c:v>
                </c:pt>
                <c:pt idx="78">
                  <c:v>7.599211E6</c:v>
                </c:pt>
                <c:pt idx="79">
                  <c:v>6.86492E6</c:v>
                </c:pt>
                <c:pt idx="80">
                  <c:v>5.208902E6</c:v>
                </c:pt>
                <c:pt idx="81">
                  <c:v>2.551171E6</c:v>
                </c:pt>
                <c:pt idx="82">
                  <c:v>1.785495E6</c:v>
                </c:pt>
                <c:pt idx="83">
                  <c:v>314709.0</c:v>
                </c:pt>
                <c:pt idx="84">
                  <c:v>321778.0</c:v>
                </c:pt>
                <c:pt idx="85">
                  <c:v>687350.0</c:v>
                </c:pt>
                <c:pt idx="86">
                  <c:v>1.759323E6</c:v>
                </c:pt>
                <c:pt idx="87">
                  <c:v>6.206255E6</c:v>
                </c:pt>
                <c:pt idx="88">
                  <c:v>8.005055E6</c:v>
                </c:pt>
                <c:pt idx="89">
                  <c:v>7.130707E6</c:v>
                </c:pt>
                <c:pt idx="90">
                  <c:v>9.110199E6</c:v>
                </c:pt>
                <c:pt idx="91">
                  <c:v>7.458491E6</c:v>
                </c:pt>
                <c:pt idx="92">
                  <c:v>6.676545E6</c:v>
                </c:pt>
                <c:pt idx="93">
                  <c:v>4.14887E6</c:v>
                </c:pt>
              </c:numCache>
            </c:numRef>
          </c:val>
          <c:extLst xmlns:c16r2="http://schemas.microsoft.com/office/drawing/2015/06/chart">
            <c:ext xmlns:c16="http://schemas.microsoft.com/office/drawing/2014/chart" uri="{C3380CC4-5D6E-409C-BE32-E72D297353CC}">
              <c16:uniqueId val="{00000001-8B1B-4263-ABEE-2D78BFA9BE19}"/>
            </c:ext>
          </c:extLst>
        </c:ser>
        <c:ser>
          <c:idx val="0"/>
          <c:order val="2"/>
          <c:tx>
            <c:strRef>
              <c:f>sheet!$B$116</c:f>
              <c:strCache>
                <c:ptCount val="1"/>
                <c:pt idx="0">
                  <c:v>ROW</c:v>
                </c:pt>
              </c:strCache>
            </c:strRef>
          </c:tx>
          <c:spPr>
            <a:solidFill>
              <a:schemeClr val="accent1">
                <a:lumMod val="75000"/>
              </a:schemeClr>
            </a:solidFill>
            <a:ln>
              <a:solidFill>
                <a:schemeClr val="tx1"/>
              </a:solidFill>
            </a:ln>
          </c:spPr>
          <c:invertIfNegative val="0"/>
          <c:cat>
            <c:strRef>
              <c:f>sheet!$C$113:$CR$113</c:f>
              <c:strCache>
                <c:ptCount val="94"/>
                <c:pt idx="0">
                  <c:v> 01/2010  </c:v>
                </c:pt>
                <c:pt idx="1">
                  <c:v> 02/2010  </c:v>
                </c:pt>
                <c:pt idx="2">
                  <c:v> 03/2010  </c:v>
                </c:pt>
                <c:pt idx="3">
                  <c:v> 04/2010  </c:v>
                </c:pt>
                <c:pt idx="4">
                  <c:v> 05/2010  </c:v>
                </c:pt>
                <c:pt idx="5">
                  <c:v> 06/2010  </c:v>
                </c:pt>
                <c:pt idx="6">
                  <c:v> 07/2010  </c:v>
                </c:pt>
                <c:pt idx="7">
                  <c:v> 08/2010  </c:v>
                </c:pt>
                <c:pt idx="8">
                  <c:v> 09/2010  </c:v>
                </c:pt>
                <c:pt idx="9">
                  <c:v> 10/2010  </c:v>
                </c:pt>
                <c:pt idx="10">
                  <c:v> 11/2010  </c:v>
                </c:pt>
                <c:pt idx="11">
                  <c:v> 12/2010  </c:v>
                </c:pt>
                <c:pt idx="12">
                  <c:v> 01/2011  </c:v>
                </c:pt>
                <c:pt idx="13">
                  <c:v> 02/2011  </c:v>
                </c:pt>
                <c:pt idx="14">
                  <c:v> 03/2011  </c:v>
                </c:pt>
                <c:pt idx="15">
                  <c:v> 04/2011  </c:v>
                </c:pt>
                <c:pt idx="16">
                  <c:v> 05/2011  </c:v>
                </c:pt>
                <c:pt idx="17">
                  <c:v> 06/2011  </c:v>
                </c:pt>
                <c:pt idx="18">
                  <c:v> 07/2011  </c:v>
                </c:pt>
                <c:pt idx="19">
                  <c:v> 08/2011  </c:v>
                </c:pt>
                <c:pt idx="20">
                  <c:v> 09/2011  </c:v>
                </c:pt>
                <c:pt idx="21">
                  <c:v> 10/2011  </c:v>
                </c:pt>
                <c:pt idx="22">
                  <c:v> 11/2011  </c:v>
                </c:pt>
                <c:pt idx="23">
                  <c:v> 12/2011  </c:v>
                </c:pt>
                <c:pt idx="24">
                  <c:v> 01/2012  </c:v>
                </c:pt>
                <c:pt idx="25">
                  <c:v> 02/2012  </c:v>
                </c:pt>
                <c:pt idx="26">
                  <c:v> 03/2012  </c:v>
                </c:pt>
                <c:pt idx="27">
                  <c:v> 04/2012  </c:v>
                </c:pt>
                <c:pt idx="28">
                  <c:v> 05/2012  </c:v>
                </c:pt>
                <c:pt idx="29">
                  <c:v> 06/2012  </c:v>
                </c:pt>
                <c:pt idx="30">
                  <c:v> 07/2012  </c:v>
                </c:pt>
                <c:pt idx="31">
                  <c:v> 08/2012  </c:v>
                </c:pt>
                <c:pt idx="32">
                  <c:v> 09/2012  </c:v>
                </c:pt>
                <c:pt idx="33">
                  <c:v> 10/2012  </c:v>
                </c:pt>
                <c:pt idx="34">
                  <c:v> 11/2012  </c:v>
                </c:pt>
                <c:pt idx="35">
                  <c:v> 12/2012  </c:v>
                </c:pt>
                <c:pt idx="36">
                  <c:v> 01/2013  </c:v>
                </c:pt>
                <c:pt idx="37">
                  <c:v> 02/2013  </c:v>
                </c:pt>
                <c:pt idx="38">
                  <c:v> 03/2013  </c:v>
                </c:pt>
                <c:pt idx="39">
                  <c:v> 04/2013  </c:v>
                </c:pt>
                <c:pt idx="40">
                  <c:v> 05/2013  </c:v>
                </c:pt>
                <c:pt idx="41">
                  <c:v> 06/2013  </c:v>
                </c:pt>
                <c:pt idx="42">
                  <c:v> 07/2013  </c:v>
                </c:pt>
                <c:pt idx="43">
                  <c:v> 08/2013  </c:v>
                </c:pt>
                <c:pt idx="44">
                  <c:v> 09/2013  </c:v>
                </c:pt>
                <c:pt idx="45">
                  <c:v> 10/2013  </c:v>
                </c:pt>
                <c:pt idx="46">
                  <c:v> 11/2013  </c:v>
                </c:pt>
                <c:pt idx="47">
                  <c:v> 12/2013  </c:v>
                </c:pt>
                <c:pt idx="48">
                  <c:v> 01/2014  </c:v>
                </c:pt>
                <c:pt idx="49">
                  <c:v> 02/2014  </c:v>
                </c:pt>
                <c:pt idx="50">
                  <c:v> 03/2014  </c:v>
                </c:pt>
                <c:pt idx="51">
                  <c:v> 04/2014  </c:v>
                </c:pt>
                <c:pt idx="52">
                  <c:v> 05/2014  </c:v>
                </c:pt>
                <c:pt idx="53">
                  <c:v> 06/2014  </c:v>
                </c:pt>
                <c:pt idx="54">
                  <c:v> 07/2014  </c:v>
                </c:pt>
                <c:pt idx="55">
                  <c:v> 08/2014  </c:v>
                </c:pt>
                <c:pt idx="56">
                  <c:v> 09/2014  </c:v>
                </c:pt>
                <c:pt idx="57">
                  <c:v> 10/2014  </c:v>
                </c:pt>
                <c:pt idx="58">
                  <c:v> 11/2014  </c:v>
                </c:pt>
                <c:pt idx="59">
                  <c:v> 12/2014  </c:v>
                </c:pt>
                <c:pt idx="60">
                  <c:v>01/2015 </c:v>
                </c:pt>
                <c:pt idx="61">
                  <c:v>02/2015 </c:v>
                </c:pt>
                <c:pt idx="62">
                  <c:v>03/2015 </c:v>
                </c:pt>
                <c:pt idx="63">
                  <c:v>04/2015 </c:v>
                </c:pt>
                <c:pt idx="64">
                  <c:v>05/2015 </c:v>
                </c:pt>
                <c:pt idx="65">
                  <c:v>06/2015 </c:v>
                </c:pt>
                <c:pt idx="66">
                  <c:v>07/2015 </c:v>
                </c:pt>
                <c:pt idx="67">
                  <c:v>08/2015 </c:v>
                </c:pt>
                <c:pt idx="68">
                  <c:v>09/2015 </c:v>
                </c:pt>
                <c:pt idx="69">
                  <c:v>10/2015 </c:v>
                </c:pt>
                <c:pt idx="70">
                  <c:v>11/2015 </c:v>
                </c:pt>
                <c:pt idx="71">
                  <c:v>12/2015 </c:v>
                </c:pt>
                <c:pt idx="72">
                  <c:v>01/2016 </c:v>
                </c:pt>
                <c:pt idx="73">
                  <c:v>02/2016 </c:v>
                </c:pt>
                <c:pt idx="74">
                  <c:v>03/2016 </c:v>
                </c:pt>
                <c:pt idx="75">
                  <c:v>04/2016 </c:v>
                </c:pt>
                <c:pt idx="76">
                  <c:v>05/2016 </c:v>
                </c:pt>
                <c:pt idx="77">
                  <c:v>06/2016 </c:v>
                </c:pt>
                <c:pt idx="78">
                  <c:v>07/2016 </c:v>
                </c:pt>
                <c:pt idx="79">
                  <c:v>08/2016 </c:v>
                </c:pt>
                <c:pt idx="80">
                  <c:v>09/2016 </c:v>
                </c:pt>
                <c:pt idx="81">
                  <c:v>10/2016 </c:v>
                </c:pt>
                <c:pt idx="82">
                  <c:v>11/2016 </c:v>
                </c:pt>
                <c:pt idx="83">
                  <c:v>12/2016 </c:v>
                </c:pt>
                <c:pt idx="84">
                  <c:v>01/2017 </c:v>
                </c:pt>
                <c:pt idx="85">
                  <c:v>02/2017 </c:v>
                </c:pt>
                <c:pt idx="86">
                  <c:v>03/2017 </c:v>
                </c:pt>
                <c:pt idx="87">
                  <c:v>04/2017 </c:v>
                </c:pt>
                <c:pt idx="88">
                  <c:v>05/2017 </c:v>
                </c:pt>
                <c:pt idx="89">
                  <c:v>06/2017 </c:v>
                </c:pt>
                <c:pt idx="90">
                  <c:v>07/2017 </c:v>
                </c:pt>
                <c:pt idx="91">
                  <c:v>08/2017 </c:v>
                </c:pt>
                <c:pt idx="92">
                  <c:v>09/2017 </c:v>
                </c:pt>
                <c:pt idx="93">
                  <c:v>10/2017 </c:v>
                </c:pt>
              </c:strCache>
            </c:strRef>
          </c:cat>
          <c:val>
            <c:numRef>
              <c:f>sheet!$C$116:$CR$116</c:f>
              <c:numCache>
                <c:formatCode>_(* #,##0_);_(* \(#,##0\);_(* "-"??_);_(@_)</c:formatCode>
                <c:ptCount val="94"/>
                <c:pt idx="0">
                  <c:v>40054.0</c:v>
                </c:pt>
                <c:pt idx="1">
                  <c:v>932.0</c:v>
                </c:pt>
                <c:pt idx="2">
                  <c:v>734.0</c:v>
                </c:pt>
                <c:pt idx="3">
                  <c:v>917.0</c:v>
                </c:pt>
                <c:pt idx="4">
                  <c:v>1222.0</c:v>
                </c:pt>
                <c:pt idx="5">
                  <c:v>44709.0</c:v>
                </c:pt>
                <c:pt idx="6">
                  <c:v>206451.0</c:v>
                </c:pt>
                <c:pt idx="7">
                  <c:v>329689.0</c:v>
                </c:pt>
                <c:pt idx="8">
                  <c:v>434495.0</c:v>
                </c:pt>
                <c:pt idx="9">
                  <c:v>258687.0</c:v>
                </c:pt>
                <c:pt idx="10">
                  <c:v>78222.0</c:v>
                </c:pt>
                <c:pt idx="11">
                  <c:v>26090.0</c:v>
                </c:pt>
                <c:pt idx="12">
                  <c:v>264204.0</c:v>
                </c:pt>
                <c:pt idx="13">
                  <c:v>738.0</c:v>
                </c:pt>
                <c:pt idx="14">
                  <c:v>561.0</c:v>
                </c:pt>
                <c:pt idx="15">
                  <c:v>11440.0</c:v>
                </c:pt>
                <c:pt idx="16">
                  <c:v>736.0</c:v>
                </c:pt>
                <c:pt idx="17">
                  <c:v>117831.0</c:v>
                </c:pt>
                <c:pt idx="18">
                  <c:v>443190.0</c:v>
                </c:pt>
                <c:pt idx="19">
                  <c:v>286138.0</c:v>
                </c:pt>
                <c:pt idx="20">
                  <c:v>185672.0</c:v>
                </c:pt>
                <c:pt idx="21">
                  <c:v>205637.0</c:v>
                </c:pt>
                <c:pt idx="22">
                  <c:v>177269.0</c:v>
                </c:pt>
                <c:pt idx="23">
                  <c:v>128364.0</c:v>
                </c:pt>
                <c:pt idx="24">
                  <c:v>64535.0</c:v>
                </c:pt>
                <c:pt idx="25">
                  <c:v>4676.0</c:v>
                </c:pt>
                <c:pt idx="26">
                  <c:v>31419.0</c:v>
                </c:pt>
                <c:pt idx="27">
                  <c:v>6719.0</c:v>
                </c:pt>
                <c:pt idx="28">
                  <c:v>2111.0</c:v>
                </c:pt>
                <c:pt idx="29">
                  <c:v>56644.0</c:v>
                </c:pt>
                <c:pt idx="30">
                  <c:v>307101.0</c:v>
                </c:pt>
                <c:pt idx="31">
                  <c:v>457985.0</c:v>
                </c:pt>
                <c:pt idx="32">
                  <c:v>418382.0</c:v>
                </c:pt>
                <c:pt idx="33">
                  <c:v>560278.0</c:v>
                </c:pt>
                <c:pt idx="34">
                  <c:v>176802.0</c:v>
                </c:pt>
                <c:pt idx="35">
                  <c:v>538165.0</c:v>
                </c:pt>
                <c:pt idx="36">
                  <c:v>307197.0</c:v>
                </c:pt>
                <c:pt idx="37">
                  <c:v>36381.0</c:v>
                </c:pt>
                <c:pt idx="38">
                  <c:v>113911.0</c:v>
                </c:pt>
                <c:pt idx="39">
                  <c:v>15901.0</c:v>
                </c:pt>
                <c:pt idx="40">
                  <c:v>3572.0</c:v>
                </c:pt>
                <c:pt idx="41">
                  <c:v>223918.0</c:v>
                </c:pt>
                <c:pt idx="42">
                  <c:v>501109.0</c:v>
                </c:pt>
                <c:pt idx="43">
                  <c:v>423196.0</c:v>
                </c:pt>
                <c:pt idx="44">
                  <c:v>472530.0</c:v>
                </c:pt>
                <c:pt idx="45">
                  <c:v>336348.0</c:v>
                </c:pt>
                <c:pt idx="46">
                  <c:v>320731.0</c:v>
                </c:pt>
                <c:pt idx="47">
                  <c:v>453096.0</c:v>
                </c:pt>
                <c:pt idx="48">
                  <c:v>363032.0</c:v>
                </c:pt>
                <c:pt idx="49">
                  <c:v>171979.0</c:v>
                </c:pt>
                <c:pt idx="50">
                  <c:v>977.0</c:v>
                </c:pt>
                <c:pt idx="51">
                  <c:v>29748.0</c:v>
                </c:pt>
                <c:pt idx="52">
                  <c:v>1020.0</c:v>
                </c:pt>
                <c:pt idx="53">
                  <c:v>91764.0</c:v>
                </c:pt>
                <c:pt idx="54">
                  <c:v>439128.0</c:v>
                </c:pt>
                <c:pt idx="55">
                  <c:v>376156.0</c:v>
                </c:pt>
                <c:pt idx="56">
                  <c:v>679008.0</c:v>
                </c:pt>
                <c:pt idx="57">
                  <c:v>506155.0</c:v>
                </c:pt>
                <c:pt idx="58">
                  <c:v>310623.0</c:v>
                </c:pt>
                <c:pt idx="59">
                  <c:v>394028.0</c:v>
                </c:pt>
                <c:pt idx="60">
                  <c:v>204238.0</c:v>
                </c:pt>
                <c:pt idx="61">
                  <c:v>254690.0</c:v>
                </c:pt>
                <c:pt idx="62">
                  <c:v>184712.0</c:v>
                </c:pt>
                <c:pt idx="63">
                  <c:v>20262.0</c:v>
                </c:pt>
                <c:pt idx="64">
                  <c:v>8415.0</c:v>
                </c:pt>
                <c:pt idx="65">
                  <c:v>252717.0</c:v>
                </c:pt>
                <c:pt idx="66">
                  <c:v>795032.0</c:v>
                </c:pt>
                <c:pt idx="67">
                  <c:v>464978.0</c:v>
                </c:pt>
                <c:pt idx="68">
                  <c:v>505221.0</c:v>
                </c:pt>
                <c:pt idx="69">
                  <c:v>215843.0</c:v>
                </c:pt>
                <c:pt idx="70">
                  <c:v>265587.0</c:v>
                </c:pt>
                <c:pt idx="71">
                  <c:v>591499.0</c:v>
                </c:pt>
                <c:pt idx="72">
                  <c:v>214095.0</c:v>
                </c:pt>
                <c:pt idx="73">
                  <c:v>316200.0</c:v>
                </c:pt>
                <c:pt idx="74">
                  <c:v>234767.0</c:v>
                </c:pt>
                <c:pt idx="75">
                  <c:v>164871.0</c:v>
                </c:pt>
                <c:pt idx="76">
                  <c:v>31306.0</c:v>
                </c:pt>
                <c:pt idx="77">
                  <c:v>101671.0</c:v>
                </c:pt>
                <c:pt idx="78">
                  <c:v>154613.0</c:v>
                </c:pt>
                <c:pt idx="79">
                  <c:v>442178.0</c:v>
                </c:pt>
                <c:pt idx="80">
                  <c:v>629154.0</c:v>
                </c:pt>
                <c:pt idx="81">
                  <c:v>231783.0</c:v>
                </c:pt>
                <c:pt idx="82">
                  <c:v>432382.0</c:v>
                </c:pt>
                <c:pt idx="83">
                  <c:v>568953.0</c:v>
                </c:pt>
                <c:pt idx="84">
                  <c:v>555637.0</c:v>
                </c:pt>
                <c:pt idx="85">
                  <c:v>424317.0</c:v>
                </c:pt>
                <c:pt idx="86">
                  <c:v>344335.0</c:v>
                </c:pt>
                <c:pt idx="87">
                  <c:v>32145.0</c:v>
                </c:pt>
                <c:pt idx="88">
                  <c:v>111509.0</c:v>
                </c:pt>
                <c:pt idx="89">
                  <c:v>168849.0</c:v>
                </c:pt>
                <c:pt idx="90">
                  <c:v>470774.0</c:v>
                </c:pt>
                <c:pt idx="91">
                  <c:v>809737.0</c:v>
                </c:pt>
                <c:pt idx="92">
                  <c:v>498870.0</c:v>
                </c:pt>
                <c:pt idx="93">
                  <c:v>381988.0</c:v>
                </c:pt>
              </c:numCache>
            </c:numRef>
          </c:val>
          <c:extLst xmlns:c16r2="http://schemas.microsoft.com/office/drawing/2015/06/chart">
            <c:ext xmlns:c16="http://schemas.microsoft.com/office/drawing/2014/chart" uri="{C3380CC4-5D6E-409C-BE32-E72D297353CC}">
              <c16:uniqueId val="{00000002-8B1B-4263-ABEE-2D78BFA9BE19}"/>
            </c:ext>
          </c:extLst>
        </c:ser>
        <c:dLbls>
          <c:showLegendKey val="0"/>
          <c:showVal val="0"/>
          <c:showCatName val="0"/>
          <c:showSerName val="0"/>
          <c:showPercent val="0"/>
          <c:showBubbleSize val="0"/>
        </c:dLbls>
        <c:gapWidth val="20"/>
        <c:overlap val="100"/>
        <c:axId val="-2122499176"/>
        <c:axId val="-2122743096"/>
      </c:barChart>
      <c:catAx>
        <c:axId val="-2122499176"/>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sz="1400"/>
            </a:pPr>
            <a:endParaRPr lang="en-US"/>
          </a:p>
        </c:txPr>
        <c:crossAx val="-2122743096"/>
        <c:crosses val="autoZero"/>
        <c:auto val="1"/>
        <c:lblAlgn val="ctr"/>
        <c:lblOffset val="100"/>
        <c:tickLblSkip val="3"/>
        <c:noMultiLvlLbl val="0"/>
      </c:catAx>
      <c:valAx>
        <c:axId val="-2122743096"/>
        <c:scaling>
          <c:orientation val="minMax"/>
        </c:scaling>
        <c:delete val="0"/>
        <c:axPos val="l"/>
        <c:majorGridlines>
          <c:spPr>
            <a:ln>
              <a:solidFill>
                <a:schemeClr val="tx1"/>
              </a:solidFill>
            </a:ln>
          </c:spPr>
        </c:majorGridlines>
        <c:title>
          <c:tx>
            <c:rich>
              <a:bodyPr rot="-5400000" vert="horz"/>
              <a:lstStyle/>
              <a:p>
                <a:pPr>
                  <a:defRPr sz="2000"/>
                </a:pPr>
                <a:r>
                  <a:rPr lang="en-US" sz="2000"/>
                  <a:t> Million Metric</a:t>
                </a:r>
                <a:r>
                  <a:rPr lang="en-US" sz="2000" baseline="0"/>
                  <a:t> Tons</a:t>
                </a:r>
                <a:endParaRPr lang="en-US" sz="2000"/>
              </a:p>
            </c:rich>
          </c:tx>
          <c:layout>
            <c:manualLayout>
              <c:xMode val="edge"/>
              <c:yMode val="edge"/>
              <c:x val="0.00817357946578158"/>
              <c:y val="0.253580015470898"/>
            </c:manualLayout>
          </c:layout>
          <c:overlay val="0"/>
        </c:title>
        <c:numFmt formatCode="_(* #,##0_);_(* \(#,##0\);_(* &quot;-&quot;??_);_(@_)" sourceLinked="1"/>
        <c:majorTickMark val="out"/>
        <c:minorTickMark val="none"/>
        <c:tickLblPos val="nextTo"/>
        <c:spPr>
          <a:ln>
            <a:solidFill>
              <a:schemeClr val="tx1"/>
            </a:solidFill>
          </a:ln>
        </c:spPr>
        <c:txPr>
          <a:bodyPr/>
          <a:lstStyle/>
          <a:p>
            <a:pPr>
              <a:defRPr sz="2000"/>
            </a:pPr>
            <a:endParaRPr lang="en-US"/>
          </a:p>
        </c:txPr>
        <c:crossAx val="-2122499176"/>
        <c:crosses val="autoZero"/>
        <c:crossBetween val="between"/>
        <c:dispUnits>
          <c:builtInUnit val="millions"/>
        </c:dispUnits>
      </c:valAx>
      <c:spPr>
        <a:ln>
          <a:solidFill>
            <a:schemeClr val="tx1"/>
          </a:solidFill>
        </a:ln>
      </c:spPr>
    </c:plotArea>
    <c:legend>
      <c:legendPos val="b"/>
      <c:layout>
        <c:manualLayout>
          <c:xMode val="edge"/>
          <c:yMode val="edge"/>
          <c:x val="0.0328799051588881"/>
          <c:y val="0.849948964345662"/>
          <c:w val="0.947471104172768"/>
          <c:h val="0.150051035654339"/>
        </c:manualLayout>
      </c:layout>
      <c:overlay val="0"/>
      <c:txPr>
        <a:bodyPr/>
        <a:lstStyle/>
        <a:p>
          <a:pPr>
            <a:defRPr sz="2400"/>
          </a:pPr>
          <a:endParaRPr lang="en-US"/>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51775298920968"/>
          <c:y val="0.0394391661231537"/>
          <c:w val="0.934405803441237"/>
          <c:h val="0.863901687705053"/>
        </c:manualLayout>
      </c:layout>
      <c:lineChart>
        <c:grouping val="standard"/>
        <c:varyColors val="0"/>
        <c:ser>
          <c:idx val="0"/>
          <c:order val="0"/>
          <c:spPr>
            <a:ln w="28575" cap="rnd">
              <a:solidFill>
                <a:schemeClr val="accent1"/>
              </a:solidFill>
              <a:round/>
            </a:ln>
            <a:effectLst/>
          </c:spPr>
          <c:marker>
            <c:symbol val="none"/>
          </c:marker>
          <c:cat>
            <c:numRef>
              <c:f>multiTimeline!$A$4:$A$264</c:f>
              <c:numCache>
                <c:formatCode>m/d/yyyy</c:formatCode>
                <c:ptCount val="261"/>
                <c:pt idx="0">
                  <c:v>41315.0</c:v>
                </c:pt>
                <c:pt idx="1">
                  <c:v>41322.0</c:v>
                </c:pt>
                <c:pt idx="2">
                  <c:v>41329.0</c:v>
                </c:pt>
                <c:pt idx="3">
                  <c:v>41336.0</c:v>
                </c:pt>
                <c:pt idx="4">
                  <c:v>41343.0</c:v>
                </c:pt>
                <c:pt idx="5">
                  <c:v>41350.0</c:v>
                </c:pt>
                <c:pt idx="6">
                  <c:v>41357.0</c:v>
                </c:pt>
                <c:pt idx="7">
                  <c:v>41364.0</c:v>
                </c:pt>
                <c:pt idx="8">
                  <c:v>41371.0</c:v>
                </c:pt>
                <c:pt idx="9">
                  <c:v>41378.0</c:v>
                </c:pt>
                <c:pt idx="10">
                  <c:v>41385.0</c:v>
                </c:pt>
                <c:pt idx="11">
                  <c:v>41392.0</c:v>
                </c:pt>
                <c:pt idx="12">
                  <c:v>41399.0</c:v>
                </c:pt>
                <c:pt idx="13">
                  <c:v>41406.0</c:v>
                </c:pt>
                <c:pt idx="14">
                  <c:v>41413.0</c:v>
                </c:pt>
                <c:pt idx="15">
                  <c:v>41420.0</c:v>
                </c:pt>
                <c:pt idx="16">
                  <c:v>41427.0</c:v>
                </c:pt>
                <c:pt idx="17">
                  <c:v>41434.0</c:v>
                </c:pt>
                <c:pt idx="18">
                  <c:v>41441.0</c:v>
                </c:pt>
                <c:pt idx="19">
                  <c:v>41448.0</c:v>
                </c:pt>
                <c:pt idx="20">
                  <c:v>41455.0</c:v>
                </c:pt>
                <c:pt idx="21">
                  <c:v>41462.0</c:v>
                </c:pt>
                <c:pt idx="22">
                  <c:v>41469.0</c:v>
                </c:pt>
                <c:pt idx="23">
                  <c:v>41476.0</c:v>
                </c:pt>
                <c:pt idx="24">
                  <c:v>41483.0</c:v>
                </c:pt>
                <c:pt idx="25">
                  <c:v>41490.0</c:v>
                </c:pt>
                <c:pt idx="26">
                  <c:v>41497.0</c:v>
                </c:pt>
                <c:pt idx="27">
                  <c:v>41504.0</c:v>
                </c:pt>
                <c:pt idx="28">
                  <c:v>41511.0</c:v>
                </c:pt>
                <c:pt idx="29">
                  <c:v>41518.0</c:v>
                </c:pt>
                <c:pt idx="30">
                  <c:v>41525.0</c:v>
                </c:pt>
                <c:pt idx="31">
                  <c:v>41532.0</c:v>
                </c:pt>
                <c:pt idx="32">
                  <c:v>41539.0</c:v>
                </c:pt>
                <c:pt idx="33">
                  <c:v>41546.0</c:v>
                </c:pt>
                <c:pt idx="34">
                  <c:v>41553.0</c:v>
                </c:pt>
                <c:pt idx="35">
                  <c:v>41560.0</c:v>
                </c:pt>
                <c:pt idx="36">
                  <c:v>41567.0</c:v>
                </c:pt>
                <c:pt idx="37">
                  <c:v>41574.0</c:v>
                </c:pt>
                <c:pt idx="38">
                  <c:v>41581.0</c:v>
                </c:pt>
                <c:pt idx="39">
                  <c:v>41588.0</c:v>
                </c:pt>
                <c:pt idx="40">
                  <c:v>41595.0</c:v>
                </c:pt>
                <c:pt idx="41">
                  <c:v>41602.0</c:v>
                </c:pt>
                <c:pt idx="42">
                  <c:v>41609.0</c:v>
                </c:pt>
                <c:pt idx="43">
                  <c:v>41616.0</c:v>
                </c:pt>
                <c:pt idx="44">
                  <c:v>41623.0</c:v>
                </c:pt>
                <c:pt idx="45">
                  <c:v>41630.0</c:v>
                </c:pt>
                <c:pt idx="46">
                  <c:v>41637.0</c:v>
                </c:pt>
                <c:pt idx="47">
                  <c:v>41644.0</c:v>
                </c:pt>
                <c:pt idx="48">
                  <c:v>41651.0</c:v>
                </c:pt>
                <c:pt idx="49">
                  <c:v>41658.0</c:v>
                </c:pt>
                <c:pt idx="50">
                  <c:v>41665.0</c:v>
                </c:pt>
                <c:pt idx="51">
                  <c:v>41672.0</c:v>
                </c:pt>
                <c:pt idx="52">
                  <c:v>41679.0</c:v>
                </c:pt>
                <c:pt idx="53">
                  <c:v>41686.0</c:v>
                </c:pt>
                <c:pt idx="54">
                  <c:v>41693.0</c:v>
                </c:pt>
                <c:pt idx="55">
                  <c:v>41700.0</c:v>
                </c:pt>
                <c:pt idx="56">
                  <c:v>41707.0</c:v>
                </c:pt>
                <c:pt idx="57">
                  <c:v>41714.0</c:v>
                </c:pt>
                <c:pt idx="58">
                  <c:v>41721.0</c:v>
                </c:pt>
                <c:pt idx="59">
                  <c:v>41728.0</c:v>
                </c:pt>
                <c:pt idx="60">
                  <c:v>41735.0</c:v>
                </c:pt>
                <c:pt idx="61">
                  <c:v>41742.0</c:v>
                </c:pt>
                <c:pt idx="62">
                  <c:v>41749.0</c:v>
                </c:pt>
                <c:pt idx="63">
                  <c:v>41756.0</c:v>
                </c:pt>
                <c:pt idx="64">
                  <c:v>41763.0</c:v>
                </c:pt>
                <c:pt idx="65">
                  <c:v>41770.0</c:v>
                </c:pt>
                <c:pt idx="66">
                  <c:v>41777.0</c:v>
                </c:pt>
                <c:pt idx="67">
                  <c:v>41784.0</c:v>
                </c:pt>
                <c:pt idx="68">
                  <c:v>41791.0</c:v>
                </c:pt>
                <c:pt idx="69">
                  <c:v>41798.0</c:v>
                </c:pt>
                <c:pt idx="70">
                  <c:v>41805.0</c:v>
                </c:pt>
                <c:pt idx="71">
                  <c:v>41812.0</c:v>
                </c:pt>
                <c:pt idx="72">
                  <c:v>41819.0</c:v>
                </c:pt>
                <c:pt idx="73">
                  <c:v>41826.0</c:v>
                </c:pt>
                <c:pt idx="74">
                  <c:v>41833.0</c:v>
                </c:pt>
                <c:pt idx="75">
                  <c:v>41840.0</c:v>
                </c:pt>
                <c:pt idx="76">
                  <c:v>41847.0</c:v>
                </c:pt>
                <c:pt idx="77">
                  <c:v>41854.0</c:v>
                </c:pt>
                <c:pt idx="78">
                  <c:v>41861.0</c:v>
                </c:pt>
                <c:pt idx="79">
                  <c:v>41868.0</c:v>
                </c:pt>
                <c:pt idx="80">
                  <c:v>41875.0</c:v>
                </c:pt>
                <c:pt idx="81">
                  <c:v>41882.0</c:v>
                </c:pt>
                <c:pt idx="82">
                  <c:v>41889.0</c:v>
                </c:pt>
                <c:pt idx="83">
                  <c:v>41896.0</c:v>
                </c:pt>
                <c:pt idx="84">
                  <c:v>41903.0</c:v>
                </c:pt>
                <c:pt idx="85">
                  <c:v>41910.0</c:v>
                </c:pt>
                <c:pt idx="86">
                  <c:v>41917.0</c:v>
                </c:pt>
                <c:pt idx="87">
                  <c:v>41924.0</c:v>
                </c:pt>
                <c:pt idx="88">
                  <c:v>41931.0</c:v>
                </c:pt>
                <c:pt idx="89">
                  <c:v>41938.0</c:v>
                </c:pt>
                <c:pt idx="90">
                  <c:v>41945.0</c:v>
                </c:pt>
                <c:pt idx="91">
                  <c:v>41952.0</c:v>
                </c:pt>
                <c:pt idx="92">
                  <c:v>41959.0</c:v>
                </c:pt>
                <c:pt idx="93">
                  <c:v>41966.0</c:v>
                </c:pt>
                <c:pt idx="94">
                  <c:v>41973.0</c:v>
                </c:pt>
                <c:pt idx="95">
                  <c:v>41980.0</c:v>
                </c:pt>
                <c:pt idx="96">
                  <c:v>41987.0</c:v>
                </c:pt>
                <c:pt idx="97">
                  <c:v>41994.0</c:v>
                </c:pt>
                <c:pt idx="98">
                  <c:v>42001.0</c:v>
                </c:pt>
                <c:pt idx="99">
                  <c:v>42008.0</c:v>
                </c:pt>
                <c:pt idx="100">
                  <c:v>42015.0</c:v>
                </c:pt>
                <c:pt idx="101">
                  <c:v>42022.0</c:v>
                </c:pt>
                <c:pt idx="102">
                  <c:v>42029.0</c:v>
                </c:pt>
                <c:pt idx="103">
                  <c:v>42036.0</c:v>
                </c:pt>
                <c:pt idx="104">
                  <c:v>42043.0</c:v>
                </c:pt>
                <c:pt idx="105">
                  <c:v>42050.0</c:v>
                </c:pt>
                <c:pt idx="106">
                  <c:v>42057.0</c:v>
                </c:pt>
                <c:pt idx="107">
                  <c:v>42064.0</c:v>
                </c:pt>
                <c:pt idx="108">
                  <c:v>42071.0</c:v>
                </c:pt>
                <c:pt idx="109">
                  <c:v>42078.0</c:v>
                </c:pt>
                <c:pt idx="110">
                  <c:v>42085.0</c:v>
                </c:pt>
                <c:pt idx="111">
                  <c:v>42092.0</c:v>
                </c:pt>
                <c:pt idx="112">
                  <c:v>42099.0</c:v>
                </c:pt>
                <c:pt idx="113">
                  <c:v>42106.0</c:v>
                </c:pt>
                <c:pt idx="114">
                  <c:v>42113.0</c:v>
                </c:pt>
                <c:pt idx="115">
                  <c:v>42120.0</c:v>
                </c:pt>
                <c:pt idx="116">
                  <c:v>42127.0</c:v>
                </c:pt>
                <c:pt idx="117">
                  <c:v>42134.0</c:v>
                </c:pt>
                <c:pt idx="118">
                  <c:v>42141.0</c:v>
                </c:pt>
                <c:pt idx="119">
                  <c:v>42148.0</c:v>
                </c:pt>
                <c:pt idx="120">
                  <c:v>42155.0</c:v>
                </c:pt>
                <c:pt idx="121">
                  <c:v>42162.0</c:v>
                </c:pt>
                <c:pt idx="122">
                  <c:v>42169.0</c:v>
                </c:pt>
                <c:pt idx="123">
                  <c:v>42176.0</c:v>
                </c:pt>
                <c:pt idx="124">
                  <c:v>42183.0</c:v>
                </c:pt>
                <c:pt idx="125">
                  <c:v>42190.0</c:v>
                </c:pt>
                <c:pt idx="126">
                  <c:v>42197.0</c:v>
                </c:pt>
                <c:pt idx="127">
                  <c:v>42204.0</c:v>
                </c:pt>
                <c:pt idx="128">
                  <c:v>42211.0</c:v>
                </c:pt>
                <c:pt idx="129">
                  <c:v>42218.0</c:v>
                </c:pt>
                <c:pt idx="130">
                  <c:v>42225.0</c:v>
                </c:pt>
                <c:pt idx="131">
                  <c:v>42232.0</c:v>
                </c:pt>
                <c:pt idx="132">
                  <c:v>42239.0</c:v>
                </c:pt>
                <c:pt idx="133">
                  <c:v>42246.0</c:v>
                </c:pt>
                <c:pt idx="134">
                  <c:v>42253.0</c:v>
                </c:pt>
                <c:pt idx="135">
                  <c:v>42260.0</c:v>
                </c:pt>
                <c:pt idx="136">
                  <c:v>42267.0</c:v>
                </c:pt>
                <c:pt idx="137">
                  <c:v>42274.0</c:v>
                </c:pt>
                <c:pt idx="138">
                  <c:v>42281.0</c:v>
                </c:pt>
                <c:pt idx="139">
                  <c:v>42288.0</c:v>
                </c:pt>
                <c:pt idx="140">
                  <c:v>42295.0</c:v>
                </c:pt>
                <c:pt idx="141">
                  <c:v>42302.0</c:v>
                </c:pt>
                <c:pt idx="142">
                  <c:v>42309.0</c:v>
                </c:pt>
                <c:pt idx="143">
                  <c:v>42316.0</c:v>
                </c:pt>
                <c:pt idx="144">
                  <c:v>42323.0</c:v>
                </c:pt>
                <c:pt idx="145">
                  <c:v>42330.0</c:v>
                </c:pt>
                <c:pt idx="146">
                  <c:v>42337.0</c:v>
                </c:pt>
                <c:pt idx="147">
                  <c:v>42344.0</c:v>
                </c:pt>
                <c:pt idx="148">
                  <c:v>42351.0</c:v>
                </c:pt>
                <c:pt idx="149">
                  <c:v>42358.0</c:v>
                </c:pt>
                <c:pt idx="150">
                  <c:v>42365.0</c:v>
                </c:pt>
                <c:pt idx="151">
                  <c:v>42372.0</c:v>
                </c:pt>
                <c:pt idx="152">
                  <c:v>42379.0</c:v>
                </c:pt>
                <c:pt idx="153">
                  <c:v>42386.0</c:v>
                </c:pt>
                <c:pt idx="154">
                  <c:v>42393.0</c:v>
                </c:pt>
                <c:pt idx="155">
                  <c:v>42400.0</c:v>
                </c:pt>
                <c:pt idx="156">
                  <c:v>42407.0</c:v>
                </c:pt>
                <c:pt idx="157">
                  <c:v>42414.0</c:v>
                </c:pt>
                <c:pt idx="158">
                  <c:v>42421.0</c:v>
                </c:pt>
                <c:pt idx="159">
                  <c:v>42428.0</c:v>
                </c:pt>
                <c:pt idx="160">
                  <c:v>42435.0</c:v>
                </c:pt>
                <c:pt idx="161">
                  <c:v>42442.0</c:v>
                </c:pt>
                <c:pt idx="162">
                  <c:v>42449.0</c:v>
                </c:pt>
                <c:pt idx="163">
                  <c:v>42456.0</c:v>
                </c:pt>
                <c:pt idx="164">
                  <c:v>42463.0</c:v>
                </c:pt>
                <c:pt idx="165">
                  <c:v>42470.0</c:v>
                </c:pt>
                <c:pt idx="166">
                  <c:v>42477.0</c:v>
                </c:pt>
                <c:pt idx="167">
                  <c:v>42484.0</c:v>
                </c:pt>
                <c:pt idx="168">
                  <c:v>42491.0</c:v>
                </c:pt>
                <c:pt idx="169">
                  <c:v>42498.0</c:v>
                </c:pt>
                <c:pt idx="170">
                  <c:v>42505.0</c:v>
                </c:pt>
                <c:pt idx="171">
                  <c:v>42512.0</c:v>
                </c:pt>
                <c:pt idx="172">
                  <c:v>42519.0</c:v>
                </c:pt>
                <c:pt idx="173">
                  <c:v>42526.0</c:v>
                </c:pt>
                <c:pt idx="174">
                  <c:v>42533.0</c:v>
                </c:pt>
                <c:pt idx="175">
                  <c:v>42540.0</c:v>
                </c:pt>
                <c:pt idx="176">
                  <c:v>42547.0</c:v>
                </c:pt>
                <c:pt idx="177">
                  <c:v>42554.0</c:v>
                </c:pt>
                <c:pt idx="178">
                  <c:v>42561.0</c:v>
                </c:pt>
                <c:pt idx="179">
                  <c:v>42568.0</c:v>
                </c:pt>
                <c:pt idx="180">
                  <c:v>42575.0</c:v>
                </c:pt>
                <c:pt idx="181">
                  <c:v>42582.0</c:v>
                </c:pt>
                <c:pt idx="182">
                  <c:v>42589.0</c:v>
                </c:pt>
                <c:pt idx="183">
                  <c:v>42596.0</c:v>
                </c:pt>
                <c:pt idx="184">
                  <c:v>42603.0</c:v>
                </c:pt>
                <c:pt idx="185">
                  <c:v>42610.0</c:v>
                </c:pt>
                <c:pt idx="186">
                  <c:v>42617.0</c:v>
                </c:pt>
                <c:pt idx="187">
                  <c:v>42624.0</c:v>
                </c:pt>
                <c:pt idx="188">
                  <c:v>42631.0</c:v>
                </c:pt>
                <c:pt idx="189">
                  <c:v>42638.0</c:v>
                </c:pt>
                <c:pt idx="190">
                  <c:v>42645.0</c:v>
                </c:pt>
                <c:pt idx="191">
                  <c:v>42652.0</c:v>
                </c:pt>
                <c:pt idx="192">
                  <c:v>42659.0</c:v>
                </c:pt>
                <c:pt idx="193">
                  <c:v>42666.0</c:v>
                </c:pt>
                <c:pt idx="194">
                  <c:v>42673.0</c:v>
                </c:pt>
                <c:pt idx="195">
                  <c:v>42680.0</c:v>
                </c:pt>
                <c:pt idx="196">
                  <c:v>42687.0</c:v>
                </c:pt>
                <c:pt idx="197">
                  <c:v>42694.0</c:v>
                </c:pt>
                <c:pt idx="198">
                  <c:v>42701.0</c:v>
                </c:pt>
                <c:pt idx="199">
                  <c:v>42708.0</c:v>
                </c:pt>
                <c:pt idx="200">
                  <c:v>42715.0</c:v>
                </c:pt>
                <c:pt idx="201">
                  <c:v>42722.0</c:v>
                </c:pt>
                <c:pt idx="202">
                  <c:v>42729.0</c:v>
                </c:pt>
                <c:pt idx="203">
                  <c:v>42736.0</c:v>
                </c:pt>
                <c:pt idx="204">
                  <c:v>42743.0</c:v>
                </c:pt>
                <c:pt idx="205">
                  <c:v>42750.0</c:v>
                </c:pt>
                <c:pt idx="206">
                  <c:v>42757.0</c:v>
                </c:pt>
                <c:pt idx="207">
                  <c:v>42764.0</c:v>
                </c:pt>
                <c:pt idx="208">
                  <c:v>42771.0</c:v>
                </c:pt>
                <c:pt idx="209">
                  <c:v>42778.0</c:v>
                </c:pt>
                <c:pt idx="210">
                  <c:v>42785.0</c:v>
                </c:pt>
                <c:pt idx="211">
                  <c:v>42792.0</c:v>
                </c:pt>
                <c:pt idx="212">
                  <c:v>42799.0</c:v>
                </c:pt>
                <c:pt idx="213">
                  <c:v>42806.0</c:v>
                </c:pt>
                <c:pt idx="214">
                  <c:v>42813.0</c:v>
                </c:pt>
                <c:pt idx="215">
                  <c:v>42820.0</c:v>
                </c:pt>
                <c:pt idx="216">
                  <c:v>42827.0</c:v>
                </c:pt>
                <c:pt idx="217">
                  <c:v>42834.0</c:v>
                </c:pt>
                <c:pt idx="218">
                  <c:v>42841.0</c:v>
                </c:pt>
                <c:pt idx="219">
                  <c:v>42848.0</c:v>
                </c:pt>
                <c:pt idx="220">
                  <c:v>42855.0</c:v>
                </c:pt>
                <c:pt idx="221">
                  <c:v>42862.0</c:v>
                </c:pt>
                <c:pt idx="222">
                  <c:v>42869.0</c:v>
                </c:pt>
                <c:pt idx="223">
                  <c:v>42876.0</c:v>
                </c:pt>
                <c:pt idx="224">
                  <c:v>42883.0</c:v>
                </c:pt>
                <c:pt idx="225">
                  <c:v>42890.0</c:v>
                </c:pt>
                <c:pt idx="226">
                  <c:v>42897.0</c:v>
                </c:pt>
                <c:pt idx="227">
                  <c:v>42904.0</c:v>
                </c:pt>
                <c:pt idx="228">
                  <c:v>42911.0</c:v>
                </c:pt>
                <c:pt idx="229">
                  <c:v>42918.0</c:v>
                </c:pt>
                <c:pt idx="230">
                  <c:v>42925.0</c:v>
                </c:pt>
                <c:pt idx="231">
                  <c:v>42932.0</c:v>
                </c:pt>
                <c:pt idx="232">
                  <c:v>42939.0</c:v>
                </c:pt>
                <c:pt idx="233">
                  <c:v>42946.0</c:v>
                </c:pt>
                <c:pt idx="234">
                  <c:v>42953.0</c:v>
                </c:pt>
                <c:pt idx="235">
                  <c:v>42960.0</c:v>
                </c:pt>
                <c:pt idx="236">
                  <c:v>42967.0</c:v>
                </c:pt>
                <c:pt idx="237">
                  <c:v>42974.0</c:v>
                </c:pt>
                <c:pt idx="238">
                  <c:v>42981.0</c:v>
                </c:pt>
                <c:pt idx="239">
                  <c:v>42988.0</c:v>
                </c:pt>
                <c:pt idx="240">
                  <c:v>42995.0</c:v>
                </c:pt>
                <c:pt idx="241">
                  <c:v>43002.0</c:v>
                </c:pt>
                <c:pt idx="242">
                  <c:v>43009.0</c:v>
                </c:pt>
                <c:pt idx="243">
                  <c:v>43016.0</c:v>
                </c:pt>
                <c:pt idx="244">
                  <c:v>43023.0</c:v>
                </c:pt>
                <c:pt idx="245">
                  <c:v>43030.0</c:v>
                </c:pt>
                <c:pt idx="246">
                  <c:v>43037.0</c:v>
                </c:pt>
                <c:pt idx="247">
                  <c:v>43044.0</c:v>
                </c:pt>
                <c:pt idx="248">
                  <c:v>43051.0</c:v>
                </c:pt>
                <c:pt idx="249">
                  <c:v>43058.0</c:v>
                </c:pt>
                <c:pt idx="250">
                  <c:v>43065.0</c:v>
                </c:pt>
                <c:pt idx="251">
                  <c:v>43072.0</c:v>
                </c:pt>
                <c:pt idx="252">
                  <c:v>43079.0</c:v>
                </c:pt>
                <c:pt idx="253">
                  <c:v>43086.0</c:v>
                </c:pt>
                <c:pt idx="254">
                  <c:v>43093.0</c:v>
                </c:pt>
                <c:pt idx="255">
                  <c:v>43100.0</c:v>
                </c:pt>
                <c:pt idx="256">
                  <c:v>43107.0</c:v>
                </c:pt>
                <c:pt idx="257">
                  <c:v>43114.0</c:v>
                </c:pt>
                <c:pt idx="258">
                  <c:v>43121.0</c:v>
                </c:pt>
                <c:pt idx="259">
                  <c:v>43128.0</c:v>
                </c:pt>
                <c:pt idx="260">
                  <c:v>43135.0</c:v>
                </c:pt>
              </c:numCache>
            </c:numRef>
          </c:cat>
          <c:val>
            <c:numRef>
              <c:f>multiTimeline!$B$4:$B$264</c:f>
              <c:numCache>
                <c:formatCode>General</c:formatCode>
                <c:ptCount val="261"/>
                <c:pt idx="0">
                  <c:v>4.0</c:v>
                </c:pt>
                <c:pt idx="1">
                  <c:v>11.0</c:v>
                </c:pt>
                <c:pt idx="2">
                  <c:v>14.0</c:v>
                </c:pt>
                <c:pt idx="3">
                  <c:v>10.0</c:v>
                </c:pt>
                <c:pt idx="4">
                  <c:v>25.0</c:v>
                </c:pt>
                <c:pt idx="5">
                  <c:v>14.0</c:v>
                </c:pt>
                <c:pt idx="6">
                  <c:v>8.0</c:v>
                </c:pt>
                <c:pt idx="7">
                  <c:v>8.0</c:v>
                </c:pt>
                <c:pt idx="8">
                  <c:v>9.0</c:v>
                </c:pt>
                <c:pt idx="9">
                  <c:v>11.0</c:v>
                </c:pt>
                <c:pt idx="10">
                  <c:v>9.0</c:v>
                </c:pt>
                <c:pt idx="11">
                  <c:v>7.0</c:v>
                </c:pt>
                <c:pt idx="12">
                  <c:v>7.0</c:v>
                </c:pt>
                <c:pt idx="13">
                  <c:v>6.0</c:v>
                </c:pt>
                <c:pt idx="14">
                  <c:v>7.0</c:v>
                </c:pt>
                <c:pt idx="15">
                  <c:v>7.0</c:v>
                </c:pt>
                <c:pt idx="16">
                  <c:v>7.0</c:v>
                </c:pt>
                <c:pt idx="17">
                  <c:v>6.0</c:v>
                </c:pt>
                <c:pt idx="18">
                  <c:v>7.0</c:v>
                </c:pt>
                <c:pt idx="19">
                  <c:v>6.0</c:v>
                </c:pt>
                <c:pt idx="20">
                  <c:v>6.0</c:v>
                </c:pt>
                <c:pt idx="21">
                  <c:v>7.0</c:v>
                </c:pt>
                <c:pt idx="22">
                  <c:v>9.0</c:v>
                </c:pt>
                <c:pt idx="23">
                  <c:v>14.0</c:v>
                </c:pt>
                <c:pt idx="24">
                  <c:v>7.0</c:v>
                </c:pt>
                <c:pt idx="25">
                  <c:v>6.0</c:v>
                </c:pt>
                <c:pt idx="26">
                  <c:v>5.0</c:v>
                </c:pt>
                <c:pt idx="27">
                  <c:v>7.0</c:v>
                </c:pt>
                <c:pt idx="28">
                  <c:v>7.0</c:v>
                </c:pt>
                <c:pt idx="29">
                  <c:v>5.0</c:v>
                </c:pt>
                <c:pt idx="30">
                  <c:v>6.0</c:v>
                </c:pt>
                <c:pt idx="31">
                  <c:v>5.0</c:v>
                </c:pt>
                <c:pt idx="32">
                  <c:v>6.0</c:v>
                </c:pt>
                <c:pt idx="33">
                  <c:v>6.0</c:v>
                </c:pt>
                <c:pt idx="34">
                  <c:v>10.0</c:v>
                </c:pt>
                <c:pt idx="35">
                  <c:v>6.0</c:v>
                </c:pt>
                <c:pt idx="36">
                  <c:v>7.0</c:v>
                </c:pt>
                <c:pt idx="37">
                  <c:v>6.0</c:v>
                </c:pt>
                <c:pt idx="38">
                  <c:v>6.0</c:v>
                </c:pt>
                <c:pt idx="39">
                  <c:v>9.0</c:v>
                </c:pt>
                <c:pt idx="40">
                  <c:v>7.0</c:v>
                </c:pt>
                <c:pt idx="41">
                  <c:v>7.0</c:v>
                </c:pt>
                <c:pt idx="42">
                  <c:v>8.0</c:v>
                </c:pt>
                <c:pt idx="43">
                  <c:v>10.0</c:v>
                </c:pt>
                <c:pt idx="44">
                  <c:v>6.0</c:v>
                </c:pt>
                <c:pt idx="45">
                  <c:v>5.0</c:v>
                </c:pt>
                <c:pt idx="46">
                  <c:v>5.0</c:v>
                </c:pt>
                <c:pt idx="47">
                  <c:v>6.0</c:v>
                </c:pt>
                <c:pt idx="48">
                  <c:v>7.0</c:v>
                </c:pt>
                <c:pt idx="49">
                  <c:v>6.0</c:v>
                </c:pt>
                <c:pt idx="50">
                  <c:v>6.0</c:v>
                </c:pt>
                <c:pt idx="51">
                  <c:v>5.0</c:v>
                </c:pt>
                <c:pt idx="52">
                  <c:v>5.0</c:v>
                </c:pt>
                <c:pt idx="53">
                  <c:v>10.0</c:v>
                </c:pt>
                <c:pt idx="54">
                  <c:v>15.0</c:v>
                </c:pt>
                <c:pt idx="55">
                  <c:v>8.0</c:v>
                </c:pt>
                <c:pt idx="56">
                  <c:v>7.0</c:v>
                </c:pt>
                <c:pt idx="57">
                  <c:v>7.0</c:v>
                </c:pt>
                <c:pt idx="58">
                  <c:v>8.0</c:v>
                </c:pt>
                <c:pt idx="59">
                  <c:v>7.0</c:v>
                </c:pt>
                <c:pt idx="60">
                  <c:v>9.0</c:v>
                </c:pt>
                <c:pt idx="61">
                  <c:v>8.0</c:v>
                </c:pt>
                <c:pt idx="62">
                  <c:v>18.0</c:v>
                </c:pt>
                <c:pt idx="63">
                  <c:v>9.0</c:v>
                </c:pt>
                <c:pt idx="64">
                  <c:v>6.0</c:v>
                </c:pt>
                <c:pt idx="65">
                  <c:v>7.0</c:v>
                </c:pt>
                <c:pt idx="66">
                  <c:v>6.0</c:v>
                </c:pt>
                <c:pt idx="67">
                  <c:v>5.0</c:v>
                </c:pt>
                <c:pt idx="68">
                  <c:v>5.0</c:v>
                </c:pt>
                <c:pt idx="69">
                  <c:v>5.0</c:v>
                </c:pt>
                <c:pt idx="70">
                  <c:v>4.0</c:v>
                </c:pt>
                <c:pt idx="71">
                  <c:v>4.0</c:v>
                </c:pt>
                <c:pt idx="72">
                  <c:v>4.0</c:v>
                </c:pt>
                <c:pt idx="73">
                  <c:v>5.0</c:v>
                </c:pt>
                <c:pt idx="74">
                  <c:v>5.0</c:v>
                </c:pt>
                <c:pt idx="75">
                  <c:v>4.0</c:v>
                </c:pt>
                <c:pt idx="76">
                  <c:v>4.0</c:v>
                </c:pt>
                <c:pt idx="77">
                  <c:v>4.0</c:v>
                </c:pt>
                <c:pt idx="78">
                  <c:v>4.0</c:v>
                </c:pt>
                <c:pt idx="79">
                  <c:v>4.0</c:v>
                </c:pt>
                <c:pt idx="80">
                  <c:v>3.0</c:v>
                </c:pt>
                <c:pt idx="81">
                  <c:v>4.0</c:v>
                </c:pt>
                <c:pt idx="82">
                  <c:v>4.0</c:v>
                </c:pt>
                <c:pt idx="83">
                  <c:v>4.0</c:v>
                </c:pt>
                <c:pt idx="84">
                  <c:v>4.0</c:v>
                </c:pt>
                <c:pt idx="85">
                  <c:v>4.0</c:v>
                </c:pt>
                <c:pt idx="86">
                  <c:v>4.0</c:v>
                </c:pt>
                <c:pt idx="87">
                  <c:v>5.0</c:v>
                </c:pt>
                <c:pt idx="88">
                  <c:v>4.0</c:v>
                </c:pt>
                <c:pt idx="89">
                  <c:v>5.0</c:v>
                </c:pt>
                <c:pt idx="90">
                  <c:v>5.0</c:v>
                </c:pt>
                <c:pt idx="91">
                  <c:v>7.0</c:v>
                </c:pt>
                <c:pt idx="92">
                  <c:v>5.0</c:v>
                </c:pt>
                <c:pt idx="93">
                  <c:v>4.0</c:v>
                </c:pt>
                <c:pt idx="94">
                  <c:v>4.0</c:v>
                </c:pt>
                <c:pt idx="95">
                  <c:v>4.0</c:v>
                </c:pt>
                <c:pt idx="96">
                  <c:v>4.0</c:v>
                </c:pt>
                <c:pt idx="97">
                  <c:v>3.0</c:v>
                </c:pt>
                <c:pt idx="98">
                  <c:v>3.0</c:v>
                </c:pt>
                <c:pt idx="99">
                  <c:v>4.0</c:v>
                </c:pt>
                <c:pt idx="100">
                  <c:v>4.0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7.0</c:v>
                </c:pt>
                <c:pt idx="114">
                  <c:v>11.0</c:v>
                </c:pt>
                <c:pt idx="115">
                  <c:v>9.0</c:v>
                </c:pt>
                <c:pt idx="116">
                  <c:v>8.0</c:v>
                </c:pt>
                <c:pt idx="117">
                  <c:v>13.0</c:v>
                </c:pt>
                <c:pt idx="118">
                  <c:v>10.0</c:v>
                </c:pt>
                <c:pt idx="119">
                  <c:v>9.0</c:v>
                </c:pt>
                <c:pt idx="120">
                  <c:v>9.0</c:v>
                </c:pt>
                <c:pt idx="121">
                  <c:v>12.0</c:v>
                </c:pt>
                <c:pt idx="122">
                  <c:v>12.0</c:v>
                </c:pt>
                <c:pt idx="123">
                  <c:v>34.0</c:v>
                </c:pt>
                <c:pt idx="124">
                  <c:v>41.0</c:v>
                </c:pt>
                <c:pt idx="125">
                  <c:v>13.0</c:v>
                </c:pt>
                <c:pt idx="126">
                  <c:v>11.0</c:v>
                </c:pt>
                <c:pt idx="127">
                  <c:v>10.0</c:v>
                </c:pt>
                <c:pt idx="128">
                  <c:v>17.0</c:v>
                </c:pt>
                <c:pt idx="129">
                  <c:v>12.0</c:v>
                </c:pt>
                <c:pt idx="130">
                  <c:v>7.0</c:v>
                </c:pt>
                <c:pt idx="131">
                  <c:v>8.0</c:v>
                </c:pt>
                <c:pt idx="132">
                  <c:v>9.0</c:v>
                </c:pt>
                <c:pt idx="133">
                  <c:v>20.0</c:v>
                </c:pt>
                <c:pt idx="134">
                  <c:v>26.0</c:v>
                </c:pt>
                <c:pt idx="135">
                  <c:v>19.0</c:v>
                </c:pt>
                <c:pt idx="136">
                  <c:v>18.0</c:v>
                </c:pt>
                <c:pt idx="137">
                  <c:v>20.0</c:v>
                </c:pt>
                <c:pt idx="138">
                  <c:v>84.0</c:v>
                </c:pt>
                <c:pt idx="139">
                  <c:v>35.0</c:v>
                </c:pt>
                <c:pt idx="140">
                  <c:v>27.0</c:v>
                </c:pt>
                <c:pt idx="141">
                  <c:v>20.0</c:v>
                </c:pt>
                <c:pt idx="142">
                  <c:v>21.0</c:v>
                </c:pt>
                <c:pt idx="143">
                  <c:v>23.0</c:v>
                </c:pt>
                <c:pt idx="144">
                  <c:v>16.0</c:v>
                </c:pt>
                <c:pt idx="145">
                  <c:v>12.0</c:v>
                </c:pt>
                <c:pt idx="146">
                  <c:v>11.0</c:v>
                </c:pt>
                <c:pt idx="147">
                  <c:v>10.0</c:v>
                </c:pt>
                <c:pt idx="148">
                  <c:v>10.0</c:v>
                </c:pt>
                <c:pt idx="149">
                  <c:v>8.0</c:v>
                </c:pt>
                <c:pt idx="150">
                  <c:v>8.0</c:v>
                </c:pt>
                <c:pt idx="151">
                  <c:v>10.0</c:v>
                </c:pt>
                <c:pt idx="152">
                  <c:v>11.0</c:v>
                </c:pt>
                <c:pt idx="153">
                  <c:v>11.0</c:v>
                </c:pt>
                <c:pt idx="154">
                  <c:v>13.0</c:v>
                </c:pt>
                <c:pt idx="155">
                  <c:v>26.0</c:v>
                </c:pt>
                <c:pt idx="156">
                  <c:v>16.0</c:v>
                </c:pt>
                <c:pt idx="157">
                  <c:v>11.0</c:v>
                </c:pt>
                <c:pt idx="158">
                  <c:v>11.0</c:v>
                </c:pt>
                <c:pt idx="159">
                  <c:v>10.0</c:v>
                </c:pt>
                <c:pt idx="160">
                  <c:v>12.0</c:v>
                </c:pt>
                <c:pt idx="161">
                  <c:v>11.0</c:v>
                </c:pt>
                <c:pt idx="162">
                  <c:v>9.0</c:v>
                </c:pt>
                <c:pt idx="163">
                  <c:v>9.0</c:v>
                </c:pt>
                <c:pt idx="164">
                  <c:v>12.0</c:v>
                </c:pt>
                <c:pt idx="165">
                  <c:v>10.0</c:v>
                </c:pt>
                <c:pt idx="166">
                  <c:v>9.0</c:v>
                </c:pt>
                <c:pt idx="167">
                  <c:v>9.0</c:v>
                </c:pt>
                <c:pt idx="168">
                  <c:v>8.0</c:v>
                </c:pt>
                <c:pt idx="169">
                  <c:v>8.0</c:v>
                </c:pt>
                <c:pt idx="170">
                  <c:v>8.0</c:v>
                </c:pt>
                <c:pt idx="171">
                  <c:v>8.0</c:v>
                </c:pt>
                <c:pt idx="172">
                  <c:v>8.0</c:v>
                </c:pt>
                <c:pt idx="173">
                  <c:v>11.0</c:v>
                </c:pt>
                <c:pt idx="174">
                  <c:v>9.0</c:v>
                </c:pt>
                <c:pt idx="175">
                  <c:v>9.0</c:v>
                </c:pt>
                <c:pt idx="176">
                  <c:v>11.0</c:v>
                </c:pt>
                <c:pt idx="177">
                  <c:v>9.0</c:v>
                </c:pt>
                <c:pt idx="178">
                  <c:v>9.0</c:v>
                </c:pt>
                <c:pt idx="179">
                  <c:v>10.0</c:v>
                </c:pt>
                <c:pt idx="180">
                  <c:v>100.0</c:v>
                </c:pt>
                <c:pt idx="181">
                  <c:v>16.0</c:v>
                </c:pt>
                <c:pt idx="182">
                  <c:v>11.0</c:v>
                </c:pt>
                <c:pt idx="183">
                  <c:v>8.0</c:v>
                </c:pt>
                <c:pt idx="184">
                  <c:v>9.0</c:v>
                </c:pt>
                <c:pt idx="185">
                  <c:v>8.0</c:v>
                </c:pt>
                <c:pt idx="186">
                  <c:v>9.0</c:v>
                </c:pt>
                <c:pt idx="187">
                  <c:v>9.0</c:v>
                </c:pt>
                <c:pt idx="188">
                  <c:v>10.0</c:v>
                </c:pt>
                <c:pt idx="189">
                  <c:v>14.0</c:v>
                </c:pt>
                <c:pt idx="190">
                  <c:v>9.0</c:v>
                </c:pt>
                <c:pt idx="191">
                  <c:v>11.0</c:v>
                </c:pt>
                <c:pt idx="192">
                  <c:v>11.0</c:v>
                </c:pt>
                <c:pt idx="193">
                  <c:v>11.0</c:v>
                </c:pt>
                <c:pt idx="194">
                  <c:v>14.0</c:v>
                </c:pt>
                <c:pt idx="195">
                  <c:v>41.0</c:v>
                </c:pt>
                <c:pt idx="196">
                  <c:v>24.0</c:v>
                </c:pt>
                <c:pt idx="197">
                  <c:v>47.0</c:v>
                </c:pt>
                <c:pt idx="198">
                  <c:v>12.0</c:v>
                </c:pt>
                <c:pt idx="199">
                  <c:v>9.0</c:v>
                </c:pt>
                <c:pt idx="200">
                  <c:v>7.0</c:v>
                </c:pt>
                <c:pt idx="201">
                  <c:v>5.0</c:v>
                </c:pt>
                <c:pt idx="202">
                  <c:v>5.0</c:v>
                </c:pt>
                <c:pt idx="203">
                  <c:v>5.0</c:v>
                </c:pt>
                <c:pt idx="204">
                  <c:v>6.0</c:v>
                </c:pt>
                <c:pt idx="205">
                  <c:v>15.0</c:v>
                </c:pt>
                <c:pt idx="206">
                  <c:v>95.0</c:v>
                </c:pt>
                <c:pt idx="207">
                  <c:v>12.0</c:v>
                </c:pt>
                <c:pt idx="208">
                  <c:v>8.0</c:v>
                </c:pt>
                <c:pt idx="209">
                  <c:v>7.0</c:v>
                </c:pt>
                <c:pt idx="210">
                  <c:v>6.0</c:v>
                </c:pt>
                <c:pt idx="211">
                  <c:v>6.0</c:v>
                </c:pt>
                <c:pt idx="212">
                  <c:v>5.0</c:v>
                </c:pt>
                <c:pt idx="213">
                  <c:v>5.0</c:v>
                </c:pt>
                <c:pt idx="214">
                  <c:v>5.0</c:v>
                </c:pt>
                <c:pt idx="215">
                  <c:v>5.0</c:v>
                </c:pt>
                <c:pt idx="216">
                  <c:v>5.0</c:v>
                </c:pt>
                <c:pt idx="217">
                  <c:v>5.0</c:v>
                </c:pt>
                <c:pt idx="218">
                  <c:v>6.0</c:v>
                </c:pt>
                <c:pt idx="219">
                  <c:v>5.0</c:v>
                </c:pt>
                <c:pt idx="220">
                  <c:v>5.0</c:v>
                </c:pt>
                <c:pt idx="221">
                  <c:v>5.0</c:v>
                </c:pt>
                <c:pt idx="222">
                  <c:v>5.0</c:v>
                </c:pt>
                <c:pt idx="223">
                  <c:v>5.0</c:v>
                </c:pt>
                <c:pt idx="224">
                  <c:v>4.0</c:v>
                </c:pt>
                <c:pt idx="225">
                  <c:v>5.0</c:v>
                </c:pt>
                <c:pt idx="226">
                  <c:v>4.0</c:v>
                </c:pt>
                <c:pt idx="227">
                  <c:v>4.0</c:v>
                </c:pt>
                <c:pt idx="228">
                  <c:v>4.0</c:v>
                </c:pt>
                <c:pt idx="229">
                  <c:v>4.0</c:v>
                </c:pt>
                <c:pt idx="230">
                  <c:v>4.0</c:v>
                </c:pt>
                <c:pt idx="231">
                  <c:v>4.0</c:v>
                </c:pt>
                <c:pt idx="232">
                  <c:v>4.0</c:v>
                </c:pt>
                <c:pt idx="233">
                  <c:v>3.0</c:v>
                </c:pt>
                <c:pt idx="234">
                  <c:v>3.0</c:v>
                </c:pt>
                <c:pt idx="235">
                  <c:v>3.0</c:v>
                </c:pt>
                <c:pt idx="236">
                  <c:v>4.0</c:v>
                </c:pt>
                <c:pt idx="237">
                  <c:v>4.0</c:v>
                </c:pt>
                <c:pt idx="238">
                  <c:v>4.0</c:v>
                </c:pt>
                <c:pt idx="239">
                  <c:v>4.0</c:v>
                </c:pt>
                <c:pt idx="240">
                  <c:v>4.0</c:v>
                </c:pt>
                <c:pt idx="241">
                  <c:v>4.0</c:v>
                </c:pt>
                <c:pt idx="242">
                  <c:v>4.0</c:v>
                </c:pt>
                <c:pt idx="243">
                  <c:v>4.0</c:v>
                </c:pt>
                <c:pt idx="244">
                  <c:v>5.0</c:v>
                </c:pt>
                <c:pt idx="245">
                  <c:v>5.0</c:v>
                </c:pt>
                <c:pt idx="246">
                  <c:v>5.0</c:v>
                </c:pt>
                <c:pt idx="247">
                  <c:v>10.0</c:v>
                </c:pt>
                <c:pt idx="248">
                  <c:v>8.0</c:v>
                </c:pt>
                <c:pt idx="249">
                  <c:v>5.0</c:v>
                </c:pt>
                <c:pt idx="250">
                  <c:v>4.0</c:v>
                </c:pt>
                <c:pt idx="251">
                  <c:v>4.0</c:v>
                </c:pt>
                <c:pt idx="252">
                  <c:v>4.0</c:v>
                </c:pt>
                <c:pt idx="253">
                  <c:v>4.0</c:v>
                </c:pt>
                <c:pt idx="254">
                  <c:v>3.0</c:v>
                </c:pt>
                <c:pt idx="255">
                  <c:v>4.0</c:v>
                </c:pt>
                <c:pt idx="256">
                  <c:v>5.0</c:v>
                </c:pt>
                <c:pt idx="257">
                  <c:v>4.0</c:v>
                </c:pt>
                <c:pt idx="258">
                  <c:v>8.0</c:v>
                </c:pt>
                <c:pt idx="259">
                  <c:v>5.0</c:v>
                </c:pt>
                <c:pt idx="260">
                  <c:v>4.0</c:v>
                </c:pt>
              </c:numCache>
            </c:numRef>
          </c:val>
          <c:smooth val="0"/>
          <c:extLst xmlns:c16r2="http://schemas.microsoft.com/office/drawing/2015/06/chart">
            <c:ext xmlns:c16="http://schemas.microsoft.com/office/drawing/2014/chart" uri="{C3380CC4-5D6E-409C-BE32-E72D297353CC}">
              <c16:uniqueId val="{00000000-BF86-4D47-A0FA-3E36E84C6009}"/>
            </c:ext>
          </c:extLst>
        </c:ser>
        <c:dLbls>
          <c:showLegendKey val="0"/>
          <c:showVal val="0"/>
          <c:showCatName val="0"/>
          <c:showSerName val="0"/>
          <c:showPercent val="0"/>
          <c:showBubbleSize val="0"/>
        </c:dLbls>
        <c:marker val="1"/>
        <c:smooth val="0"/>
        <c:axId val="-2073366056"/>
        <c:axId val="-2073362504"/>
      </c:lineChart>
      <c:dateAx>
        <c:axId val="-207336605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3362504"/>
        <c:crosses val="autoZero"/>
        <c:auto val="1"/>
        <c:lblOffset val="100"/>
        <c:baseTimeUnit val="days"/>
      </c:dateAx>
      <c:valAx>
        <c:axId val="-2073362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336605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Soybean oil</a:t>
            </a:r>
          </a:p>
        </c:rich>
      </c:tx>
      <c:layout/>
      <c:overlay val="0"/>
      <c:spPr>
        <a:noFill/>
        <a:ln>
          <a:noFill/>
        </a:ln>
        <a:effectLst/>
      </c:spPr>
    </c:title>
    <c:autoTitleDeleted val="0"/>
    <c:plotArea>
      <c:layout/>
      <c:lineChart>
        <c:grouping val="standard"/>
        <c:varyColors val="0"/>
        <c:ser>
          <c:idx val="0"/>
          <c:order val="0"/>
          <c:tx>
            <c:strRef>
              <c:f>'psd (10)'!$B$2</c:f>
              <c:strCache>
                <c:ptCount val="1"/>
                <c:pt idx="0">
                  <c:v>Production</c:v>
                </c:pt>
              </c:strCache>
            </c:strRef>
          </c:tx>
          <c:spPr>
            <a:ln w="50800" cap="rnd">
              <a:solidFill>
                <a:schemeClr val="accent1"/>
              </a:solidFill>
              <a:round/>
            </a:ln>
            <a:effectLst/>
          </c:spPr>
          <c:marker>
            <c:symbol val="none"/>
          </c:marker>
          <c:cat>
            <c:strRef>
              <c:f>'psd (10)'!$C$1:$T$1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'psd (10)'!$C$2:$T$2</c:f>
              <c:numCache>
                <c:formatCode>#,##0</c:formatCode>
                <c:ptCount val="18"/>
                <c:pt idx="0">
                  <c:v>3240.0</c:v>
                </c:pt>
                <c:pt idx="1">
                  <c:v>3575.0</c:v>
                </c:pt>
                <c:pt idx="2">
                  <c:v>4730.0</c:v>
                </c:pt>
                <c:pt idx="3">
                  <c:v>4535.0</c:v>
                </c:pt>
                <c:pt idx="4">
                  <c:v>5421.0</c:v>
                </c:pt>
                <c:pt idx="5">
                  <c:v>6149.0</c:v>
                </c:pt>
                <c:pt idx="6">
                  <c:v>6410.0</c:v>
                </c:pt>
                <c:pt idx="7">
                  <c:v>7045.0</c:v>
                </c:pt>
                <c:pt idx="8">
                  <c:v>7325.0</c:v>
                </c:pt>
                <c:pt idx="9">
                  <c:v>8726.0</c:v>
                </c:pt>
                <c:pt idx="10">
                  <c:v>9840.0</c:v>
                </c:pt>
                <c:pt idx="11">
                  <c:v>10914.0</c:v>
                </c:pt>
                <c:pt idx="12">
                  <c:v>11626.0</c:v>
                </c:pt>
                <c:pt idx="13">
                  <c:v>12335.0</c:v>
                </c:pt>
                <c:pt idx="14">
                  <c:v>13347.0</c:v>
                </c:pt>
                <c:pt idx="15">
                  <c:v>14605.0</c:v>
                </c:pt>
                <c:pt idx="16">
                  <c:v>15770.0</c:v>
                </c:pt>
                <c:pt idx="17">
                  <c:v>17024.0</c:v>
                </c:pt>
              </c:numCache>
            </c:numRef>
          </c:val>
          <c:smooth val="0"/>
          <c:extLst xmlns:c16r2="http://schemas.microsoft.com/office/drawing/2015/06/chart">
            <c:ext xmlns:c16="http://schemas.microsoft.com/office/drawing/2014/chart" uri="{C3380CC4-5D6E-409C-BE32-E72D297353CC}">
              <c16:uniqueId val="{00000000-1233-4001-9D30-AAF019476623}"/>
            </c:ext>
          </c:extLst>
        </c:ser>
        <c:ser>
          <c:idx val="1"/>
          <c:order val="1"/>
          <c:tx>
            <c:strRef>
              <c:f>'psd (10)'!$B$3</c:f>
              <c:strCache>
                <c:ptCount val="1"/>
                <c:pt idx="0">
                  <c:v>Imports</c:v>
                </c:pt>
              </c:strCache>
            </c:strRef>
          </c:tx>
          <c:spPr>
            <a:ln w="50800" cap="rnd">
              <a:solidFill>
                <a:schemeClr val="accent2"/>
              </a:solidFill>
              <a:round/>
            </a:ln>
            <a:effectLst/>
          </c:spPr>
          <c:marker>
            <c:symbol val="none"/>
          </c:marker>
          <c:cat>
            <c:strRef>
              <c:f>'psd (10)'!$C$1:$T$1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'psd (10)'!$C$3:$T$3</c:f>
              <c:numCache>
                <c:formatCode>General</c:formatCode>
                <c:ptCount val="18"/>
                <c:pt idx="0">
                  <c:v>355.0</c:v>
                </c:pt>
                <c:pt idx="1">
                  <c:v>551.0</c:v>
                </c:pt>
                <c:pt idx="2" formatCode="#,##0">
                  <c:v>1712.0</c:v>
                </c:pt>
                <c:pt idx="3" formatCode="#,##0">
                  <c:v>2729.0</c:v>
                </c:pt>
                <c:pt idx="4" formatCode="#,##0">
                  <c:v>1728.0</c:v>
                </c:pt>
                <c:pt idx="5" formatCode="#,##0">
                  <c:v>1516.0</c:v>
                </c:pt>
                <c:pt idx="6" formatCode="#,##0">
                  <c:v>2404.0</c:v>
                </c:pt>
                <c:pt idx="7" formatCode="#,##0">
                  <c:v>2727.0</c:v>
                </c:pt>
                <c:pt idx="8" formatCode="#,##0">
                  <c:v>2494.0</c:v>
                </c:pt>
                <c:pt idx="9" formatCode="#,##0">
                  <c:v>1514.0</c:v>
                </c:pt>
                <c:pt idx="10" formatCode="#,##0">
                  <c:v>1319.0</c:v>
                </c:pt>
                <c:pt idx="11" formatCode="#,##0">
                  <c:v>1502.0</c:v>
                </c:pt>
                <c:pt idx="12" formatCode="#,##0">
                  <c:v>1409.0</c:v>
                </c:pt>
                <c:pt idx="13" formatCode="#,##0">
                  <c:v>1353.0</c:v>
                </c:pt>
                <c:pt idx="14">
                  <c:v>773.0</c:v>
                </c:pt>
                <c:pt idx="15">
                  <c:v>586.0</c:v>
                </c:pt>
                <c:pt idx="16">
                  <c:v>711.0</c:v>
                </c:pt>
                <c:pt idx="17">
                  <c:v>500.0</c:v>
                </c:pt>
              </c:numCache>
            </c:numRef>
          </c:val>
          <c:smooth val="0"/>
          <c:extLst xmlns:c16r2="http://schemas.microsoft.com/office/drawing/2015/06/chart">
            <c:ext xmlns:c16="http://schemas.microsoft.com/office/drawing/2014/chart" uri="{C3380CC4-5D6E-409C-BE32-E72D297353CC}">
              <c16:uniqueId val="{00000001-1233-4001-9D30-AAF019476623}"/>
            </c:ext>
          </c:extLst>
        </c:ser>
        <c:dLbls>
          <c:showLegendKey val="0"/>
          <c:showVal val="0"/>
          <c:showCatName val="0"/>
          <c:showSerName val="0"/>
          <c:showPercent val="0"/>
          <c:showBubbleSize val="0"/>
        </c:dLbls>
        <c:marker val="1"/>
        <c:smooth val="0"/>
        <c:axId val="-2122825640"/>
        <c:axId val="-2122395880"/>
      </c:lineChart>
      <c:catAx>
        <c:axId val="-212282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2395880"/>
        <c:crosses val="autoZero"/>
        <c:auto val="1"/>
        <c:lblAlgn val="ctr"/>
        <c:lblOffset val="100"/>
        <c:noMultiLvlLbl val="0"/>
      </c:catAx>
      <c:valAx>
        <c:axId val="-2122395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22825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t>Vegetable oil imports</a:t>
            </a:r>
          </a:p>
        </c:rich>
      </c:tx>
      <c:layout/>
      <c:overlay val="0"/>
      <c:spPr>
        <a:noFill/>
        <a:ln>
          <a:noFill/>
        </a:ln>
        <a:effectLst/>
      </c:spPr>
    </c:title>
    <c:autoTitleDeleted val="0"/>
    <c:plotArea>
      <c:layout/>
      <c:barChart>
        <c:barDir val="col"/>
        <c:grouping val="stacked"/>
        <c:varyColors val="0"/>
        <c:ser>
          <c:idx val="0"/>
          <c:order val="0"/>
          <c:tx>
            <c:strRef>
              <c:f>'[psd (11).xls]psd (11)'!$A$13</c:f>
              <c:strCache>
                <c:ptCount val="1"/>
                <c:pt idx="0">
                  <c:v>Palm oil</c:v>
                </c:pt>
              </c:strCache>
            </c:strRef>
          </c:tx>
          <c:spPr>
            <a:solidFill>
              <a:srgbClr val="FF0000"/>
            </a:solidFill>
            <a:ln>
              <a:noFill/>
            </a:ln>
            <a:effectLst/>
          </c:spPr>
          <c:invertIfNegative val="0"/>
          <c:cat>
            <c:strRef>
              <c:f>'[psd (11).xls]psd (11)'!$B$12:$S$12</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'[psd (11).xls]psd (11)'!$B$13:$S$13</c:f>
              <c:numCache>
                <c:formatCode>#,##0</c:formatCode>
                <c:ptCount val="18"/>
                <c:pt idx="0">
                  <c:v>2028.0</c:v>
                </c:pt>
                <c:pt idx="1">
                  <c:v>2020.0</c:v>
                </c:pt>
                <c:pt idx="2">
                  <c:v>3105.0</c:v>
                </c:pt>
                <c:pt idx="3">
                  <c:v>3570.0</c:v>
                </c:pt>
                <c:pt idx="4">
                  <c:v>4319.0</c:v>
                </c:pt>
                <c:pt idx="5">
                  <c:v>4975.0</c:v>
                </c:pt>
                <c:pt idx="6">
                  <c:v>5139.0</c:v>
                </c:pt>
                <c:pt idx="7">
                  <c:v>5223.0</c:v>
                </c:pt>
                <c:pt idx="8">
                  <c:v>6118.0</c:v>
                </c:pt>
                <c:pt idx="9">
                  <c:v>5760.0</c:v>
                </c:pt>
                <c:pt idx="10">
                  <c:v>5711.0</c:v>
                </c:pt>
                <c:pt idx="11">
                  <c:v>5841.0</c:v>
                </c:pt>
                <c:pt idx="12">
                  <c:v>6589.0</c:v>
                </c:pt>
                <c:pt idx="13">
                  <c:v>5573.0</c:v>
                </c:pt>
                <c:pt idx="14">
                  <c:v>5696.0</c:v>
                </c:pt>
                <c:pt idx="15">
                  <c:v>4689.0</c:v>
                </c:pt>
                <c:pt idx="16">
                  <c:v>4881.0</c:v>
                </c:pt>
                <c:pt idx="17">
                  <c:v>4800.0</c:v>
                </c:pt>
              </c:numCache>
            </c:numRef>
          </c:val>
          <c:extLst xmlns:c16r2="http://schemas.microsoft.com/office/drawing/2015/06/chart">
            <c:ext xmlns:c16="http://schemas.microsoft.com/office/drawing/2014/chart" uri="{C3380CC4-5D6E-409C-BE32-E72D297353CC}">
              <c16:uniqueId val="{00000000-829C-4BE3-B355-05BA9435B966}"/>
            </c:ext>
          </c:extLst>
        </c:ser>
        <c:ser>
          <c:idx val="1"/>
          <c:order val="1"/>
          <c:tx>
            <c:strRef>
              <c:f>'[psd (11).xls]psd (11)'!$A$14</c:f>
              <c:strCache>
                <c:ptCount val="1"/>
                <c:pt idx="0">
                  <c:v>Sunflowerseed oil</c:v>
                </c:pt>
              </c:strCache>
            </c:strRef>
          </c:tx>
          <c:spPr>
            <a:solidFill>
              <a:schemeClr val="accent2"/>
            </a:solidFill>
            <a:ln>
              <a:noFill/>
            </a:ln>
            <a:effectLst/>
          </c:spPr>
          <c:invertIfNegative val="0"/>
          <c:cat>
            <c:strRef>
              <c:f>'[psd (11).xls]psd (11)'!$B$12:$S$12</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'[psd (11).xls]psd (11)'!$B$14:$S$14</c:f>
              <c:numCache>
                <c:formatCode>General</c:formatCode>
                <c:ptCount val="18"/>
                <c:pt idx="0">
                  <c:v>0.0</c:v>
                </c:pt>
                <c:pt idx="1">
                  <c:v>0.0</c:v>
                </c:pt>
                <c:pt idx="2">
                  <c:v>9.0</c:v>
                </c:pt>
                <c:pt idx="3">
                  <c:v>49.0</c:v>
                </c:pt>
                <c:pt idx="4">
                  <c:v>36.0</c:v>
                </c:pt>
                <c:pt idx="5">
                  <c:v>11.0</c:v>
                </c:pt>
                <c:pt idx="6">
                  <c:v>94.0</c:v>
                </c:pt>
                <c:pt idx="7">
                  <c:v>2.0</c:v>
                </c:pt>
                <c:pt idx="8">
                  <c:v>125.0</c:v>
                </c:pt>
                <c:pt idx="9">
                  <c:v>169.0</c:v>
                </c:pt>
                <c:pt idx="10">
                  <c:v>23.0</c:v>
                </c:pt>
                <c:pt idx="11">
                  <c:v>122.0</c:v>
                </c:pt>
                <c:pt idx="12">
                  <c:v>362.0</c:v>
                </c:pt>
                <c:pt idx="13">
                  <c:v>531.0</c:v>
                </c:pt>
                <c:pt idx="14">
                  <c:v>534.0</c:v>
                </c:pt>
                <c:pt idx="15">
                  <c:v>878.0</c:v>
                </c:pt>
                <c:pt idx="16">
                  <c:v>725.0</c:v>
                </c:pt>
                <c:pt idx="17">
                  <c:v>800.0</c:v>
                </c:pt>
              </c:numCache>
            </c:numRef>
          </c:val>
          <c:extLst xmlns:c16r2="http://schemas.microsoft.com/office/drawing/2015/06/chart">
            <c:ext xmlns:c16="http://schemas.microsoft.com/office/drawing/2014/chart" uri="{C3380CC4-5D6E-409C-BE32-E72D297353CC}">
              <c16:uniqueId val="{00000001-829C-4BE3-B355-05BA9435B966}"/>
            </c:ext>
          </c:extLst>
        </c:ser>
        <c:ser>
          <c:idx val="2"/>
          <c:order val="2"/>
          <c:tx>
            <c:strRef>
              <c:f>'[psd (11).xls]psd (11)'!$A$15</c:f>
              <c:strCache>
                <c:ptCount val="1"/>
                <c:pt idx="0">
                  <c:v>Soybean oil</c:v>
                </c:pt>
              </c:strCache>
            </c:strRef>
          </c:tx>
          <c:spPr>
            <a:solidFill>
              <a:schemeClr val="accent3"/>
            </a:solidFill>
            <a:ln>
              <a:noFill/>
            </a:ln>
            <a:effectLst/>
          </c:spPr>
          <c:invertIfNegative val="0"/>
          <c:cat>
            <c:strRef>
              <c:f>'[psd (11).xls]psd (11)'!$B$12:$S$12</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'[psd (11).xls]psd (11)'!$B$15:$S$15</c:f>
              <c:numCache>
                <c:formatCode>General</c:formatCode>
                <c:ptCount val="18"/>
                <c:pt idx="0">
                  <c:v>355.0</c:v>
                </c:pt>
                <c:pt idx="1">
                  <c:v>551.0</c:v>
                </c:pt>
                <c:pt idx="2" formatCode="#,##0">
                  <c:v>1712.0</c:v>
                </c:pt>
                <c:pt idx="3" formatCode="#,##0">
                  <c:v>2729.0</c:v>
                </c:pt>
                <c:pt idx="4" formatCode="#,##0">
                  <c:v>1728.0</c:v>
                </c:pt>
                <c:pt idx="5" formatCode="#,##0">
                  <c:v>1516.0</c:v>
                </c:pt>
                <c:pt idx="6" formatCode="#,##0">
                  <c:v>2404.0</c:v>
                </c:pt>
                <c:pt idx="7" formatCode="#,##0">
                  <c:v>2727.0</c:v>
                </c:pt>
                <c:pt idx="8" formatCode="#,##0">
                  <c:v>2494.0</c:v>
                </c:pt>
                <c:pt idx="9" formatCode="#,##0">
                  <c:v>1514.0</c:v>
                </c:pt>
                <c:pt idx="10" formatCode="#,##0">
                  <c:v>1319.0</c:v>
                </c:pt>
                <c:pt idx="11" formatCode="#,##0">
                  <c:v>1502.0</c:v>
                </c:pt>
                <c:pt idx="12" formatCode="#,##0">
                  <c:v>1409.0</c:v>
                </c:pt>
                <c:pt idx="13" formatCode="#,##0">
                  <c:v>1353.0</c:v>
                </c:pt>
                <c:pt idx="14">
                  <c:v>773.0</c:v>
                </c:pt>
                <c:pt idx="15">
                  <c:v>586.0</c:v>
                </c:pt>
                <c:pt idx="16">
                  <c:v>711.0</c:v>
                </c:pt>
                <c:pt idx="17">
                  <c:v>500.0</c:v>
                </c:pt>
              </c:numCache>
            </c:numRef>
          </c:val>
          <c:extLst xmlns:c16r2="http://schemas.microsoft.com/office/drawing/2015/06/chart">
            <c:ext xmlns:c16="http://schemas.microsoft.com/office/drawing/2014/chart" uri="{C3380CC4-5D6E-409C-BE32-E72D297353CC}">
              <c16:uniqueId val="{00000002-829C-4BE3-B355-05BA9435B966}"/>
            </c:ext>
          </c:extLst>
        </c:ser>
        <c:ser>
          <c:idx val="3"/>
          <c:order val="3"/>
          <c:tx>
            <c:strRef>
              <c:f>'[psd (11).xls]psd (11)'!$A$16</c:f>
              <c:strCache>
                <c:ptCount val="1"/>
                <c:pt idx="0">
                  <c:v>Rapeseed oil</c:v>
                </c:pt>
              </c:strCache>
            </c:strRef>
          </c:tx>
          <c:spPr>
            <a:solidFill>
              <a:schemeClr val="accent4"/>
            </a:solidFill>
            <a:ln>
              <a:noFill/>
            </a:ln>
            <a:effectLst/>
          </c:spPr>
          <c:invertIfNegative val="0"/>
          <c:cat>
            <c:strRef>
              <c:f>'[psd (11).xls]psd (11)'!$B$12:$S$12</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'[psd (11).xls]psd (11)'!$B$16:$S$16</c:f>
              <c:numCache>
                <c:formatCode>General</c:formatCode>
                <c:ptCount val="18"/>
                <c:pt idx="0">
                  <c:v>200.0</c:v>
                </c:pt>
                <c:pt idx="1">
                  <c:v>61.0</c:v>
                </c:pt>
                <c:pt idx="2">
                  <c:v>127.0</c:v>
                </c:pt>
                <c:pt idx="3">
                  <c:v>368.0</c:v>
                </c:pt>
                <c:pt idx="4">
                  <c:v>209.0</c:v>
                </c:pt>
                <c:pt idx="5">
                  <c:v>44.0</c:v>
                </c:pt>
                <c:pt idx="6">
                  <c:v>330.0</c:v>
                </c:pt>
                <c:pt idx="7">
                  <c:v>277.0</c:v>
                </c:pt>
                <c:pt idx="8">
                  <c:v>453.0</c:v>
                </c:pt>
                <c:pt idx="9">
                  <c:v>785.0</c:v>
                </c:pt>
                <c:pt idx="10">
                  <c:v>647.0</c:v>
                </c:pt>
                <c:pt idx="11" formatCode="#,##0">
                  <c:v>1036.0</c:v>
                </c:pt>
                <c:pt idx="12" formatCode="#,##0">
                  <c:v>1598.0</c:v>
                </c:pt>
                <c:pt idx="13">
                  <c:v>902.0</c:v>
                </c:pt>
                <c:pt idx="14">
                  <c:v>732.0</c:v>
                </c:pt>
                <c:pt idx="15">
                  <c:v>768.0</c:v>
                </c:pt>
                <c:pt idx="16">
                  <c:v>802.0</c:v>
                </c:pt>
                <c:pt idx="17">
                  <c:v>750.0</c:v>
                </c:pt>
              </c:numCache>
            </c:numRef>
          </c:val>
          <c:extLst xmlns:c16r2="http://schemas.microsoft.com/office/drawing/2015/06/chart">
            <c:ext xmlns:c16="http://schemas.microsoft.com/office/drawing/2014/chart" uri="{C3380CC4-5D6E-409C-BE32-E72D297353CC}">
              <c16:uniqueId val="{00000003-829C-4BE3-B355-05BA9435B966}"/>
            </c:ext>
          </c:extLst>
        </c:ser>
        <c:ser>
          <c:idx val="4"/>
          <c:order val="4"/>
          <c:tx>
            <c:strRef>
              <c:f>'[psd (11).xls]psd (11)'!$A$17</c:f>
              <c:strCache>
                <c:ptCount val="1"/>
                <c:pt idx="0">
                  <c:v>Palm Kernel oil</c:v>
                </c:pt>
              </c:strCache>
            </c:strRef>
          </c:tx>
          <c:spPr>
            <a:solidFill>
              <a:schemeClr val="accent5"/>
            </a:solidFill>
            <a:ln>
              <a:noFill/>
            </a:ln>
            <a:effectLst/>
          </c:spPr>
          <c:invertIfNegative val="0"/>
          <c:cat>
            <c:strRef>
              <c:f>'[psd (11).xls]psd (11)'!$B$12:$S$12</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'[psd (11).xls]psd (11)'!$B$17:$S$17</c:f>
              <c:numCache>
                <c:formatCode>General</c:formatCode>
                <c:ptCount val="18"/>
                <c:pt idx="0">
                  <c:v>103.0</c:v>
                </c:pt>
                <c:pt idx="1">
                  <c:v>97.0</c:v>
                </c:pt>
                <c:pt idx="2">
                  <c:v>139.0</c:v>
                </c:pt>
                <c:pt idx="3">
                  <c:v>150.0</c:v>
                </c:pt>
                <c:pt idx="4">
                  <c:v>225.0</c:v>
                </c:pt>
                <c:pt idx="5">
                  <c:v>247.0</c:v>
                </c:pt>
                <c:pt idx="6">
                  <c:v>391.0</c:v>
                </c:pt>
                <c:pt idx="7">
                  <c:v>369.0</c:v>
                </c:pt>
                <c:pt idx="8">
                  <c:v>451.0</c:v>
                </c:pt>
                <c:pt idx="9">
                  <c:v>438.0</c:v>
                </c:pt>
                <c:pt idx="10">
                  <c:v>421.0</c:v>
                </c:pt>
                <c:pt idx="11">
                  <c:v>476.0</c:v>
                </c:pt>
                <c:pt idx="12">
                  <c:v>620.0</c:v>
                </c:pt>
                <c:pt idx="13">
                  <c:v>495.0</c:v>
                </c:pt>
                <c:pt idx="14">
                  <c:v>578.0</c:v>
                </c:pt>
                <c:pt idx="15">
                  <c:v>560.0</c:v>
                </c:pt>
                <c:pt idx="16">
                  <c:v>595.0</c:v>
                </c:pt>
                <c:pt idx="17">
                  <c:v>550.0</c:v>
                </c:pt>
              </c:numCache>
            </c:numRef>
          </c:val>
          <c:extLst xmlns:c16r2="http://schemas.microsoft.com/office/drawing/2015/06/chart">
            <c:ext xmlns:c16="http://schemas.microsoft.com/office/drawing/2014/chart" uri="{C3380CC4-5D6E-409C-BE32-E72D297353CC}">
              <c16:uniqueId val="{00000004-829C-4BE3-B355-05BA9435B966}"/>
            </c:ext>
          </c:extLst>
        </c:ser>
        <c:ser>
          <c:idx val="5"/>
          <c:order val="5"/>
          <c:tx>
            <c:strRef>
              <c:f>'[psd (11).xls]psd (11)'!$A$18</c:f>
              <c:strCache>
                <c:ptCount val="1"/>
                <c:pt idx="0">
                  <c:v>Other</c:v>
                </c:pt>
              </c:strCache>
            </c:strRef>
          </c:tx>
          <c:spPr>
            <a:solidFill>
              <a:schemeClr val="accent6"/>
            </a:solidFill>
            <a:ln>
              <a:noFill/>
            </a:ln>
            <a:effectLst/>
          </c:spPr>
          <c:invertIfNegative val="0"/>
          <c:cat>
            <c:strRef>
              <c:f>'[psd (11).xls]psd (11)'!$B$12:$S$12</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'[psd (11).xls]psd (11)'!$B$18:$S$18</c:f>
              <c:numCache>
                <c:formatCode>#,##0</c:formatCode>
                <c:ptCount val="18"/>
                <c:pt idx="0">
                  <c:v>205.0</c:v>
                </c:pt>
                <c:pt idx="1">
                  <c:v>140.0</c:v>
                </c:pt>
                <c:pt idx="2">
                  <c:v>135.0</c:v>
                </c:pt>
                <c:pt idx="3">
                  <c:v>119.0</c:v>
                </c:pt>
                <c:pt idx="4">
                  <c:v>132.0</c:v>
                </c:pt>
                <c:pt idx="5">
                  <c:v>177.0</c:v>
                </c:pt>
                <c:pt idx="6">
                  <c:v>151.0</c:v>
                </c:pt>
                <c:pt idx="7">
                  <c:v>171.0</c:v>
                </c:pt>
                <c:pt idx="8">
                  <c:v>145.0</c:v>
                </c:pt>
                <c:pt idx="9">
                  <c:v>356.0</c:v>
                </c:pt>
                <c:pt idx="10">
                  <c:v>300.0</c:v>
                </c:pt>
                <c:pt idx="11">
                  <c:v>301.0</c:v>
                </c:pt>
                <c:pt idx="12">
                  <c:v>257.0</c:v>
                </c:pt>
                <c:pt idx="13">
                  <c:v>250.0</c:v>
                </c:pt>
                <c:pt idx="14">
                  <c:v>314.0</c:v>
                </c:pt>
                <c:pt idx="15">
                  <c:v>290.0</c:v>
                </c:pt>
                <c:pt idx="16">
                  <c:v>290.0</c:v>
                </c:pt>
                <c:pt idx="17">
                  <c:v>305.0</c:v>
                </c:pt>
              </c:numCache>
            </c:numRef>
          </c:val>
          <c:extLst xmlns:c16r2="http://schemas.microsoft.com/office/drawing/2015/06/chart">
            <c:ext xmlns:c16="http://schemas.microsoft.com/office/drawing/2014/chart" uri="{C3380CC4-5D6E-409C-BE32-E72D297353CC}">
              <c16:uniqueId val="{00000005-829C-4BE3-B355-05BA9435B966}"/>
            </c:ext>
          </c:extLst>
        </c:ser>
        <c:dLbls>
          <c:showLegendKey val="0"/>
          <c:showVal val="0"/>
          <c:showCatName val="0"/>
          <c:showSerName val="0"/>
          <c:showPercent val="0"/>
          <c:showBubbleSize val="0"/>
        </c:dLbls>
        <c:gapWidth val="150"/>
        <c:overlap val="100"/>
        <c:axId val="-2132092872"/>
        <c:axId val="-2131922264"/>
      </c:barChart>
      <c:catAx>
        <c:axId val="-2132092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1922264"/>
        <c:crosses val="autoZero"/>
        <c:auto val="1"/>
        <c:lblAlgn val="ctr"/>
        <c:lblOffset val="100"/>
        <c:noMultiLvlLbl val="0"/>
      </c:catAx>
      <c:valAx>
        <c:axId val="-2131922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32092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v>Imports</c:v>
          </c:tx>
          <c:marker>
            <c:symbol val="none"/>
          </c:marker>
          <c:cat>
            <c:strRef>
              <c:f>'CHINA CONSUMPTION AND IMPORTS'!$D$1:$U$1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'CHINA CONSUMPTION AND IMPORTS'!$D$2:$U$2</c:f>
              <c:numCache>
                <c:formatCode>#,##0</c:formatCode>
                <c:ptCount val="18"/>
                <c:pt idx="0">
                  <c:v>13245.0</c:v>
                </c:pt>
                <c:pt idx="1">
                  <c:v>10385.0</c:v>
                </c:pt>
                <c:pt idx="2">
                  <c:v>21417.0</c:v>
                </c:pt>
                <c:pt idx="3">
                  <c:v>16933.0</c:v>
                </c:pt>
                <c:pt idx="4">
                  <c:v>25802.0</c:v>
                </c:pt>
                <c:pt idx="5">
                  <c:v>28317.0</c:v>
                </c:pt>
                <c:pt idx="6">
                  <c:v>28726.0</c:v>
                </c:pt>
                <c:pt idx="7">
                  <c:v>37816.0</c:v>
                </c:pt>
                <c:pt idx="8">
                  <c:v>41098.0</c:v>
                </c:pt>
                <c:pt idx="9">
                  <c:v>50338.0</c:v>
                </c:pt>
                <c:pt idx="10">
                  <c:v>52339.0</c:v>
                </c:pt>
                <c:pt idx="11">
                  <c:v>59231.0</c:v>
                </c:pt>
                <c:pt idx="12">
                  <c:v>59865.0</c:v>
                </c:pt>
                <c:pt idx="13">
                  <c:v>70364.0</c:v>
                </c:pt>
                <c:pt idx="14">
                  <c:v>78350.0</c:v>
                </c:pt>
                <c:pt idx="15">
                  <c:v>83230.0</c:v>
                </c:pt>
                <c:pt idx="16">
                  <c:v>91000.0</c:v>
                </c:pt>
                <c:pt idx="17">
                  <c:v>94000.0</c:v>
                </c:pt>
              </c:numCache>
            </c:numRef>
          </c:val>
          <c:smooth val="0"/>
          <c:extLst xmlns:c16r2="http://schemas.microsoft.com/office/drawing/2015/06/chart">
            <c:ext xmlns:c16="http://schemas.microsoft.com/office/drawing/2014/chart" uri="{C3380CC4-5D6E-409C-BE32-E72D297353CC}">
              <c16:uniqueId val="{00000000-21F7-49E1-A5E9-6036448567A6}"/>
            </c:ext>
          </c:extLst>
        </c:ser>
        <c:ser>
          <c:idx val="1"/>
          <c:order val="1"/>
          <c:tx>
            <c:v>Production</c:v>
          </c:tx>
          <c:marker>
            <c:symbol val="none"/>
          </c:marker>
          <c:cat>
            <c:strRef>
              <c:f>'CHINA CONSUMPTION AND IMPORTS'!$D$1:$U$1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'CHINA CONSUMPTION AND IMPORTS'!$D$4:$U$4</c:f>
              <c:numCache>
                <c:formatCode>#,##0</c:formatCode>
                <c:ptCount val="18"/>
                <c:pt idx="0">
                  <c:v>15409.0</c:v>
                </c:pt>
                <c:pt idx="1">
                  <c:v>15410.0</c:v>
                </c:pt>
                <c:pt idx="2">
                  <c:v>16507.0</c:v>
                </c:pt>
                <c:pt idx="3">
                  <c:v>15394.0</c:v>
                </c:pt>
                <c:pt idx="4">
                  <c:v>17401.0</c:v>
                </c:pt>
                <c:pt idx="5">
                  <c:v>16350.0</c:v>
                </c:pt>
                <c:pt idx="6">
                  <c:v>15082.0</c:v>
                </c:pt>
                <c:pt idx="7">
                  <c:v>12725.0</c:v>
                </c:pt>
                <c:pt idx="8">
                  <c:v>15542.0</c:v>
                </c:pt>
                <c:pt idx="9">
                  <c:v>14982.0</c:v>
                </c:pt>
                <c:pt idx="10">
                  <c:v>15083.0</c:v>
                </c:pt>
                <c:pt idx="11">
                  <c:v>14485.0</c:v>
                </c:pt>
                <c:pt idx="12">
                  <c:v>13011.0</c:v>
                </c:pt>
                <c:pt idx="13">
                  <c:v>11951.0</c:v>
                </c:pt>
                <c:pt idx="14">
                  <c:v>12154.0</c:v>
                </c:pt>
                <c:pt idx="15">
                  <c:v>11785.0</c:v>
                </c:pt>
                <c:pt idx="16">
                  <c:v>12900.0</c:v>
                </c:pt>
                <c:pt idx="17">
                  <c:v>14000.0</c:v>
                </c:pt>
              </c:numCache>
            </c:numRef>
          </c:val>
          <c:smooth val="0"/>
          <c:extLst xmlns:c16r2="http://schemas.microsoft.com/office/drawing/2015/06/chart">
            <c:ext xmlns:c16="http://schemas.microsoft.com/office/drawing/2014/chart" uri="{C3380CC4-5D6E-409C-BE32-E72D297353CC}">
              <c16:uniqueId val="{00000001-21F7-49E1-A5E9-6036448567A6}"/>
            </c:ext>
          </c:extLst>
        </c:ser>
        <c:dLbls>
          <c:showLegendKey val="0"/>
          <c:showVal val="0"/>
          <c:showCatName val="0"/>
          <c:showSerName val="0"/>
          <c:showPercent val="0"/>
          <c:showBubbleSize val="0"/>
        </c:dLbls>
        <c:marker val="1"/>
        <c:smooth val="0"/>
        <c:axId val="-2092534488"/>
        <c:axId val="-2135990264"/>
      </c:lineChart>
      <c:catAx>
        <c:axId val="-2092534488"/>
        <c:scaling>
          <c:orientation val="minMax"/>
        </c:scaling>
        <c:delete val="0"/>
        <c:axPos val="b"/>
        <c:numFmt formatCode="General" sourceLinked="0"/>
        <c:majorTickMark val="out"/>
        <c:minorTickMark val="none"/>
        <c:tickLblPos val="nextTo"/>
        <c:crossAx val="-2135990264"/>
        <c:crosses val="autoZero"/>
        <c:auto val="1"/>
        <c:lblAlgn val="ctr"/>
        <c:lblOffset val="100"/>
        <c:noMultiLvlLbl val="0"/>
      </c:catAx>
      <c:valAx>
        <c:axId val="-2135990264"/>
        <c:scaling>
          <c:orientation val="minMax"/>
        </c:scaling>
        <c:delete val="0"/>
        <c:axPos val="l"/>
        <c:majorGridlines/>
        <c:numFmt formatCode="#,##0" sourceLinked="1"/>
        <c:majorTickMark val="out"/>
        <c:minorTickMark val="none"/>
        <c:tickLblPos val="nextTo"/>
        <c:crossAx val="-2092534488"/>
        <c:crosses val="autoZero"/>
        <c:crossBetween val="between"/>
        <c:dispUnits>
          <c:builtInUnit val="thousands"/>
        </c:dispUnits>
      </c:valAx>
    </c:plotArea>
    <c:legend>
      <c:legendPos val="r"/>
      <c:layout/>
      <c:overlay val="0"/>
    </c:legend>
    <c:plotVisOnly val="1"/>
    <c:dispBlanksAs val="gap"/>
    <c:showDLblsOverMax val="0"/>
  </c:chart>
  <c:txPr>
    <a:bodyPr/>
    <a:lstStyle/>
    <a:p>
      <a:pPr>
        <a:defRPr sz="1600"/>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invertIfNegative val="0"/>
          <c:cat>
            <c:strRef>
              <c:f>china!$D$1:$U$1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china!$D$3:$U$3</c:f>
              <c:numCache>
                <c:formatCode>#,##0</c:formatCode>
                <c:ptCount val="18"/>
                <c:pt idx="0">
                  <c:v>9307.0</c:v>
                </c:pt>
                <c:pt idx="1">
                  <c:v>9482.0</c:v>
                </c:pt>
                <c:pt idx="2">
                  <c:v>8720.0</c:v>
                </c:pt>
                <c:pt idx="3">
                  <c:v>9313.0</c:v>
                </c:pt>
                <c:pt idx="4">
                  <c:v>9589.0</c:v>
                </c:pt>
                <c:pt idx="5">
                  <c:v>9591.0</c:v>
                </c:pt>
                <c:pt idx="6">
                  <c:v>9304.0</c:v>
                </c:pt>
                <c:pt idx="7">
                  <c:v>8754.0</c:v>
                </c:pt>
                <c:pt idx="8">
                  <c:v>9127.0</c:v>
                </c:pt>
                <c:pt idx="9">
                  <c:v>9190.0</c:v>
                </c:pt>
                <c:pt idx="10">
                  <c:v>8516.0</c:v>
                </c:pt>
                <c:pt idx="11">
                  <c:v>7889.0</c:v>
                </c:pt>
                <c:pt idx="12">
                  <c:v>7172.0</c:v>
                </c:pt>
                <c:pt idx="13">
                  <c:v>6791.0</c:v>
                </c:pt>
                <c:pt idx="14">
                  <c:v>6800.0</c:v>
                </c:pt>
                <c:pt idx="15">
                  <c:v>6506.0</c:v>
                </c:pt>
                <c:pt idx="16">
                  <c:v>7200.0</c:v>
                </c:pt>
                <c:pt idx="17">
                  <c:v>7800.0</c:v>
                </c:pt>
              </c:numCache>
            </c:numRef>
          </c:val>
          <c:extLst xmlns:c16r2="http://schemas.microsoft.com/office/drawing/2015/06/chart">
            <c:ext xmlns:c16="http://schemas.microsoft.com/office/drawing/2014/chart" uri="{C3380CC4-5D6E-409C-BE32-E72D297353CC}">
              <c16:uniqueId val="{00000000-86AD-4E51-8C65-30CF3BE6B114}"/>
            </c:ext>
          </c:extLst>
        </c:ser>
        <c:ser>
          <c:idx val="1"/>
          <c:order val="1"/>
          <c:invertIfNegative val="0"/>
          <c:cat>
            <c:strRef>
              <c:f>china!$D$1:$U$1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china!$D$12:$U$12</c:f>
              <c:numCache>
                <c:formatCode>General</c:formatCode>
                <c:ptCount val="18"/>
                <c:pt idx="17">
                  <c:v>20057.14285714286</c:v>
                </c:pt>
              </c:numCache>
            </c:numRef>
          </c:val>
          <c:extLst xmlns:c16r2="http://schemas.microsoft.com/office/drawing/2015/06/chart">
            <c:ext xmlns:c16="http://schemas.microsoft.com/office/drawing/2014/chart" uri="{C3380CC4-5D6E-409C-BE32-E72D297353CC}">
              <c16:uniqueId val="{00000001-86AD-4E51-8C65-30CF3BE6B114}"/>
            </c:ext>
          </c:extLst>
        </c:ser>
        <c:dLbls>
          <c:showLegendKey val="0"/>
          <c:showVal val="0"/>
          <c:showCatName val="0"/>
          <c:showSerName val="0"/>
          <c:showPercent val="0"/>
          <c:showBubbleSize val="0"/>
        </c:dLbls>
        <c:gapWidth val="150"/>
        <c:overlap val="100"/>
        <c:axId val="-2124790824"/>
        <c:axId val="-2129749752"/>
      </c:barChart>
      <c:catAx>
        <c:axId val="-2124790824"/>
        <c:scaling>
          <c:orientation val="minMax"/>
        </c:scaling>
        <c:delete val="0"/>
        <c:axPos val="b"/>
        <c:numFmt formatCode="General" sourceLinked="0"/>
        <c:majorTickMark val="out"/>
        <c:minorTickMark val="none"/>
        <c:tickLblPos val="nextTo"/>
        <c:crossAx val="-2129749752"/>
        <c:crosses val="autoZero"/>
        <c:auto val="1"/>
        <c:lblAlgn val="ctr"/>
        <c:lblOffset val="100"/>
        <c:noMultiLvlLbl val="0"/>
      </c:catAx>
      <c:valAx>
        <c:axId val="-2129749752"/>
        <c:scaling>
          <c:orientation val="minMax"/>
        </c:scaling>
        <c:delete val="0"/>
        <c:axPos val="l"/>
        <c:majorGridlines/>
        <c:numFmt formatCode="#,##0" sourceLinked="1"/>
        <c:majorTickMark val="out"/>
        <c:minorTickMark val="none"/>
        <c:tickLblPos val="nextTo"/>
        <c:crossAx val="-2124790824"/>
        <c:crosses val="autoZero"/>
        <c:crossBetween val="between"/>
        <c:dispUnits>
          <c:builtInUnit val="thousands"/>
        </c:dispUnits>
      </c:valAx>
    </c:plotArea>
    <c:plotVisOnly val="1"/>
    <c:dispBlanksAs val="gap"/>
    <c:showDLblsOverMax val="0"/>
  </c:chart>
  <c:txPr>
    <a:bodyPr/>
    <a:lstStyle/>
    <a:p>
      <a:pPr>
        <a:defRPr sz="16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invertIfNegative val="0"/>
          <c:cat>
            <c:strRef>
              <c:f>'[brazil soybeans.xlsx]Sheet1'!$D$1:$U$1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'[brazil soybeans.xlsx]Sheet1'!$D$2:$U$2</c:f>
              <c:numCache>
                <c:formatCode>#,##0</c:formatCode>
                <c:ptCount val="18"/>
                <c:pt idx="0">
                  <c:v>13934.0</c:v>
                </c:pt>
                <c:pt idx="1">
                  <c:v>16350.0</c:v>
                </c:pt>
                <c:pt idx="2">
                  <c:v>18448.0</c:v>
                </c:pt>
                <c:pt idx="3">
                  <c:v>21520.0</c:v>
                </c:pt>
                <c:pt idx="4">
                  <c:v>22917.0</c:v>
                </c:pt>
                <c:pt idx="5">
                  <c:v>22229.0</c:v>
                </c:pt>
                <c:pt idx="6">
                  <c:v>20700.0</c:v>
                </c:pt>
                <c:pt idx="7">
                  <c:v>21300.0</c:v>
                </c:pt>
                <c:pt idx="8">
                  <c:v>21700.0</c:v>
                </c:pt>
                <c:pt idx="9">
                  <c:v>23500.0</c:v>
                </c:pt>
                <c:pt idx="10">
                  <c:v>24200.0</c:v>
                </c:pt>
                <c:pt idx="11">
                  <c:v>25000.0</c:v>
                </c:pt>
                <c:pt idx="12">
                  <c:v>27700.0</c:v>
                </c:pt>
                <c:pt idx="13">
                  <c:v>30100.0</c:v>
                </c:pt>
                <c:pt idx="14">
                  <c:v>32100.0</c:v>
                </c:pt>
                <c:pt idx="15">
                  <c:v>33300.0</c:v>
                </c:pt>
                <c:pt idx="16">
                  <c:v>33900.0</c:v>
                </c:pt>
                <c:pt idx="17">
                  <c:v>34700.0</c:v>
                </c:pt>
              </c:numCache>
            </c:numRef>
          </c:val>
          <c:extLst xmlns:c16r2="http://schemas.microsoft.com/office/drawing/2015/06/chart">
            <c:ext xmlns:c16="http://schemas.microsoft.com/office/drawing/2014/chart" uri="{C3380CC4-5D6E-409C-BE32-E72D297353CC}">
              <c16:uniqueId val="{00000000-0991-463C-8193-8CF47484EA02}"/>
            </c:ext>
          </c:extLst>
        </c:ser>
        <c:ser>
          <c:idx val="1"/>
          <c:order val="1"/>
          <c:invertIfNegative val="0"/>
          <c:cat>
            <c:strRef>
              <c:f>'[brazil soybeans.xlsx]Sheet1'!$D$1:$U$1</c:f>
              <c:strCache>
                <c:ptCount val="18"/>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strCache>
            </c:strRef>
          </c:cat>
          <c:val>
            <c:numRef>
              <c:f>'[brazil soybeans.xlsx]Sheet1'!$D$8:$U$8</c:f>
              <c:numCache>
                <c:formatCode>General</c:formatCode>
                <c:ptCount val="18"/>
                <c:pt idx="17">
                  <c:v>11600.0</c:v>
                </c:pt>
              </c:numCache>
            </c:numRef>
          </c:val>
          <c:extLst xmlns:c16r2="http://schemas.microsoft.com/office/drawing/2015/06/chart">
            <c:ext xmlns:c16="http://schemas.microsoft.com/office/drawing/2014/chart" uri="{C3380CC4-5D6E-409C-BE32-E72D297353CC}">
              <c16:uniqueId val="{00000001-0991-463C-8193-8CF47484EA02}"/>
            </c:ext>
          </c:extLst>
        </c:ser>
        <c:dLbls>
          <c:showLegendKey val="0"/>
          <c:showVal val="0"/>
          <c:showCatName val="0"/>
          <c:showSerName val="0"/>
          <c:showPercent val="0"/>
          <c:showBubbleSize val="0"/>
        </c:dLbls>
        <c:gapWidth val="150"/>
        <c:overlap val="100"/>
        <c:axId val="-2092886760"/>
        <c:axId val="-2092386968"/>
      </c:barChart>
      <c:catAx>
        <c:axId val="-2092886760"/>
        <c:scaling>
          <c:orientation val="minMax"/>
        </c:scaling>
        <c:delete val="0"/>
        <c:axPos val="b"/>
        <c:numFmt formatCode="General" sourceLinked="0"/>
        <c:majorTickMark val="out"/>
        <c:minorTickMark val="none"/>
        <c:tickLblPos val="nextTo"/>
        <c:crossAx val="-2092386968"/>
        <c:crosses val="autoZero"/>
        <c:auto val="1"/>
        <c:lblAlgn val="ctr"/>
        <c:lblOffset val="100"/>
        <c:noMultiLvlLbl val="0"/>
      </c:catAx>
      <c:valAx>
        <c:axId val="-2092386968"/>
        <c:scaling>
          <c:orientation val="minMax"/>
        </c:scaling>
        <c:delete val="0"/>
        <c:axPos val="l"/>
        <c:majorGridlines/>
        <c:numFmt formatCode="#,##0" sourceLinked="0"/>
        <c:majorTickMark val="out"/>
        <c:minorTickMark val="none"/>
        <c:tickLblPos val="nextTo"/>
        <c:crossAx val="-2092886760"/>
        <c:crosses val="autoZero"/>
        <c:crossBetween val="between"/>
        <c:dispUnits>
          <c:builtInUnit val="thousands"/>
        </c:dispUnits>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Sheet1!$B$22</c:f>
              <c:strCache>
                <c:ptCount val="1"/>
                <c:pt idx="0">
                  <c:v>Canada</c:v>
                </c:pt>
              </c:strCache>
            </c:strRef>
          </c:tx>
          <c:spPr>
            <a:solidFill>
              <a:srgbClr val="FF0000"/>
            </a:solidFill>
            <a:ln>
              <a:noFill/>
            </a:ln>
            <a:effectLst/>
          </c:spPr>
          <c:invertIfNegative val="0"/>
          <c:cat>
            <c:strRef>
              <c:f>Sheet1!$A$23:$A$30</c:f>
              <c:strCache>
                <c:ptCount val="8"/>
                <c:pt idx="0">
                  <c:v>Duty free</c:v>
                </c:pt>
                <c:pt idx="1">
                  <c:v> ≤ 5%</c:v>
                </c:pt>
                <c:pt idx="2">
                  <c:v> 5% - 10%</c:v>
                </c:pt>
                <c:pt idx="3">
                  <c:v> 10% - 15%</c:v>
                </c:pt>
                <c:pt idx="4">
                  <c:v> 15% - 25%</c:v>
                </c:pt>
                <c:pt idx="5">
                  <c:v> 25% - 50%</c:v>
                </c:pt>
                <c:pt idx="6">
                  <c:v> 50% - 100%</c:v>
                </c:pt>
                <c:pt idx="7">
                  <c:v> &gt; 100%</c:v>
                </c:pt>
              </c:strCache>
            </c:strRef>
          </c:cat>
          <c:val>
            <c:numRef>
              <c:f>Sheet1!$B$23:$B$30</c:f>
              <c:numCache>
                <c:formatCode>General</c:formatCode>
                <c:ptCount val="8"/>
                <c:pt idx="0">
                  <c:v>59.6</c:v>
                </c:pt>
                <c:pt idx="1">
                  <c:v>9.0</c:v>
                </c:pt>
                <c:pt idx="2">
                  <c:v>16.2</c:v>
                </c:pt>
                <c:pt idx="3">
                  <c:v>6.0</c:v>
                </c:pt>
                <c:pt idx="4">
                  <c:v>1.1</c:v>
                </c:pt>
                <c:pt idx="5">
                  <c:v>2.0</c:v>
                </c:pt>
                <c:pt idx="6">
                  <c:v>0.9</c:v>
                </c:pt>
                <c:pt idx="7">
                  <c:v>5.1</c:v>
                </c:pt>
              </c:numCache>
            </c:numRef>
          </c:val>
          <c:extLst xmlns:c16r2="http://schemas.microsoft.com/office/drawing/2015/06/chart">
            <c:ext xmlns:c16="http://schemas.microsoft.com/office/drawing/2014/chart" uri="{C3380CC4-5D6E-409C-BE32-E72D297353CC}">
              <c16:uniqueId val="{00000000-75FC-43AF-995F-480876DD2FE9}"/>
            </c:ext>
          </c:extLst>
        </c:ser>
        <c:ser>
          <c:idx val="1"/>
          <c:order val="1"/>
          <c:tx>
            <c:strRef>
              <c:f>Sheet1!$C$22</c:f>
              <c:strCache>
                <c:ptCount val="1"/>
                <c:pt idx="0">
                  <c:v>Mexico</c:v>
                </c:pt>
              </c:strCache>
            </c:strRef>
          </c:tx>
          <c:spPr>
            <a:solidFill>
              <a:schemeClr val="accent2"/>
            </a:solidFill>
            <a:ln>
              <a:noFill/>
            </a:ln>
            <a:effectLst/>
          </c:spPr>
          <c:invertIfNegative val="0"/>
          <c:cat>
            <c:strRef>
              <c:f>Sheet1!$A$23:$A$30</c:f>
              <c:strCache>
                <c:ptCount val="8"/>
                <c:pt idx="0">
                  <c:v>Duty free</c:v>
                </c:pt>
                <c:pt idx="1">
                  <c:v> ≤ 5%</c:v>
                </c:pt>
                <c:pt idx="2">
                  <c:v> 5% - 10%</c:v>
                </c:pt>
                <c:pt idx="3">
                  <c:v> 10% - 15%</c:v>
                </c:pt>
                <c:pt idx="4">
                  <c:v> 15% - 25%</c:v>
                </c:pt>
                <c:pt idx="5">
                  <c:v> 25% - 50%</c:v>
                </c:pt>
                <c:pt idx="6">
                  <c:v> 50% - 100%</c:v>
                </c:pt>
                <c:pt idx="7">
                  <c:v> &gt; 100%</c:v>
                </c:pt>
              </c:strCache>
            </c:strRef>
          </c:cat>
          <c:val>
            <c:numRef>
              <c:f>Sheet1!$C$23:$C$30</c:f>
              <c:numCache>
                <c:formatCode>General</c:formatCode>
                <c:ptCount val="8"/>
                <c:pt idx="0">
                  <c:v>20.7</c:v>
                </c:pt>
                <c:pt idx="1">
                  <c:v>2.5</c:v>
                </c:pt>
                <c:pt idx="2">
                  <c:v>27.3</c:v>
                </c:pt>
                <c:pt idx="3">
                  <c:v>8.5</c:v>
                </c:pt>
                <c:pt idx="4">
                  <c:v>34.2</c:v>
                </c:pt>
                <c:pt idx="5">
                  <c:v>4.9</c:v>
                </c:pt>
                <c:pt idx="6">
                  <c:v>1.8</c:v>
                </c:pt>
                <c:pt idx="7">
                  <c:v>0.0</c:v>
                </c:pt>
              </c:numCache>
            </c:numRef>
          </c:val>
          <c:extLst xmlns:c16r2="http://schemas.microsoft.com/office/drawing/2015/06/chart">
            <c:ext xmlns:c16="http://schemas.microsoft.com/office/drawing/2014/chart" uri="{C3380CC4-5D6E-409C-BE32-E72D297353CC}">
              <c16:uniqueId val="{00000001-75FC-43AF-995F-480876DD2FE9}"/>
            </c:ext>
          </c:extLst>
        </c:ser>
        <c:ser>
          <c:idx val="2"/>
          <c:order val="2"/>
          <c:tx>
            <c:strRef>
              <c:f>Sheet1!$D$22</c:f>
              <c:strCache>
                <c:ptCount val="1"/>
                <c:pt idx="0">
                  <c:v>US</c:v>
                </c:pt>
              </c:strCache>
            </c:strRef>
          </c:tx>
          <c:spPr>
            <a:solidFill>
              <a:schemeClr val="accent3"/>
            </a:solidFill>
            <a:ln>
              <a:noFill/>
            </a:ln>
            <a:effectLst/>
          </c:spPr>
          <c:invertIfNegative val="0"/>
          <c:cat>
            <c:strRef>
              <c:f>Sheet1!$A$23:$A$30</c:f>
              <c:strCache>
                <c:ptCount val="8"/>
                <c:pt idx="0">
                  <c:v>Duty free</c:v>
                </c:pt>
                <c:pt idx="1">
                  <c:v> ≤ 5%</c:v>
                </c:pt>
                <c:pt idx="2">
                  <c:v> 5% - 10%</c:v>
                </c:pt>
                <c:pt idx="3">
                  <c:v> 10% - 15%</c:v>
                </c:pt>
                <c:pt idx="4">
                  <c:v> 15% - 25%</c:v>
                </c:pt>
                <c:pt idx="5">
                  <c:v> 25% - 50%</c:v>
                </c:pt>
                <c:pt idx="6">
                  <c:v> 50% - 100%</c:v>
                </c:pt>
                <c:pt idx="7">
                  <c:v> &gt; 100%</c:v>
                </c:pt>
              </c:strCache>
            </c:strRef>
          </c:cat>
          <c:val>
            <c:numRef>
              <c:f>Sheet1!$D$23:$D$30</c:f>
              <c:numCache>
                <c:formatCode>General</c:formatCode>
                <c:ptCount val="8"/>
                <c:pt idx="0">
                  <c:v>48.4</c:v>
                </c:pt>
                <c:pt idx="1">
                  <c:v>26.3</c:v>
                </c:pt>
                <c:pt idx="2">
                  <c:v>16.7</c:v>
                </c:pt>
                <c:pt idx="3">
                  <c:v>4.8</c:v>
                </c:pt>
                <c:pt idx="4">
                  <c:v>1.8</c:v>
                </c:pt>
                <c:pt idx="5">
                  <c:v>0.4</c:v>
                </c:pt>
                <c:pt idx="6">
                  <c:v>0.0</c:v>
                </c:pt>
                <c:pt idx="7">
                  <c:v>0.0</c:v>
                </c:pt>
              </c:numCache>
            </c:numRef>
          </c:val>
          <c:extLst xmlns:c16r2="http://schemas.microsoft.com/office/drawing/2015/06/chart">
            <c:ext xmlns:c16="http://schemas.microsoft.com/office/drawing/2014/chart" uri="{C3380CC4-5D6E-409C-BE32-E72D297353CC}">
              <c16:uniqueId val="{00000002-75FC-43AF-995F-480876DD2FE9}"/>
            </c:ext>
          </c:extLst>
        </c:ser>
        <c:dLbls>
          <c:showLegendKey val="0"/>
          <c:showVal val="0"/>
          <c:showCatName val="0"/>
          <c:showSerName val="0"/>
          <c:showPercent val="0"/>
          <c:showBubbleSize val="0"/>
        </c:dLbls>
        <c:gapWidth val="219"/>
        <c:overlap val="-27"/>
        <c:axId val="-2106842920"/>
        <c:axId val="-2106833464"/>
      </c:barChart>
      <c:catAx>
        <c:axId val="-210684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6833464"/>
        <c:crosses val="autoZero"/>
        <c:auto val="1"/>
        <c:lblAlgn val="ctr"/>
        <c:lblOffset val="100"/>
        <c:noMultiLvlLbl val="0"/>
      </c:catAx>
      <c:valAx>
        <c:axId val="-2106833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6842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35700398561291"/>
          <c:y val="0.0414311827118339"/>
          <c:w val="0.912541071254982"/>
          <c:h val="0.857027554135993"/>
        </c:manualLayout>
      </c:layout>
      <c:lineChart>
        <c:grouping val="standard"/>
        <c:varyColors val="0"/>
        <c:ser>
          <c:idx val="0"/>
          <c:order val="0"/>
          <c:marker>
            <c:symbol val="none"/>
          </c:marker>
          <c:cat>
            <c:numRef>
              <c:f>'multiTimeline-3.csv'!$A$4:$A$264</c:f>
              <c:numCache>
                <c:formatCode>m/d/yy</c:formatCode>
                <c:ptCount val="261"/>
                <c:pt idx="0">
                  <c:v>41315.0</c:v>
                </c:pt>
                <c:pt idx="1">
                  <c:v>41322.0</c:v>
                </c:pt>
                <c:pt idx="2">
                  <c:v>41329.0</c:v>
                </c:pt>
                <c:pt idx="3">
                  <c:v>41336.0</c:v>
                </c:pt>
                <c:pt idx="4">
                  <c:v>41343.0</c:v>
                </c:pt>
                <c:pt idx="5">
                  <c:v>41350.0</c:v>
                </c:pt>
                <c:pt idx="6">
                  <c:v>41357.0</c:v>
                </c:pt>
                <c:pt idx="7">
                  <c:v>41364.0</c:v>
                </c:pt>
                <c:pt idx="8">
                  <c:v>41371.0</c:v>
                </c:pt>
                <c:pt idx="9">
                  <c:v>41378.0</c:v>
                </c:pt>
                <c:pt idx="10">
                  <c:v>41385.0</c:v>
                </c:pt>
                <c:pt idx="11">
                  <c:v>41392.0</c:v>
                </c:pt>
                <c:pt idx="12">
                  <c:v>41399.0</c:v>
                </c:pt>
                <c:pt idx="13">
                  <c:v>41406.0</c:v>
                </c:pt>
                <c:pt idx="14">
                  <c:v>41413.0</c:v>
                </c:pt>
                <c:pt idx="15">
                  <c:v>41420.0</c:v>
                </c:pt>
                <c:pt idx="16">
                  <c:v>41427.0</c:v>
                </c:pt>
                <c:pt idx="17">
                  <c:v>41434.0</c:v>
                </c:pt>
                <c:pt idx="18">
                  <c:v>41441.0</c:v>
                </c:pt>
                <c:pt idx="19">
                  <c:v>41448.0</c:v>
                </c:pt>
                <c:pt idx="20">
                  <c:v>41455.0</c:v>
                </c:pt>
                <c:pt idx="21">
                  <c:v>41462.0</c:v>
                </c:pt>
                <c:pt idx="22">
                  <c:v>41469.0</c:v>
                </c:pt>
                <c:pt idx="23">
                  <c:v>41476.0</c:v>
                </c:pt>
                <c:pt idx="24">
                  <c:v>41483.0</c:v>
                </c:pt>
                <c:pt idx="25">
                  <c:v>41490.0</c:v>
                </c:pt>
                <c:pt idx="26">
                  <c:v>41497.0</c:v>
                </c:pt>
                <c:pt idx="27">
                  <c:v>41504.0</c:v>
                </c:pt>
                <c:pt idx="28">
                  <c:v>41511.0</c:v>
                </c:pt>
                <c:pt idx="29">
                  <c:v>41518.0</c:v>
                </c:pt>
                <c:pt idx="30">
                  <c:v>41525.0</c:v>
                </c:pt>
                <c:pt idx="31">
                  <c:v>41532.0</c:v>
                </c:pt>
                <c:pt idx="32">
                  <c:v>41539.0</c:v>
                </c:pt>
                <c:pt idx="33">
                  <c:v>41546.0</c:v>
                </c:pt>
                <c:pt idx="34">
                  <c:v>41553.0</c:v>
                </c:pt>
                <c:pt idx="35">
                  <c:v>41560.0</c:v>
                </c:pt>
                <c:pt idx="36">
                  <c:v>41567.0</c:v>
                </c:pt>
                <c:pt idx="37">
                  <c:v>41574.0</c:v>
                </c:pt>
                <c:pt idx="38">
                  <c:v>41581.0</c:v>
                </c:pt>
                <c:pt idx="39">
                  <c:v>41588.0</c:v>
                </c:pt>
                <c:pt idx="40">
                  <c:v>41595.0</c:v>
                </c:pt>
                <c:pt idx="41">
                  <c:v>41602.0</c:v>
                </c:pt>
                <c:pt idx="42">
                  <c:v>41609.0</c:v>
                </c:pt>
                <c:pt idx="43">
                  <c:v>41616.0</c:v>
                </c:pt>
                <c:pt idx="44">
                  <c:v>41623.0</c:v>
                </c:pt>
                <c:pt idx="45">
                  <c:v>41630.0</c:v>
                </c:pt>
                <c:pt idx="46">
                  <c:v>41637.0</c:v>
                </c:pt>
                <c:pt idx="47">
                  <c:v>41644.0</c:v>
                </c:pt>
                <c:pt idx="48">
                  <c:v>41651.0</c:v>
                </c:pt>
                <c:pt idx="49">
                  <c:v>41658.0</c:v>
                </c:pt>
                <c:pt idx="50">
                  <c:v>41665.0</c:v>
                </c:pt>
                <c:pt idx="51">
                  <c:v>41672.0</c:v>
                </c:pt>
                <c:pt idx="52">
                  <c:v>41679.0</c:v>
                </c:pt>
                <c:pt idx="53">
                  <c:v>41686.0</c:v>
                </c:pt>
                <c:pt idx="54">
                  <c:v>41693.0</c:v>
                </c:pt>
                <c:pt idx="55">
                  <c:v>41700.0</c:v>
                </c:pt>
                <c:pt idx="56">
                  <c:v>41707.0</c:v>
                </c:pt>
                <c:pt idx="57">
                  <c:v>41714.0</c:v>
                </c:pt>
                <c:pt idx="58">
                  <c:v>41721.0</c:v>
                </c:pt>
                <c:pt idx="59">
                  <c:v>41728.0</c:v>
                </c:pt>
                <c:pt idx="60">
                  <c:v>41735.0</c:v>
                </c:pt>
                <c:pt idx="61">
                  <c:v>41742.0</c:v>
                </c:pt>
                <c:pt idx="62">
                  <c:v>41749.0</c:v>
                </c:pt>
                <c:pt idx="63">
                  <c:v>41756.0</c:v>
                </c:pt>
                <c:pt idx="64">
                  <c:v>41763.0</c:v>
                </c:pt>
                <c:pt idx="65">
                  <c:v>41770.0</c:v>
                </c:pt>
                <c:pt idx="66">
                  <c:v>41777.0</c:v>
                </c:pt>
                <c:pt idx="67">
                  <c:v>41784.0</c:v>
                </c:pt>
                <c:pt idx="68">
                  <c:v>41791.0</c:v>
                </c:pt>
                <c:pt idx="69">
                  <c:v>41798.0</c:v>
                </c:pt>
                <c:pt idx="70">
                  <c:v>41805.0</c:v>
                </c:pt>
                <c:pt idx="71">
                  <c:v>41812.0</c:v>
                </c:pt>
                <c:pt idx="72">
                  <c:v>41819.0</c:v>
                </c:pt>
                <c:pt idx="73">
                  <c:v>41826.0</c:v>
                </c:pt>
                <c:pt idx="74">
                  <c:v>41833.0</c:v>
                </c:pt>
                <c:pt idx="75">
                  <c:v>41840.0</c:v>
                </c:pt>
                <c:pt idx="76">
                  <c:v>41847.0</c:v>
                </c:pt>
                <c:pt idx="77">
                  <c:v>41854.0</c:v>
                </c:pt>
                <c:pt idx="78">
                  <c:v>41861.0</c:v>
                </c:pt>
                <c:pt idx="79">
                  <c:v>41868.0</c:v>
                </c:pt>
                <c:pt idx="80">
                  <c:v>41875.0</c:v>
                </c:pt>
                <c:pt idx="81">
                  <c:v>41882.0</c:v>
                </c:pt>
                <c:pt idx="82">
                  <c:v>41889.0</c:v>
                </c:pt>
                <c:pt idx="83">
                  <c:v>41896.0</c:v>
                </c:pt>
                <c:pt idx="84">
                  <c:v>41903.0</c:v>
                </c:pt>
                <c:pt idx="85">
                  <c:v>41910.0</c:v>
                </c:pt>
                <c:pt idx="86">
                  <c:v>41917.0</c:v>
                </c:pt>
                <c:pt idx="87">
                  <c:v>41924.0</c:v>
                </c:pt>
                <c:pt idx="88">
                  <c:v>41931.0</c:v>
                </c:pt>
                <c:pt idx="89">
                  <c:v>41938.0</c:v>
                </c:pt>
                <c:pt idx="90">
                  <c:v>41945.0</c:v>
                </c:pt>
                <c:pt idx="91">
                  <c:v>41952.0</c:v>
                </c:pt>
                <c:pt idx="92">
                  <c:v>41959.0</c:v>
                </c:pt>
                <c:pt idx="93">
                  <c:v>41966.0</c:v>
                </c:pt>
                <c:pt idx="94">
                  <c:v>41973.0</c:v>
                </c:pt>
                <c:pt idx="95">
                  <c:v>41980.0</c:v>
                </c:pt>
                <c:pt idx="96">
                  <c:v>41987.0</c:v>
                </c:pt>
                <c:pt idx="97">
                  <c:v>41994.0</c:v>
                </c:pt>
                <c:pt idx="98">
                  <c:v>42001.0</c:v>
                </c:pt>
                <c:pt idx="99">
                  <c:v>42008.0</c:v>
                </c:pt>
                <c:pt idx="100">
                  <c:v>42015.0</c:v>
                </c:pt>
                <c:pt idx="101">
                  <c:v>42022.0</c:v>
                </c:pt>
                <c:pt idx="102">
                  <c:v>42029.0</c:v>
                </c:pt>
                <c:pt idx="103">
                  <c:v>42036.0</c:v>
                </c:pt>
                <c:pt idx="104">
                  <c:v>42043.0</c:v>
                </c:pt>
                <c:pt idx="105">
                  <c:v>42050.0</c:v>
                </c:pt>
                <c:pt idx="106">
                  <c:v>42057.0</c:v>
                </c:pt>
                <c:pt idx="107">
                  <c:v>42064.0</c:v>
                </c:pt>
                <c:pt idx="108">
                  <c:v>42071.0</c:v>
                </c:pt>
                <c:pt idx="109">
                  <c:v>42078.0</c:v>
                </c:pt>
                <c:pt idx="110">
                  <c:v>42085.0</c:v>
                </c:pt>
                <c:pt idx="111">
                  <c:v>42092.0</c:v>
                </c:pt>
                <c:pt idx="112">
                  <c:v>42099.0</c:v>
                </c:pt>
                <c:pt idx="113">
                  <c:v>42106.0</c:v>
                </c:pt>
                <c:pt idx="114">
                  <c:v>42113.0</c:v>
                </c:pt>
                <c:pt idx="115">
                  <c:v>42120.0</c:v>
                </c:pt>
                <c:pt idx="116">
                  <c:v>42127.0</c:v>
                </c:pt>
                <c:pt idx="117">
                  <c:v>42134.0</c:v>
                </c:pt>
                <c:pt idx="118">
                  <c:v>42141.0</c:v>
                </c:pt>
                <c:pt idx="119">
                  <c:v>42148.0</c:v>
                </c:pt>
                <c:pt idx="120">
                  <c:v>42155.0</c:v>
                </c:pt>
                <c:pt idx="121">
                  <c:v>42162.0</c:v>
                </c:pt>
                <c:pt idx="122">
                  <c:v>42169.0</c:v>
                </c:pt>
                <c:pt idx="123">
                  <c:v>42176.0</c:v>
                </c:pt>
                <c:pt idx="124">
                  <c:v>42183.0</c:v>
                </c:pt>
                <c:pt idx="125">
                  <c:v>42190.0</c:v>
                </c:pt>
                <c:pt idx="126">
                  <c:v>42197.0</c:v>
                </c:pt>
                <c:pt idx="127">
                  <c:v>42204.0</c:v>
                </c:pt>
                <c:pt idx="128">
                  <c:v>42211.0</c:v>
                </c:pt>
                <c:pt idx="129">
                  <c:v>42218.0</c:v>
                </c:pt>
                <c:pt idx="130">
                  <c:v>42225.0</c:v>
                </c:pt>
                <c:pt idx="131">
                  <c:v>42232.0</c:v>
                </c:pt>
                <c:pt idx="132">
                  <c:v>42239.0</c:v>
                </c:pt>
                <c:pt idx="133">
                  <c:v>42246.0</c:v>
                </c:pt>
                <c:pt idx="134">
                  <c:v>42253.0</c:v>
                </c:pt>
                <c:pt idx="135">
                  <c:v>42260.0</c:v>
                </c:pt>
                <c:pt idx="136">
                  <c:v>42267.0</c:v>
                </c:pt>
                <c:pt idx="137">
                  <c:v>42274.0</c:v>
                </c:pt>
                <c:pt idx="138">
                  <c:v>42281.0</c:v>
                </c:pt>
                <c:pt idx="139">
                  <c:v>42288.0</c:v>
                </c:pt>
                <c:pt idx="140">
                  <c:v>42295.0</c:v>
                </c:pt>
                <c:pt idx="141">
                  <c:v>42302.0</c:v>
                </c:pt>
                <c:pt idx="142">
                  <c:v>42309.0</c:v>
                </c:pt>
                <c:pt idx="143">
                  <c:v>42316.0</c:v>
                </c:pt>
                <c:pt idx="144">
                  <c:v>42323.0</c:v>
                </c:pt>
                <c:pt idx="145">
                  <c:v>42330.0</c:v>
                </c:pt>
                <c:pt idx="146">
                  <c:v>42337.0</c:v>
                </c:pt>
                <c:pt idx="147">
                  <c:v>42344.0</c:v>
                </c:pt>
                <c:pt idx="148">
                  <c:v>42351.0</c:v>
                </c:pt>
                <c:pt idx="149">
                  <c:v>42358.0</c:v>
                </c:pt>
                <c:pt idx="150">
                  <c:v>42365.0</c:v>
                </c:pt>
                <c:pt idx="151">
                  <c:v>42372.0</c:v>
                </c:pt>
                <c:pt idx="152">
                  <c:v>42379.0</c:v>
                </c:pt>
                <c:pt idx="153">
                  <c:v>42386.0</c:v>
                </c:pt>
                <c:pt idx="154">
                  <c:v>42393.0</c:v>
                </c:pt>
                <c:pt idx="155">
                  <c:v>42400.0</c:v>
                </c:pt>
                <c:pt idx="156">
                  <c:v>42407.0</c:v>
                </c:pt>
                <c:pt idx="157">
                  <c:v>42414.0</c:v>
                </c:pt>
                <c:pt idx="158">
                  <c:v>42421.0</c:v>
                </c:pt>
                <c:pt idx="159">
                  <c:v>42428.0</c:v>
                </c:pt>
                <c:pt idx="160">
                  <c:v>42435.0</c:v>
                </c:pt>
                <c:pt idx="161">
                  <c:v>42442.0</c:v>
                </c:pt>
                <c:pt idx="162">
                  <c:v>42449.0</c:v>
                </c:pt>
                <c:pt idx="163">
                  <c:v>42456.0</c:v>
                </c:pt>
                <c:pt idx="164">
                  <c:v>42463.0</c:v>
                </c:pt>
                <c:pt idx="165">
                  <c:v>42470.0</c:v>
                </c:pt>
                <c:pt idx="166">
                  <c:v>42477.0</c:v>
                </c:pt>
                <c:pt idx="167">
                  <c:v>42484.0</c:v>
                </c:pt>
                <c:pt idx="168">
                  <c:v>42491.0</c:v>
                </c:pt>
                <c:pt idx="169">
                  <c:v>42498.0</c:v>
                </c:pt>
                <c:pt idx="170">
                  <c:v>42505.0</c:v>
                </c:pt>
                <c:pt idx="171">
                  <c:v>42512.0</c:v>
                </c:pt>
                <c:pt idx="172">
                  <c:v>42519.0</c:v>
                </c:pt>
                <c:pt idx="173">
                  <c:v>42526.0</c:v>
                </c:pt>
                <c:pt idx="174">
                  <c:v>42533.0</c:v>
                </c:pt>
                <c:pt idx="175">
                  <c:v>42540.0</c:v>
                </c:pt>
                <c:pt idx="176">
                  <c:v>42547.0</c:v>
                </c:pt>
                <c:pt idx="177">
                  <c:v>42554.0</c:v>
                </c:pt>
                <c:pt idx="178">
                  <c:v>42561.0</c:v>
                </c:pt>
                <c:pt idx="179">
                  <c:v>42568.0</c:v>
                </c:pt>
                <c:pt idx="180">
                  <c:v>42575.0</c:v>
                </c:pt>
                <c:pt idx="181">
                  <c:v>42582.0</c:v>
                </c:pt>
                <c:pt idx="182">
                  <c:v>42589.0</c:v>
                </c:pt>
                <c:pt idx="183">
                  <c:v>42596.0</c:v>
                </c:pt>
                <c:pt idx="184">
                  <c:v>42603.0</c:v>
                </c:pt>
                <c:pt idx="185">
                  <c:v>42610.0</c:v>
                </c:pt>
                <c:pt idx="186">
                  <c:v>42617.0</c:v>
                </c:pt>
                <c:pt idx="187">
                  <c:v>42624.0</c:v>
                </c:pt>
                <c:pt idx="188">
                  <c:v>42631.0</c:v>
                </c:pt>
                <c:pt idx="189">
                  <c:v>42638.0</c:v>
                </c:pt>
                <c:pt idx="190">
                  <c:v>42645.0</c:v>
                </c:pt>
                <c:pt idx="191">
                  <c:v>42652.0</c:v>
                </c:pt>
                <c:pt idx="192">
                  <c:v>42659.0</c:v>
                </c:pt>
                <c:pt idx="193">
                  <c:v>42666.0</c:v>
                </c:pt>
                <c:pt idx="194">
                  <c:v>42673.0</c:v>
                </c:pt>
                <c:pt idx="195">
                  <c:v>42680.0</c:v>
                </c:pt>
                <c:pt idx="196">
                  <c:v>42687.0</c:v>
                </c:pt>
                <c:pt idx="197">
                  <c:v>42694.0</c:v>
                </c:pt>
                <c:pt idx="198">
                  <c:v>42701.0</c:v>
                </c:pt>
                <c:pt idx="199">
                  <c:v>42708.0</c:v>
                </c:pt>
                <c:pt idx="200">
                  <c:v>42715.0</c:v>
                </c:pt>
                <c:pt idx="201">
                  <c:v>42722.0</c:v>
                </c:pt>
                <c:pt idx="202">
                  <c:v>42729.0</c:v>
                </c:pt>
                <c:pt idx="203">
                  <c:v>42736.0</c:v>
                </c:pt>
                <c:pt idx="204">
                  <c:v>42743.0</c:v>
                </c:pt>
                <c:pt idx="205">
                  <c:v>42750.0</c:v>
                </c:pt>
                <c:pt idx="206">
                  <c:v>42757.0</c:v>
                </c:pt>
                <c:pt idx="207">
                  <c:v>42764.0</c:v>
                </c:pt>
                <c:pt idx="208">
                  <c:v>42771.0</c:v>
                </c:pt>
                <c:pt idx="209">
                  <c:v>42778.0</c:v>
                </c:pt>
                <c:pt idx="210">
                  <c:v>42785.0</c:v>
                </c:pt>
                <c:pt idx="211">
                  <c:v>42792.0</c:v>
                </c:pt>
                <c:pt idx="212">
                  <c:v>42799.0</c:v>
                </c:pt>
                <c:pt idx="213">
                  <c:v>42806.0</c:v>
                </c:pt>
                <c:pt idx="214">
                  <c:v>42813.0</c:v>
                </c:pt>
                <c:pt idx="215">
                  <c:v>42820.0</c:v>
                </c:pt>
                <c:pt idx="216">
                  <c:v>42827.0</c:v>
                </c:pt>
                <c:pt idx="217">
                  <c:v>42834.0</c:v>
                </c:pt>
                <c:pt idx="218">
                  <c:v>42841.0</c:v>
                </c:pt>
                <c:pt idx="219">
                  <c:v>42848.0</c:v>
                </c:pt>
                <c:pt idx="220">
                  <c:v>42855.0</c:v>
                </c:pt>
                <c:pt idx="221">
                  <c:v>42862.0</c:v>
                </c:pt>
                <c:pt idx="222">
                  <c:v>42869.0</c:v>
                </c:pt>
                <c:pt idx="223">
                  <c:v>42876.0</c:v>
                </c:pt>
                <c:pt idx="224">
                  <c:v>42883.0</c:v>
                </c:pt>
                <c:pt idx="225">
                  <c:v>42890.0</c:v>
                </c:pt>
                <c:pt idx="226">
                  <c:v>42897.0</c:v>
                </c:pt>
                <c:pt idx="227">
                  <c:v>42904.0</c:v>
                </c:pt>
                <c:pt idx="228">
                  <c:v>42911.0</c:v>
                </c:pt>
                <c:pt idx="229">
                  <c:v>42918.0</c:v>
                </c:pt>
                <c:pt idx="230">
                  <c:v>42925.0</c:v>
                </c:pt>
                <c:pt idx="231">
                  <c:v>42932.0</c:v>
                </c:pt>
                <c:pt idx="232">
                  <c:v>42939.0</c:v>
                </c:pt>
                <c:pt idx="233">
                  <c:v>42946.0</c:v>
                </c:pt>
                <c:pt idx="234">
                  <c:v>42953.0</c:v>
                </c:pt>
                <c:pt idx="235">
                  <c:v>42960.0</c:v>
                </c:pt>
                <c:pt idx="236">
                  <c:v>42967.0</c:v>
                </c:pt>
                <c:pt idx="237">
                  <c:v>42974.0</c:v>
                </c:pt>
                <c:pt idx="238">
                  <c:v>42981.0</c:v>
                </c:pt>
                <c:pt idx="239">
                  <c:v>42988.0</c:v>
                </c:pt>
                <c:pt idx="240">
                  <c:v>42995.0</c:v>
                </c:pt>
                <c:pt idx="241">
                  <c:v>43002.0</c:v>
                </c:pt>
                <c:pt idx="242">
                  <c:v>43009.0</c:v>
                </c:pt>
                <c:pt idx="243">
                  <c:v>43016.0</c:v>
                </c:pt>
                <c:pt idx="244">
                  <c:v>43023.0</c:v>
                </c:pt>
                <c:pt idx="245">
                  <c:v>43030.0</c:v>
                </c:pt>
                <c:pt idx="246">
                  <c:v>43037.0</c:v>
                </c:pt>
                <c:pt idx="247">
                  <c:v>43044.0</c:v>
                </c:pt>
                <c:pt idx="248">
                  <c:v>43051.0</c:v>
                </c:pt>
                <c:pt idx="249">
                  <c:v>43058.0</c:v>
                </c:pt>
                <c:pt idx="250">
                  <c:v>43065.0</c:v>
                </c:pt>
                <c:pt idx="251">
                  <c:v>43072.0</c:v>
                </c:pt>
                <c:pt idx="252">
                  <c:v>43079.0</c:v>
                </c:pt>
                <c:pt idx="253">
                  <c:v>43086.0</c:v>
                </c:pt>
                <c:pt idx="254">
                  <c:v>43093.0</c:v>
                </c:pt>
                <c:pt idx="255">
                  <c:v>43100.0</c:v>
                </c:pt>
                <c:pt idx="256">
                  <c:v>43107.0</c:v>
                </c:pt>
                <c:pt idx="257">
                  <c:v>43114.0</c:v>
                </c:pt>
                <c:pt idx="258">
                  <c:v>43121.0</c:v>
                </c:pt>
                <c:pt idx="259">
                  <c:v>43128.0</c:v>
                </c:pt>
                <c:pt idx="260">
                  <c:v>43135.0</c:v>
                </c:pt>
              </c:numCache>
            </c:numRef>
          </c:cat>
          <c:val>
            <c:numRef>
              <c:f>'multiTimeline-3.csv'!$B$4:$B$264</c:f>
              <c:numCache>
                <c:formatCode>General</c:formatCode>
                <c:ptCount val="261"/>
                <c:pt idx="0">
                  <c:v>26.0</c:v>
                </c:pt>
                <c:pt idx="1">
                  <c:v>25.0</c:v>
                </c:pt>
                <c:pt idx="2">
                  <c:v>24.0</c:v>
                </c:pt>
                <c:pt idx="3">
                  <c:v>25.0</c:v>
                </c:pt>
                <c:pt idx="4">
                  <c:v>25.0</c:v>
                </c:pt>
                <c:pt idx="5">
                  <c:v>24.0</c:v>
                </c:pt>
                <c:pt idx="6">
                  <c:v>24.0</c:v>
                </c:pt>
                <c:pt idx="7">
                  <c:v>24.0</c:v>
                </c:pt>
                <c:pt idx="8">
                  <c:v>29.0</c:v>
                </c:pt>
                <c:pt idx="9">
                  <c:v>26.0</c:v>
                </c:pt>
                <c:pt idx="10">
                  <c:v>27.0</c:v>
                </c:pt>
                <c:pt idx="11">
                  <c:v>27.0</c:v>
                </c:pt>
                <c:pt idx="12">
                  <c:v>30.0</c:v>
                </c:pt>
                <c:pt idx="13">
                  <c:v>30.0</c:v>
                </c:pt>
                <c:pt idx="14">
                  <c:v>28.0</c:v>
                </c:pt>
                <c:pt idx="15">
                  <c:v>27.0</c:v>
                </c:pt>
                <c:pt idx="16">
                  <c:v>26.0</c:v>
                </c:pt>
                <c:pt idx="17">
                  <c:v>24.0</c:v>
                </c:pt>
                <c:pt idx="18">
                  <c:v>24.0</c:v>
                </c:pt>
                <c:pt idx="19">
                  <c:v>21.0</c:v>
                </c:pt>
                <c:pt idx="20">
                  <c:v>20.0</c:v>
                </c:pt>
                <c:pt idx="21">
                  <c:v>21.0</c:v>
                </c:pt>
                <c:pt idx="22">
                  <c:v>19.0</c:v>
                </c:pt>
                <c:pt idx="23">
                  <c:v>21.0</c:v>
                </c:pt>
                <c:pt idx="24">
                  <c:v>21.0</c:v>
                </c:pt>
                <c:pt idx="25">
                  <c:v>22.0</c:v>
                </c:pt>
                <c:pt idx="26">
                  <c:v>21.0</c:v>
                </c:pt>
                <c:pt idx="27">
                  <c:v>21.0</c:v>
                </c:pt>
                <c:pt idx="28">
                  <c:v>22.0</c:v>
                </c:pt>
                <c:pt idx="29">
                  <c:v>23.0</c:v>
                </c:pt>
                <c:pt idx="30">
                  <c:v>23.0</c:v>
                </c:pt>
                <c:pt idx="31">
                  <c:v>24.0</c:v>
                </c:pt>
                <c:pt idx="32">
                  <c:v>25.0</c:v>
                </c:pt>
                <c:pt idx="33">
                  <c:v>25.0</c:v>
                </c:pt>
                <c:pt idx="34">
                  <c:v>25.0</c:v>
                </c:pt>
                <c:pt idx="35">
                  <c:v>26.0</c:v>
                </c:pt>
                <c:pt idx="36">
                  <c:v>24.0</c:v>
                </c:pt>
                <c:pt idx="37">
                  <c:v>26.0</c:v>
                </c:pt>
                <c:pt idx="38">
                  <c:v>28.0</c:v>
                </c:pt>
                <c:pt idx="39">
                  <c:v>27.0</c:v>
                </c:pt>
                <c:pt idx="40">
                  <c:v>27.0</c:v>
                </c:pt>
                <c:pt idx="41">
                  <c:v>28.0</c:v>
                </c:pt>
                <c:pt idx="42">
                  <c:v>26.0</c:v>
                </c:pt>
                <c:pt idx="43">
                  <c:v>28.0</c:v>
                </c:pt>
                <c:pt idx="44">
                  <c:v>23.0</c:v>
                </c:pt>
                <c:pt idx="45">
                  <c:v>17.0</c:v>
                </c:pt>
                <c:pt idx="46">
                  <c:v>21.0</c:v>
                </c:pt>
                <c:pt idx="47">
                  <c:v>28.0</c:v>
                </c:pt>
                <c:pt idx="48">
                  <c:v>27.0</c:v>
                </c:pt>
                <c:pt idx="49">
                  <c:v>26.0</c:v>
                </c:pt>
                <c:pt idx="50">
                  <c:v>29.0</c:v>
                </c:pt>
                <c:pt idx="51">
                  <c:v>28.0</c:v>
                </c:pt>
                <c:pt idx="52">
                  <c:v>26.0</c:v>
                </c:pt>
                <c:pt idx="53">
                  <c:v>29.0</c:v>
                </c:pt>
                <c:pt idx="54">
                  <c:v>27.0</c:v>
                </c:pt>
                <c:pt idx="55">
                  <c:v>27.0</c:v>
                </c:pt>
                <c:pt idx="56">
                  <c:v>27.0</c:v>
                </c:pt>
                <c:pt idx="57">
                  <c:v>27.0</c:v>
                </c:pt>
                <c:pt idx="58">
                  <c:v>27.0</c:v>
                </c:pt>
                <c:pt idx="59">
                  <c:v>29.0</c:v>
                </c:pt>
                <c:pt idx="60">
                  <c:v>29.0</c:v>
                </c:pt>
                <c:pt idx="61">
                  <c:v>25.0</c:v>
                </c:pt>
                <c:pt idx="62">
                  <c:v>29.0</c:v>
                </c:pt>
                <c:pt idx="63">
                  <c:v>32.0</c:v>
                </c:pt>
                <c:pt idx="64">
                  <c:v>31.0</c:v>
                </c:pt>
                <c:pt idx="65">
                  <c:v>29.0</c:v>
                </c:pt>
                <c:pt idx="66">
                  <c:v>28.0</c:v>
                </c:pt>
                <c:pt idx="67">
                  <c:v>29.0</c:v>
                </c:pt>
                <c:pt idx="68">
                  <c:v>26.0</c:v>
                </c:pt>
                <c:pt idx="69">
                  <c:v>23.0</c:v>
                </c:pt>
                <c:pt idx="70">
                  <c:v>21.0</c:v>
                </c:pt>
                <c:pt idx="71">
                  <c:v>23.0</c:v>
                </c:pt>
                <c:pt idx="72">
                  <c:v>22.0</c:v>
                </c:pt>
                <c:pt idx="73">
                  <c:v>20.0</c:v>
                </c:pt>
                <c:pt idx="74">
                  <c:v>22.0</c:v>
                </c:pt>
                <c:pt idx="75">
                  <c:v>22.0</c:v>
                </c:pt>
                <c:pt idx="76">
                  <c:v>22.0</c:v>
                </c:pt>
                <c:pt idx="77">
                  <c:v>20.0</c:v>
                </c:pt>
                <c:pt idx="78">
                  <c:v>23.0</c:v>
                </c:pt>
                <c:pt idx="79">
                  <c:v>23.0</c:v>
                </c:pt>
                <c:pt idx="80">
                  <c:v>24.0</c:v>
                </c:pt>
                <c:pt idx="81">
                  <c:v>27.0</c:v>
                </c:pt>
                <c:pt idx="82">
                  <c:v>27.0</c:v>
                </c:pt>
                <c:pt idx="83">
                  <c:v>25.0</c:v>
                </c:pt>
                <c:pt idx="84">
                  <c:v>26.0</c:v>
                </c:pt>
                <c:pt idx="85">
                  <c:v>24.0</c:v>
                </c:pt>
                <c:pt idx="86">
                  <c:v>26.0</c:v>
                </c:pt>
                <c:pt idx="87">
                  <c:v>27.0</c:v>
                </c:pt>
                <c:pt idx="88">
                  <c:v>28.0</c:v>
                </c:pt>
                <c:pt idx="89">
                  <c:v>28.0</c:v>
                </c:pt>
                <c:pt idx="90">
                  <c:v>28.0</c:v>
                </c:pt>
                <c:pt idx="91">
                  <c:v>30.0</c:v>
                </c:pt>
                <c:pt idx="92">
                  <c:v>29.0</c:v>
                </c:pt>
                <c:pt idx="93">
                  <c:v>27.0</c:v>
                </c:pt>
                <c:pt idx="94">
                  <c:v>29.0</c:v>
                </c:pt>
                <c:pt idx="95">
                  <c:v>30.0</c:v>
                </c:pt>
                <c:pt idx="96">
                  <c:v>27.0</c:v>
                </c:pt>
                <c:pt idx="97">
                  <c:v>22.0</c:v>
                </c:pt>
                <c:pt idx="98">
                  <c:v>25.0</c:v>
                </c:pt>
                <c:pt idx="99">
                  <c:v>27.0</c:v>
                </c:pt>
                <c:pt idx="100">
                  <c:v>28.0</c:v>
                </c:pt>
                <c:pt idx="101">
                  <c:v>26.0</c:v>
                </c:pt>
                <c:pt idx="102">
                  <c:v>25.0</c:v>
                </c:pt>
                <c:pt idx="103">
                  <c:v>25.0</c:v>
                </c:pt>
                <c:pt idx="104">
                  <c:v>25.0</c:v>
                </c:pt>
                <c:pt idx="105">
                  <c:v>24.0</c:v>
                </c:pt>
                <c:pt idx="106">
                  <c:v>28.0</c:v>
                </c:pt>
                <c:pt idx="107">
                  <c:v>26.0</c:v>
                </c:pt>
                <c:pt idx="108">
                  <c:v>25.0</c:v>
                </c:pt>
                <c:pt idx="109">
                  <c:v>25.0</c:v>
                </c:pt>
                <c:pt idx="110">
                  <c:v>25.0</c:v>
                </c:pt>
                <c:pt idx="111">
                  <c:v>26.0</c:v>
                </c:pt>
                <c:pt idx="112">
                  <c:v>26.0</c:v>
                </c:pt>
                <c:pt idx="113">
                  <c:v>28.0</c:v>
                </c:pt>
                <c:pt idx="114">
                  <c:v>31.0</c:v>
                </c:pt>
                <c:pt idx="115">
                  <c:v>29.0</c:v>
                </c:pt>
                <c:pt idx="116">
                  <c:v>30.0</c:v>
                </c:pt>
                <c:pt idx="117">
                  <c:v>30.0</c:v>
                </c:pt>
                <c:pt idx="118">
                  <c:v>28.0</c:v>
                </c:pt>
                <c:pt idx="119">
                  <c:v>28.0</c:v>
                </c:pt>
                <c:pt idx="120">
                  <c:v>25.0</c:v>
                </c:pt>
                <c:pt idx="121">
                  <c:v>28.0</c:v>
                </c:pt>
                <c:pt idx="122">
                  <c:v>25.0</c:v>
                </c:pt>
                <c:pt idx="123">
                  <c:v>25.0</c:v>
                </c:pt>
                <c:pt idx="124">
                  <c:v>22.0</c:v>
                </c:pt>
                <c:pt idx="125">
                  <c:v>23.0</c:v>
                </c:pt>
                <c:pt idx="126">
                  <c:v>23.0</c:v>
                </c:pt>
                <c:pt idx="127">
                  <c:v>24.0</c:v>
                </c:pt>
                <c:pt idx="128">
                  <c:v>22.0</c:v>
                </c:pt>
                <c:pt idx="129">
                  <c:v>22.0</c:v>
                </c:pt>
                <c:pt idx="130">
                  <c:v>23.0</c:v>
                </c:pt>
                <c:pt idx="131">
                  <c:v>23.0</c:v>
                </c:pt>
                <c:pt idx="132">
                  <c:v>24.0</c:v>
                </c:pt>
                <c:pt idx="133">
                  <c:v>24.0</c:v>
                </c:pt>
                <c:pt idx="134">
                  <c:v>25.0</c:v>
                </c:pt>
                <c:pt idx="135">
                  <c:v>25.0</c:v>
                </c:pt>
                <c:pt idx="136">
                  <c:v>26.0</c:v>
                </c:pt>
                <c:pt idx="137">
                  <c:v>25.0</c:v>
                </c:pt>
                <c:pt idx="138">
                  <c:v>28.0</c:v>
                </c:pt>
                <c:pt idx="139">
                  <c:v>26.0</c:v>
                </c:pt>
                <c:pt idx="140">
                  <c:v>29.0</c:v>
                </c:pt>
                <c:pt idx="141">
                  <c:v>26.0</c:v>
                </c:pt>
                <c:pt idx="142">
                  <c:v>27.0</c:v>
                </c:pt>
                <c:pt idx="143">
                  <c:v>28.0</c:v>
                </c:pt>
                <c:pt idx="144">
                  <c:v>29.0</c:v>
                </c:pt>
                <c:pt idx="145">
                  <c:v>31.0</c:v>
                </c:pt>
                <c:pt idx="146">
                  <c:v>29.0</c:v>
                </c:pt>
                <c:pt idx="147">
                  <c:v>28.0</c:v>
                </c:pt>
                <c:pt idx="148">
                  <c:v>35.0</c:v>
                </c:pt>
                <c:pt idx="149">
                  <c:v>24.0</c:v>
                </c:pt>
                <c:pt idx="150">
                  <c:v>23.0</c:v>
                </c:pt>
                <c:pt idx="151">
                  <c:v>32.0</c:v>
                </c:pt>
                <c:pt idx="152">
                  <c:v>27.0</c:v>
                </c:pt>
                <c:pt idx="153">
                  <c:v>27.0</c:v>
                </c:pt>
                <c:pt idx="154">
                  <c:v>26.0</c:v>
                </c:pt>
                <c:pt idx="155">
                  <c:v>29.0</c:v>
                </c:pt>
                <c:pt idx="156">
                  <c:v>28.0</c:v>
                </c:pt>
                <c:pt idx="157">
                  <c:v>26.0</c:v>
                </c:pt>
                <c:pt idx="158">
                  <c:v>27.0</c:v>
                </c:pt>
                <c:pt idx="159">
                  <c:v>30.0</c:v>
                </c:pt>
                <c:pt idx="160">
                  <c:v>35.0</c:v>
                </c:pt>
                <c:pt idx="161">
                  <c:v>34.0</c:v>
                </c:pt>
                <c:pt idx="162">
                  <c:v>26.0</c:v>
                </c:pt>
                <c:pt idx="163">
                  <c:v>31.0</c:v>
                </c:pt>
                <c:pt idx="164">
                  <c:v>30.0</c:v>
                </c:pt>
                <c:pt idx="165">
                  <c:v>31.0</c:v>
                </c:pt>
                <c:pt idx="166">
                  <c:v>31.0</c:v>
                </c:pt>
                <c:pt idx="167">
                  <c:v>37.0</c:v>
                </c:pt>
                <c:pt idx="168">
                  <c:v>47.0</c:v>
                </c:pt>
                <c:pt idx="169">
                  <c:v>38.0</c:v>
                </c:pt>
                <c:pt idx="170">
                  <c:v>32.0</c:v>
                </c:pt>
                <c:pt idx="171">
                  <c:v>28.0</c:v>
                </c:pt>
                <c:pt idx="172">
                  <c:v>28.0</c:v>
                </c:pt>
                <c:pt idx="173">
                  <c:v>31.0</c:v>
                </c:pt>
                <c:pt idx="174">
                  <c:v>26.0</c:v>
                </c:pt>
                <c:pt idx="175">
                  <c:v>26.0</c:v>
                </c:pt>
                <c:pt idx="176">
                  <c:v>30.0</c:v>
                </c:pt>
                <c:pt idx="177">
                  <c:v>24.0</c:v>
                </c:pt>
                <c:pt idx="178">
                  <c:v>22.0</c:v>
                </c:pt>
                <c:pt idx="179">
                  <c:v>39.0</c:v>
                </c:pt>
                <c:pt idx="180">
                  <c:v>30.0</c:v>
                </c:pt>
                <c:pt idx="181">
                  <c:v>24.0</c:v>
                </c:pt>
                <c:pt idx="182">
                  <c:v>26.0</c:v>
                </c:pt>
                <c:pt idx="183">
                  <c:v>24.0</c:v>
                </c:pt>
                <c:pt idx="184">
                  <c:v>23.0</c:v>
                </c:pt>
                <c:pt idx="185">
                  <c:v>26.0</c:v>
                </c:pt>
                <c:pt idx="186">
                  <c:v>26.0</c:v>
                </c:pt>
                <c:pt idx="187">
                  <c:v>27.0</c:v>
                </c:pt>
                <c:pt idx="188">
                  <c:v>26.0</c:v>
                </c:pt>
                <c:pt idx="189">
                  <c:v>85.0</c:v>
                </c:pt>
                <c:pt idx="190">
                  <c:v>31.0</c:v>
                </c:pt>
                <c:pt idx="191">
                  <c:v>34.0</c:v>
                </c:pt>
                <c:pt idx="192">
                  <c:v>60.0</c:v>
                </c:pt>
                <c:pt idx="193">
                  <c:v>40.0</c:v>
                </c:pt>
                <c:pt idx="194">
                  <c:v>32.0</c:v>
                </c:pt>
                <c:pt idx="195">
                  <c:v>96.0</c:v>
                </c:pt>
                <c:pt idx="196">
                  <c:v>59.0</c:v>
                </c:pt>
                <c:pt idx="197">
                  <c:v>40.0</c:v>
                </c:pt>
                <c:pt idx="198">
                  <c:v>38.0</c:v>
                </c:pt>
                <c:pt idx="199">
                  <c:v>36.0</c:v>
                </c:pt>
                <c:pt idx="200">
                  <c:v>33.0</c:v>
                </c:pt>
                <c:pt idx="201">
                  <c:v>23.0</c:v>
                </c:pt>
                <c:pt idx="202">
                  <c:v>22.0</c:v>
                </c:pt>
                <c:pt idx="203">
                  <c:v>32.0</c:v>
                </c:pt>
                <c:pt idx="204">
                  <c:v>38.0</c:v>
                </c:pt>
                <c:pt idx="205">
                  <c:v>38.0</c:v>
                </c:pt>
                <c:pt idx="206">
                  <c:v>100.0</c:v>
                </c:pt>
                <c:pt idx="207">
                  <c:v>45.0</c:v>
                </c:pt>
                <c:pt idx="208">
                  <c:v>34.0</c:v>
                </c:pt>
                <c:pt idx="209">
                  <c:v>35.0</c:v>
                </c:pt>
                <c:pt idx="210">
                  <c:v>33.0</c:v>
                </c:pt>
                <c:pt idx="211">
                  <c:v>30.0</c:v>
                </c:pt>
                <c:pt idx="212">
                  <c:v>28.0</c:v>
                </c:pt>
                <c:pt idx="213">
                  <c:v>30.0</c:v>
                </c:pt>
                <c:pt idx="214">
                  <c:v>31.0</c:v>
                </c:pt>
                <c:pt idx="215">
                  <c:v>32.0</c:v>
                </c:pt>
                <c:pt idx="216">
                  <c:v>33.0</c:v>
                </c:pt>
                <c:pt idx="217">
                  <c:v>29.0</c:v>
                </c:pt>
                <c:pt idx="218">
                  <c:v>32.0</c:v>
                </c:pt>
                <c:pt idx="219">
                  <c:v>76.0</c:v>
                </c:pt>
                <c:pt idx="220">
                  <c:v>37.0</c:v>
                </c:pt>
                <c:pt idx="221">
                  <c:v>34.0</c:v>
                </c:pt>
                <c:pt idx="222">
                  <c:v>33.0</c:v>
                </c:pt>
                <c:pt idx="223">
                  <c:v>29.0</c:v>
                </c:pt>
                <c:pt idx="224">
                  <c:v>28.0</c:v>
                </c:pt>
                <c:pt idx="225">
                  <c:v>28.0</c:v>
                </c:pt>
                <c:pt idx="226">
                  <c:v>25.0</c:v>
                </c:pt>
                <c:pt idx="227">
                  <c:v>25.0</c:v>
                </c:pt>
                <c:pt idx="228">
                  <c:v>24.0</c:v>
                </c:pt>
                <c:pt idx="229">
                  <c:v>30.0</c:v>
                </c:pt>
                <c:pt idx="230">
                  <c:v>23.0</c:v>
                </c:pt>
                <c:pt idx="231">
                  <c:v>29.0</c:v>
                </c:pt>
                <c:pt idx="232">
                  <c:v>25.0</c:v>
                </c:pt>
                <c:pt idx="233">
                  <c:v>23.0</c:v>
                </c:pt>
                <c:pt idx="234">
                  <c:v>25.0</c:v>
                </c:pt>
                <c:pt idx="235">
                  <c:v>35.0</c:v>
                </c:pt>
                <c:pt idx="236">
                  <c:v>40.0</c:v>
                </c:pt>
                <c:pt idx="237">
                  <c:v>38.0</c:v>
                </c:pt>
                <c:pt idx="238">
                  <c:v>29.0</c:v>
                </c:pt>
                <c:pt idx="239">
                  <c:v>29.0</c:v>
                </c:pt>
                <c:pt idx="240">
                  <c:v>30.0</c:v>
                </c:pt>
                <c:pt idx="241">
                  <c:v>34.0</c:v>
                </c:pt>
                <c:pt idx="242">
                  <c:v>30.0</c:v>
                </c:pt>
                <c:pt idx="243">
                  <c:v>46.0</c:v>
                </c:pt>
                <c:pt idx="244">
                  <c:v>45.0</c:v>
                </c:pt>
                <c:pt idx="245">
                  <c:v>47.0</c:v>
                </c:pt>
                <c:pt idx="246">
                  <c:v>36.0</c:v>
                </c:pt>
                <c:pt idx="247">
                  <c:v>33.0</c:v>
                </c:pt>
                <c:pt idx="248">
                  <c:v>35.0</c:v>
                </c:pt>
                <c:pt idx="249">
                  <c:v>36.0</c:v>
                </c:pt>
                <c:pt idx="250">
                  <c:v>36.0</c:v>
                </c:pt>
                <c:pt idx="251">
                  <c:v>36.0</c:v>
                </c:pt>
                <c:pt idx="252">
                  <c:v>34.0</c:v>
                </c:pt>
                <c:pt idx="253">
                  <c:v>28.0</c:v>
                </c:pt>
                <c:pt idx="254">
                  <c:v>24.0</c:v>
                </c:pt>
                <c:pt idx="255">
                  <c:v>32.0</c:v>
                </c:pt>
                <c:pt idx="256">
                  <c:v>42.0</c:v>
                </c:pt>
                <c:pt idx="257">
                  <c:v>38.0</c:v>
                </c:pt>
                <c:pt idx="258">
                  <c:v>46.0</c:v>
                </c:pt>
                <c:pt idx="259">
                  <c:v>39.0</c:v>
                </c:pt>
                <c:pt idx="260">
                  <c:v>24.0</c:v>
                </c:pt>
              </c:numCache>
            </c:numRef>
          </c:val>
          <c:smooth val="0"/>
          <c:extLst xmlns:c16r2="http://schemas.microsoft.com/office/drawing/2015/06/chart">
            <c:ext xmlns:c16="http://schemas.microsoft.com/office/drawing/2014/chart" uri="{C3380CC4-5D6E-409C-BE32-E72D297353CC}">
              <c16:uniqueId val="{00000000-92F4-4104-820B-13582AA57A7D}"/>
            </c:ext>
          </c:extLst>
        </c:ser>
        <c:dLbls>
          <c:showLegendKey val="0"/>
          <c:showVal val="0"/>
          <c:showCatName val="0"/>
          <c:showSerName val="0"/>
          <c:showPercent val="0"/>
          <c:showBubbleSize val="0"/>
        </c:dLbls>
        <c:marker val="1"/>
        <c:smooth val="0"/>
        <c:axId val="-2073350408"/>
        <c:axId val="-2073347608"/>
      </c:lineChart>
      <c:dateAx>
        <c:axId val="-2073350408"/>
        <c:scaling>
          <c:orientation val="minMax"/>
        </c:scaling>
        <c:delete val="0"/>
        <c:axPos val="b"/>
        <c:numFmt formatCode="m/d/yy" sourceLinked="1"/>
        <c:majorTickMark val="out"/>
        <c:minorTickMark val="none"/>
        <c:tickLblPos val="nextTo"/>
        <c:crossAx val="-2073347608"/>
        <c:crosses val="autoZero"/>
        <c:auto val="1"/>
        <c:lblOffset val="100"/>
        <c:baseTimeUnit val="days"/>
      </c:dateAx>
      <c:valAx>
        <c:axId val="-2073347608"/>
        <c:scaling>
          <c:orientation val="minMax"/>
        </c:scaling>
        <c:delete val="0"/>
        <c:axPos val="l"/>
        <c:majorGridlines/>
        <c:numFmt formatCode="General" sourceLinked="1"/>
        <c:majorTickMark val="out"/>
        <c:minorTickMark val="none"/>
        <c:tickLblPos val="nextTo"/>
        <c:crossAx val="-2073350408"/>
        <c:crosses val="autoZero"/>
        <c:crossBetween val="between"/>
      </c:valAx>
    </c:plotArea>
    <c:plotVisOnly val="1"/>
    <c:dispBlanksAs val="gap"/>
    <c:showDLblsOverMax val="0"/>
  </c:chart>
  <c:txPr>
    <a:bodyPr/>
    <a:lstStyle/>
    <a:p>
      <a:pPr>
        <a:defRPr sz="16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US exports to Canada</c:v>
          </c:tx>
          <c:marker>
            <c:symbol val="none"/>
          </c:marker>
          <c:cat>
            <c:numRef>
              <c:f>'Standard Query_18323.csv'!$E$18:$Z$18</c:f>
              <c:numCache>
                <c:formatCode>General</c:formatCode>
                <c:ptCount val="22"/>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numCache>
            </c:numRef>
          </c:cat>
          <c:val>
            <c:numRef>
              <c:f>'Standard Query_18323.csv'!$E$20:$Z$20</c:f>
              <c:numCache>
                <c:formatCode>#,##0</c:formatCode>
                <c:ptCount val="22"/>
                <c:pt idx="0">
                  <c:v>5.796496E6</c:v>
                </c:pt>
                <c:pt idx="1">
                  <c:v>6.123913E6</c:v>
                </c:pt>
                <c:pt idx="2">
                  <c:v>6.782024E6</c:v>
                </c:pt>
                <c:pt idx="3">
                  <c:v>6.994819E6</c:v>
                </c:pt>
                <c:pt idx="4">
                  <c:v>7.059959E6</c:v>
                </c:pt>
                <c:pt idx="5">
                  <c:v>7.642641E6</c:v>
                </c:pt>
                <c:pt idx="6">
                  <c:v>8.12393E6</c:v>
                </c:pt>
                <c:pt idx="7">
                  <c:v>8.662696E6</c:v>
                </c:pt>
                <c:pt idx="8">
                  <c:v>9.314968E6</c:v>
                </c:pt>
                <c:pt idx="9">
                  <c:v>9.733801E6</c:v>
                </c:pt>
                <c:pt idx="10">
                  <c:v>1.0618682E7</c:v>
                </c:pt>
                <c:pt idx="11">
                  <c:v>1.1951893E7</c:v>
                </c:pt>
                <c:pt idx="12">
                  <c:v>1.4063875E7</c:v>
                </c:pt>
                <c:pt idx="13">
                  <c:v>1.6254282E7</c:v>
                </c:pt>
                <c:pt idx="14">
                  <c:v>1.5725928E7</c:v>
                </c:pt>
                <c:pt idx="15">
                  <c:v>1.6897178E7</c:v>
                </c:pt>
                <c:pt idx="16">
                  <c:v>1.9040892E7</c:v>
                </c:pt>
                <c:pt idx="17">
                  <c:v>2.0626896E7</c:v>
                </c:pt>
                <c:pt idx="18">
                  <c:v>2.1374899E7</c:v>
                </c:pt>
                <c:pt idx="19">
                  <c:v>2.1962897E7</c:v>
                </c:pt>
                <c:pt idx="20">
                  <c:v>2.0988424E7</c:v>
                </c:pt>
                <c:pt idx="21">
                  <c:v>2.0308768E7</c:v>
                </c:pt>
              </c:numCache>
            </c:numRef>
          </c:val>
          <c:smooth val="0"/>
          <c:extLst xmlns:c16r2="http://schemas.microsoft.com/office/drawing/2015/06/chart">
            <c:ext xmlns:c16="http://schemas.microsoft.com/office/drawing/2014/chart" uri="{C3380CC4-5D6E-409C-BE32-E72D297353CC}">
              <c16:uniqueId val="{00000000-E191-4DF1-A4C0-5395E6C2D672}"/>
            </c:ext>
          </c:extLst>
        </c:ser>
        <c:ser>
          <c:idx val="1"/>
          <c:order val="1"/>
          <c:tx>
            <c:v>Canada exports to US</c:v>
          </c:tx>
          <c:marker>
            <c:symbol val="none"/>
          </c:marker>
          <c:val>
            <c:numRef>
              <c:f>'Standard Query_18323.csv'!$E$7:$Z$7</c:f>
              <c:numCache>
                <c:formatCode>#,##0</c:formatCode>
                <c:ptCount val="22"/>
                <c:pt idx="0">
                  <c:v>5.637069E6</c:v>
                </c:pt>
                <c:pt idx="1">
                  <c:v>6.819388E6</c:v>
                </c:pt>
                <c:pt idx="2">
                  <c:v>7.465836E6</c:v>
                </c:pt>
                <c:pt idx="3">
                  <c:v>7.817942E6</c:v>
                </c:pt>
                <c:pt idx="4">
                  <c:v>8.015985E6</c:v>
                </c:pt>
                <c:pt idx="5">
                  <c:v>8.694455E6</c:v>
                </c:pt>
                <c:pt idx="6">
                  <c:v>9.889072E6</c:v>
                </c:pt>
                <c:pt idx="7">
                  <c:v>1.0360201E7</c:v>
                </c:pt>
                <c:pt idx="8">
                  <c:v>1.0299727E7</c:v>
                </c:pt>
                <c:pt idx="9">
                  <c:v>1.1456908E7</c:v>
                </c:pt>
                <c:pt idx="10">
                  <c:v>1.2275868E7</c:v>
                </c:pt>
                <c:pt idx="11">
                  <c:v>1.3439847E7</c:v>
                </c:pt>
                <c:pt idx="12">
                  <c:v>1.5268208E7</c:v>
                </c:pt>
                <c:pt idx="13">
                  <c:v>1.7991758E7</c:v>
                </c:pt>
                <c:pt idx="14">
                  <c:v>1.4713097E7</c:v>
                </c:pt>
                <c:pt idx="15">
                  <c:v>1.6246858E7</c:v>
                </c:pt>
                <c:pt idx="16">
                  <c:v>1.8927634E7</c:v>
                </c:pt>
                <c:pt idx="17">
                  <c:v>2.0234578E7</c:v>
                </c:pt>
                <c:pt idx="18">
                  <c:v>2.1771525E7</c:v>
                </c:pt>
                <c:pt idx="19">
                  <c:v>2.3194629E7</c:v>
                </c:pt>
                <c:pt idx="20">
                  <c:v>2.1826488E7</c:v>
                </c:pt>
                <c:pt idx="21">
                  <c:v>2.1537167E7</c:v>
                </c:pt>
              </c:numCache>
            </c:numRef>
          </c:val>
          <c:smooth val="0"/>
          <c:extLst xmlns:c16r2="http://schemas.microsoft.com/office/drawing/2015/06/chart">
            <c:ext xmlns:c16="http://schemas.microsoft.com/office/drawing/2014/chart" uri="{C3380CC4-5D6E-409C-BE32-E72D297353CC}">
              <c16:uniqueId val="{00000001-E191-4DF1-A4C0-5395E6C2D672}"/>
            </c:ext>
          </c:extLst>
        </c:ser>
        <c:dLbls>
          <c:showLegendKey val="0"/>
          <c:showVal val="0"/>
          <c:showCatName val="0"/>
          <c:showSerName val="0"/>
          <c:showPercent val="0"/>
          <c:showBubbleSize val="0"/>
        </c:dLbls>
        <c:marker val="1"/>
        <c:smooth val="0"/>
        <c:axId val="-2130918584"/>
        <c:axId val="-2130927320"/>
      </c:lineChart>
      <c:catAx>
        <c:axId val="-2130918584"/>
        <c:scaling>
          <c:orientation val="minMax"/>
        </c:scaling>
        <c:delete val="0"/>
        <c:axPos val="b"/>
        <c:numFmt formatCode="General" sourceLinked="1"/>
        <c:majorTickMark val="out"/>
        <c:minorTickMark val="none"/>
        <c:tickLblPos val="nextTo"/>
        <c:txPr>
          <a:bodyPr/>
          <a:lstStyle/>
          <a:p>
            <a:pPr>
              <a:defRPr sz="1600"/>
            </a:pPr>
            <a:endParaRPr lang="en-US"/>
          </a:p>
        </c:txPr>
        <c:crossAx val="-2130927320"/>
        <c:crosses val="autoZero"/>
        <c:auto val="1"/>
        <c:lblAlgn val="ctr"/>
        <c:lblOffset val="100"/>
        <c:noMultiLvlLbl val="0"/>
      </c:catAx>
      <c:valAx>
        <c:axId val="-2130927320"/>
        <c:scaling>
          <c:orientation val="minMax"/>
        </c:scaling>
        <c:delete val="0"/>
        <c:axPos val="l"/>
        <c:majorGridlines/>
        <c:numFmt formatCode="#,##0" sourceLinked="1"/>
        <c:majorTickMark val="out"/>
        <c:minorTickMark val="none"/>
        <c:tickLblPos val="nextTo"/>
        <c:crossAx val="-2130918584"/>
        <c:crosses val="autoZero"/>
        <c:crossBetween val="between"/>
        <c:dispUnits>
          <c:builtInUnit val="millions"/>
        </c:dispUnits>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'Standard Query_18323.csv'!$P$12</c:f>
              <c:strCache>
                <c:ptCount val="1"/>
                <c:pt idx="0">
                  <c:v>US exports to Mexico</c:v>
                </c:pt>
              </c:strCache>
            </c:strRef>
          </c:tx>
          <c:marker>
            <c:symbol val="none"/>
          </c:marker>
          <c:cat>
            <c:numRef>
              <c:f>'Standard Query_18323.csv'!$E$18:$Z$18</c:f>
              <c:numCache>
                <c:formatCode>General</c:formatCode>
                <c:ptCount val="22"/>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numCache>
            </c:numRef>
          </c:cat>
          <c:val>
            <c:numRef>
              <c:f>'Standard Query_18323.csv'!$E$21:$Z$21</c:f>
              <c:numCache>
                <c:formatCode>#,##0</c:formatCode>
                <c:ptCount val="22"/>
                <c:pt idx="0">
                  <c:v>3.521522E6</c:v>
                </c:pt>
                <c:pt idx="1">
                  <c:v>5.441605E6</c:v>
                </c:pt>
                <c:pt idx="2">
                  <c:v>5.17809E6</c:v>
                </c:pt>
                <c:pt idx="3">
                  <c:v>6.152173E6</c:v>
                </c:pt>
                <c:pt idx="4">
                  <c:v>5.625222E6</c:v>
                </c:pt>
                <c:pt idx="5">
                  <c:v>6.410383E6</c:v>
                </c:pt>
                <c:pt idx="6">
                  <c:v>7.407255E6</c:v>
                </c:pt>
                <c:pt idx="7">
                  <c:v>7.238323E6</c:v>
                </c:pt>
                <c:pt idx="8">
                  <c:v>7.890559E6</c:v>
                </c:pt>
                <c:pt idx="9">
                  <c:v>8.509537E6</c:v>
                </c:pt>
                <c:pt idx="10">
                  <c:v>9.429404E6</c:v>
                </c:pt>
                <c:pt idx="11">
                  <c:v>1.0880998E7</c:v>
                </c:pt>
                <c:pt idx="12">
                  <c:v>1.269225E7</c:v>
                </c:pt>
                <c:pt idx="13">
                  <c:v>1.5507844E7</c:v>
                </c:pt>
                <c:pt idx="14">
                  <c:v>1.2932472E7</c:v>
                </c:pt>
                <c:pt idx="15">
                  <c:v>1.4585242E7</c:v>
                </c:pt>
                <c:pt idx="16">
                  <c:v>1.8350965E7</c:v>
                </c:pt>
                <c:pt idx="17">
                  <c:v>1.8891975E7</c:v>
                </c:pt>
                <c:pt idx="18">
                  <c:v>1.8099078E7</c:v>
                </c:pt>
                <c:pt idx="19">
                  <c:v>1.9364035E7</c:v>
                </c:pt>
                <c:pt idx="20">
                  <c:v>1.7695338E7</c:v>
                </c:pt>
                <c:pt idx="21">
                  <c:v>1.7832526E7</c:v>
                </c:pt>
              </c:numCache>
            </c:numRef>
          </c:val>
          <c:smooth val="0"/>
          <c:extLst xmlns:c16r2="http://schemas.microsoft.com/office/drawing/2015/06/chart">
            <c:ext xmlns:c16="http://schemas.microsoft.com/office/drawing/2014/chart" uri="{C3380CC4-5D6E-409C-BE32-E72D297353CC}">
              <c16:uniqueId val="{00000000-6E35-4213-9E85-9D66C96CC8A2}"/>
            </c:ext>
          </c:extLst>
        </c:ser>
        <c:ser>
          <c:idx val="1"/>
          <c:order val="1"/>
          <c:tx>
            <c:v>Mexico exports to US</c:v>
          </c:tx>
          <c:marker>
            <c:symbol val="none"/>
          </c:marker>
          <c:val>
            <c:numRef>
              <c:f>'Standard Query_18323.csv'!$E$6:$Z$6</c:f>
              <c:numCache>
                <c:formatCode>#,##0</c:formatCode>
                <c:ptCount val="22"/>
                <c:pt idx="0">
                  <c:v>3.873127E6</c:v>
                </c:pt>
                <c:pt idx="1">
                  <c:v>3.811376E6</c:v>
                </c:pt>
                <c:pt idx="2">
                  <c:v>4.129246E6</c:v>
                </c:pt>
                <c:pt idx="3">
                  <c:v>4.709673E6</c:v>
                </c:pt>
                <c:pt idx="4">
                  <c:v>4.921465E6</c:v>
                </c:pt>
                <c:pt idx="5">
                  <c:v>5.092581E6</c:v>
                </c:pt>
                <c:pt idx="6">
                  <c:v>5.270353E6</c:v>
                </c:pt>
                <c:pt idx="7">
                  <c:v>5.52035E6</c:v>
                </c:pt>
                <c:pt idx="8">
                  <c:v>6.316497E6</c:v>
                </c:pt>
                <c:pt idx="9">
                  <c:v>7.284541E6</c:v>
                </c:pt>
                <c:pt idx="10">
                  <c:v>8.342438E6</c:v>
                </c:pt>
                <c:pt idx="11">
                  <c:v>9.402232E6</c:v>
                </c:pt>
                <c:pt idx="12">
                  <c:v>1.0193359E7</c:v>
                </c:pt>
                <c:pt idx="13">
                  <c:v>1.0916465E7</c:v>
                </c:pt>
                <c:pt idx="14">
                  <c:v>1.1389925E7</c:v>
                </c:pt>
                <c:pt idx="15">
                  <c:v>1.3607797E7</c:v>
                </c:pt>
                <c:pt idx="16">
                  <c:v>1.5844275E7</c:v>
                </c:pt>
                <c:pt idx="17">
                  <c:v>1.640057E7</c:v>
                </c:pt>
                <c:pt idx="18">
                  <c:v>1.7685696E7</c:v>
                </c:pt>
                <c:pt idx="19">
                  <c:v>1.929951E7</c:v>
                </c:pt>
                <c:pt idx="20">
                  <c:v>2.1041099E7</c:v>
                </c:pt>
                <c:pt idx="21">
                  <c:v>2.295198E7</c:v>
                </c:pt>
              </c:numCache>
            </c:numRef>
          </c:val>
          <c:smooth val="0"/>
          <c:extLst xmlns:c16r2="http://schemas.microsoft.com/office/drawing/2015/06/chart">
            <c:ext xmlns:c16="http://schemas.microsoft.com/office/drawing/2014/chart" uri="{C3380CC4-5D6E-409C-BE32-E72D297353CC}">
              <c16:uniqueId val="{00000001-6E35-4213-9E85-9D66C96CC8A2}"/>
            </c:ext>
          </c:extLst>
        </c:ser>
        <c:dLbls>
          <c:showLegendKey val="0"/>
          <c:showVal val="0"/>
          <c:showCatName val="0"/>
          <c:showSerName val="0"/>
          <c:showPercent val="0"/>
          <c:showBubbleSize val="0"/>
        </c:dLbls>
        <c:marker val="1"/>
        <c:smooth val="0"/>
        <c:axId val="-2130949640"/>
        <c:axId val="-2130950232"/>
      </c:lineChart>
      <c:catAx>
        <c:axId val="-2130949640"/>
        <c:scaling>
          <c:orientation val="minMax"/>
        </c:scaling>
        <c:delete val="0"/>
        <c:axPos val="b"/>
        <c:numFmt formatCode="General" sourceLinked="1"/>
        <c:majorTickMark val="out"/>
        <c:minorTickMark val="none"/>
        <c:tickLblPos val="nextTo"/>
        <c:txPr>
          <a:bodyPr/>
          <a:lstStyle/>
          <a:p>
            <a:pPr>
              <a:defRPr sz="1600"/>
            </a:pPr>
            <a:endParaRPr lang="en-US"/>
          </a:p>
        </c:txPr>
        <c:crossAx val="-2130950232"/>
        <c:crosses val="autoZero"/>
        <c:auto val="1"/>
        <c:lblAlgn val="ctr"/>
        <c:lblOffset val="100"/>
        <c:noMultiLvlLbl val="0"/>
      </c:catAx>
      <c:valAx>
        <c:axId val="-2130950232"/>
        <c:scaling>
          <c:orientation val="minMax"/>
        </c:scaling>
        <c:delete val="0"/>
        <c:axPos val="l"/>
        <c:majorGridlines/>
        <c:numFmt formatCode="#,##0" sourceLinked="1"/>
        <c:majorTickMark val="out"/>
        <c:minorTickMark val="none"/>
        <c:tickLblPos val="nextTo"/>
        <c:crossAx val="-2130949640"/>
        <c:crosses val="autoZero"/>
        <c:crossBetween val="between"/>
        <c:dispUnits>
          <c:builtInUnit val="millions"/>
        </c:dispUnits>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Sheet1!$AF$4:$AF$5</c:f>
              <c:strCache>
                <c:ptCount val="1"/>
                <c:pt idx="0">
                  <c:v>US-Canada</c:v>
                </c:pt>
              </c:strCache>
            </c:strRef>
          </c:tx>
          <c:invertIfNegative val="0"/>
          <c:cat>
            <c:strRef>
              <c:f>Sheet1!$AK$5:$AK$7</c:f>
              <c:strCache>
                <c:ptCount val="3"/>
                <c:pt idx="0">
                  <c:v>Bulk</c:v>
                </c:pt>
                <c:pt idx="1">
                  <c:v>Intermediate</c:v>
                </c:pt>
                <c:pt idx="2">
                  <c:v>Consumer-oriented</c:v>
                </c:pt>
              </c:strCache>
            </c:strRef>
          </c:cat>
          <c:val>
            <c:numRef>
              <c:f>Sheet1!$AF$6:$AF$8</c:f>
              <c:numCache>
                <c:formatCode>#,##0</c:formatCode>
                <c:ptCount val="3"/>
                <c:pt idx="0">
                  <c:v>800809.666666667</c:v>
                </c:pt>
                <c:pt idx="1">
                  <c:v>3.48776833333333E6</c:v>
                </c:pt>
                <c:pt idx="2">
                  <c:v>1.67981183333333E7</c:v>
                </c:pt>
              </c:numCache>
            </c:numRef>
          </c:val>
          <c:extLst xmlns:c16r2="http://schemas.microsoft.com/office/drawing/2015/06/chart">
            <c:ext xmlns:c16="http://schemas.microsoft.com/office/drawing/2014/chart" uri="{C3380CC4-5D6E-409C-BE32-E72D297353CC}">
              <c16:uniqueId val="{00000000-20A5-44E1-81D7-533443DBA3B5}"/>
            </c:ext>
          </c:extLst>
        </c:ser>
        <c:ser>
          <c:idx val="1"/>
          <c:order val="1"/>
          <c:tx>
            <c:strRef>
              <c:f>Sheet1!$AG$4:$AG$5</c:f>
              <c:strCache>
                <c:ptCount val="1"/>
                <c:pt idx="0">
                  <c:v>Canada-US</c:v>
                </c:pt>
              </c:strCache>
            </c:strRef>
          </c:tx>
          <c:invertIfNegative val="0"/>
          <c:cat>
            <c:strRef>
              <c:f>Sheet1!$AK$5:$AK$7</c:f>
              <c:strCache>
                <c:ptCount val="3"/>
                <c:pt idx="0">
                  <c:v>Bulk</c:v>
                </c:pt>
                <c:pt idx="1">
                  <c:v>Intermediate</c:v>
                </c:pt>
                <c:pt idx="2">
                  <c:v>Consumer-oriented</c:v>
                </c:pt>
              </c:strCache>
            </c:strRef>
          </c:cat>
          <c:val>
            <c:numRef>
              <c:f>Sheet1!$AG$6:$AG$8</c:f>
              <c:numCache>
                <c:formatCode>#,##0</c:formatCode>
                <c:ptCount val="3"/>
                <c:pt idx="0">
                  <c:v>2.21546433333333E6</c:v>
                </c:pt>
                <c:pt idx="1">
                  <c:v>6.93228166666667E6</c:v>
                </c:pt>
                <c:pt idx="2">
                  <c:v>1.3038349E7</c:v>
                </c:pt>
              </c:numCache>
            </c:numRef>
          </c:val>
          <c:extLst xmlns:c16r2="http://schemas.microsoft.com/office/drawing/2015/06/chart">
            <c:ext xmlns:c16="http://schemas.microsoft.com/office/drawing/2014/chart" uri="{C3380CC4-5D6E-409C-BE32-E72D297353CC}">
              <c16:uniqueId val="{00000001-20A5-44E1-81D7-533443DBA3B5}"/>
            </c:ext>
          </c:extLst>
        </c:ser>
        <c:dLbls>
          <c:showLegendKey val="0"/>
          <c:showVal val="0"/>
          <c:showCatName val="0"/>
          <c:showSerName val="0"/>
          <c:showPercent val="0"/>
          <c:showBubbleSize val="0"/>
        </c:dLbls>
        <c:gapWidth val="150"/>
        <c:axId val="-2131011512"/>
        <c:axId val="-2131014840"/>
      </c:barChart>
      <c:catAx>
        <c:axId val="-2131011512"/>
        <c:scaling>
          <c:orientation val="minMax"/>
        </c:scaling>
        <c:delete val="0"/>
        <c:axPos val="b"/>
        <c:numFmt formatCode="General" sourceLinked="0"/>
        <c:majorTickMark val="out"/>
        <c:minorTickMark val="none"/>
        <c:tickLblPos val="nextTo"/>
        <c:crossAx val="-2131014840"/>
        <c:crosses val="autoZero"/>
        <c:auto val="1"/>
        <c:lblAlgn val="ctr"/>
        <c:lblOffset val="100"/>
        <c:noMultiLvlLbl val="0"/>
      </c:catAx>
      <c:valAx>
        <c:axId val="-2131014840"/>
        <c:scaling>
          <c:orientation val="minMax"/>
        </c:scaling>
        <c:delete val="0"/>
        <c:axPos val="l"/>
        <c:majorGridlines/>
        <c:numFmt formatCode="#,##0" sourceLinked="1"/>
        <c:majorTickMark val="out"/>
        <c:minorTickMark val="none"/>
        <c:tickLblPos val="nextTo"/>
        <c:crossAx val="-2131011512"/>
        <c:crosses val="autoZero"/>
        <c:crossBetween val="between"/>
        <c:dispUnits>
          <c:builtInUnit val="millions"/>
        </c:dispUnits>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Sheet1!$AL$4</c:f>
              <c:strCache>
                <c:ptCount val="1"/>
                <c:pt idx="0">
                  <c:v>US-Mexico</c:v>
                </c:pt>
              </c:strCache>
            </c:strRef>
          </c:tx>
          <c:invertIfNegative val="0"/>
          <c:cat>
            <c:strRef>
              <c:f>Sheet1!$AK$5:$AK$7</c:f>
              <c:strCache>
                <c:ptCount val="3"/>
                <c:pt idx="0">
                  <c:v>Bulk</c:v>
                </c:pt>
                <c:pt idx="1">
                  <c:v>Intermediate</c:v>
                </c:pt>
                <c:pt idx="2">
                  <c:v>Consumer-oriented</c:v>
                </c:pt>
              </c:strCache>
            </c:strRef>
          </c:cat>
          <c:val>
            <c:numRef>
              <c:f>Sheet1!$AL$5:$AL$7</c:f>
              <c:numCache>
                <c:formatCode>#,##0</c:formatCode>
                <c:ptCount val="3"/>
                <c:pt idx="0">
                  <c:v>5.69790433333333E6</c:v>
                </c:pt>
                <c:pt idx="1">
                  <c:v>4.03259333333333E6</c:v>
                </c:pt>
                <c:pt idx="2">
                  <c:v>8.56680166666667E6</c:v>
                </c:pt>
              </c:numCache>
            </c:numRef>
          </c:val>
          <c:extLst xmlns:c16r2="http://schemas.microsoft.com/office/drawing/2015/06/chart">
            <c:ext xmlns:c16="http://schemas.microsoft.com/office/drawing/2014/chart" uri="{C3380CC4-5D6E-409C-BE32-E72D297353CC}">
              <c16:uniqueId val="{00000000-1F91-4C63-B515-A67DB1BBDB81}"/>
            </c:ext>
          </c:extLst>
        </c:ser>
        <c:ser>
          <c:idx val="1"/>
          <c:order val="1"/>
          <c:tx>
            <c:strRef>
              <c:f>Sheet1!$AM$4</c:f>
              <c:strCache>
                <c:ptCount val="1"/>
                <c:pt idx="0">
                  <c:v>Mexico-US</c:v>
                </c:pt>
              </c:strCache>
            </c:strRef>
          </c:tx>
          <c:invertIfNegative val="0"/>
          <c:cat>
            <c:strRef>
              <c:f>Sheet1!$AK$5:$AK$7</c:f>
              <c:strCache>
                <c:ptCount val="3"/>
                <c:pt idx="0">
                  <c:v>Bulk</c:v>
                </c:pt>
                <c:pt idx="1">
                  <c:v>Intermediate</c:v>
                </c:pt>
                <c:pt idx="2">
                  <c:v>Consumer-oriented</c:v>
                </c:pt>
              </c:strCache>
            </c:strRef>
          </c:cat>
          <c:val>
            <c:numRef>
              <c:f>Sheet1!$AM$5:$AM$7</c:f>
              <c:numCache>
                <c:formatCode>#,##0</c:formatCode>
                <c:ptCount val="3"/>
                <c:pt idx="0">
                  <c:v>667370.3333333337</c:v>
                </c:pt>
                <c:pt idx="1">
                  <c:v>1.76375866666667E6</c:v>
                </c:pt>
                <c:pt idx="2">
                  <c:v>1.86664003333333E7</c:v>
                </c:pt>
              </c:numCache>
            </c:numRef>
          </c:val>
          <c:extLst xmlns:c16r2="http://schemas.microsoft.com/office/drawing/2015/06/chart">
            <c:ext xmlns:c16="http://schemas.microsoft.com/office/drawing/2014/chart" uri="{C3380CC4-5D6E-409C-BE32-E72D297353CC}">
              <c16:uniqueId val="{00000001-1F91-4C63-B515-A67DB1BBDB81}"/>
            </c:ext>
          </c:extLst>
        </c:ser>
        <c:dLbls>
          <c:showLegendKey val="0"/>
          <c:showVal val="0"/>
          <c:showCatName val="0"/>
          <c:showSerName val="0"/>
          <c:showPercent val="0"/>
          <c:showBubbleSize val="0"/>
        </c:dLbls>
        <c:gapWidth val="150"/>
        <c:axId val="-2131051208"/>
        <c:axId val="-2131059880"/>
      </c:barChart>
      <c:catAx>
        <c:axId val="-2131051208"/>
        <c:scaling>
          <c:orientation val="minMax"/>
        </c:scaling>
        <c:delete val="0"/>
        <c:axPos val="b"/>
        <c:numFmt formatCode="General" sourceLinked="0"/>
        <c:majorTickMark val="out"/>
        <c:minorTickMark val="none"/>
        <c:tickLblPos val="nextTo"/>
        <c:crossAx val="-2131059880"/>
        <c:crosses val="autoZero"/>
        <c:auto val="1"/>
        <c:lblAlgn val="ctr"/>
        <c:lblOffset val="100"/>
        <c:noMultiLvlLbl val="0"/>
      </c:catAx>
      <c:valAx>
        <c:axId val="-2131059880"/>
        <c:scaling>
          <c:orientation val="minMax"/>
        </c:scaling>
        <c:delete val="0"/>
        <c:axPos val="l"/>
        <c:majorGridlines/>
        <c:numFmt formatCode="#,##0" sourceLinked="1"/>
        <c:majorTickMark val="out"/>
        <c:minorTickMark val="none"/>
        <c:tickLblPos val="nextTo"/>
        <c:crossAx val="-2131051208"/>
        <c:crosses val="autoZero"/>
        <c:crossBetween val="between"/>
        <c:dispUnits>
          <c:builtInUnit val="millions"/>
        </c:dispUnits>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'Standard Query_47475.csv'!$D$6:$D$25</c:f>
              <c:strCache>
                <c:ptCount val="20"/>
                <c:pt idx="0">
                  <c:v>Other Grain Prods</c:v>
                </c:pt>
                <c:pt idx="1">
                  <c:v>Misc Hort Products</c:v>
                </c:pt>
                <c:pt idx="2">
                  <c:v>Other Feeds &amp; Fodder</c:v>
                </c:pt>
                <c:pt idx="3">
                  <c:v>Beverages Ex Juice</c:v>
                </c:pt>
                <c:pt idx="4">
                  <c:v>Other Veg, Prep/Pres</c:v>
                </c:pt>
                <c:pt idx="5">
                  <c:v>Beef &amp; Veal Fr/Froz</c:v>
                </c:pt>
                <c:pt idx="6">
                  <c:v>Coffee</c:v>
                </c:pt>
                <c:pt idx="7">
                  <c:v>Chocolate &amp; Prep</c:v>
                </c:pt>
                <c:pt idx="8">
                  <c:v>Berries, Fr</c:v>
                </c:pt>
                <c:pt idx="9">
                  <c:v>Related Sugar Prod</c:v>
                </c:pt>
                <c:pt idx="10">
                  <c:v>Other Veg, Fr</c:v>
                </c:pt>
                <c:pt idx="11">
                  <c:v>Other Dairy Prods</c:v>
                </c:pt>
                <c:pt idx="12">
                  <c:v>Other Veg Oils/Waxes</c:v>
                </c:pt>
                <c:pt idx="13">
                  <c:v>Lettuce, Fr</c:v>
                </c:pt>
                <c:pt idx="14">
                  <c:v>Wine</c:v>
                </c:pt>
                <c:pt idx="15">
                  <c:v>Pork, Fr/Froz</c:v>
                </c:pt>
                <c:pt idx="16">
                  <c:v>Pork, Prep/Pres</c:v>
                </c:pt>
                <c:pt idx="17">
                  <c:v>Essential Oils</c:v>
                </c:pt>
                <c:pt idx="18">
                  <c:v>Chickens, Fr/Froz</c:v>
                </c:pt>
                <c:pt idx="19">
                  <c:v>Soybean Meal</c:v>
                </c:pt>
              </c:strCache>
            </c:strRef>
          </c:cat>
          <c:val>
            <c:numRef>
              <c:f>'Standard Query_47475.csv'!$K$6:$K$25</c:f>
              <c:numCache>
                <c:formatCode>#,##0</c:formatCode>
                <c:ptCount val="20"/>
                <c:pt idx="0">
                  <c:v>2.09041333333333E6</c:v>
                </c:pt>
                <c:pt idx="1">
                  <c:v>1.154028E6</c:v>
                </c:pt>
                <c:pt idx="2">
                  <c:v>968175.0</c:v>
                </c:pt>
                <c:pt idx="3">
                  <c:v>816215.6666666674</c:v>
                </c:pt>
                <c:pt idx="4">
                  <c:v>756134.333333334</c:v>
                </c:pt>
                <c:pt idx="5">
                  <c:v>687155.333333334</c:v>
                </c:pt>
                <c:pt idx="6">
                  <c:v>638695.6666666674</c:v>
                </c:pt>
                <c:pt idx="7">
                  <c:v>588134.0</c:v>
                </c:pt>
                <c:pt idx="8">
                  <c:v>548885.333333334</c:v>
                </c:pt>
                <c:pt idx="9">
                  <c:v>529070.0</c:v>
                </c:pt>
                <c:pt idx="10">
                  <c:v>527448.0</c:v>
                </c:pt>
                <c:pt idx="11">
                  <c:v>472810.0</c:v>
                </c:pt>
                <c:pt idx="12">
                  <c:v>459842.3333333333</c:v>
                </c:pt>
                <c:pt idx="13">
                  <c:v>427060.3333333333</c:v>
                </c:pt>
                <c:pt idx="14">
                  <c:v>415659.0</c:v>
                </c:pt>
                <c:pt idx="15">
                  <c:v>407054.6666666667</c:v>
                </c:pt>
                <c:pt idx="16">
                  <c:v>400886.6666666667</c:v>
                </c:pt>
                <c:pt idx="17">
                  <c:v>396852.0</c:v>
                </c:pt>
                <c:pt idx="18">
                  <c:v>385259.3333333333</c:v>
                </c:pt>
                <c:pt idx="19">
                  <c:v>376441.3333333333</c:v>
                </c:pt>
              </c:numCache>
            </c:numRef>
          </c:val>
          <c:extLst xmlns:c16r2="http://schemas.microsoft.com/office/drawing/2015/06/chart">
            <c:ext xmlns:c16="http://schemas.microsoft.com/office/drawing/2014/chart" uri="{C3380CC4-5D6E-409C-BE32-E72D297353CC}">
              <c16:uniqueId val="{00000000-DF9E-47A5-BD5D-1F3C2601001D}"/>
            </c:ext>
          </c:extLst>
        </c:ser>
        <c:dLbls>
          <c:showLegendKey val="0"/>
          <c:showVal val="0"/>
          <c:showCatName val="0"/>
          <c:showSerName val="0"/>
          <c:showPercent val="0"/>
          <c:showBubbleSize val="0"/>
        </c:dLbls>
        <c:gapWidth val="150"/>
        <c:axId val="-2131070392"/>
        <c:axId val="-2131074888"/>
      </c:barChart>
      <c:catAx>
        <c:axId val="-2131070392"/>
        <c:scaling>
          <c:orientation val="minMax"/>
        </c:scaling>
        <c:delete val="0"/>
        <c:axPos val="l"/>
        <c:numFmt formatCode="General" sourceLinked="0"/>
        <c:majorTickMark val="out"/>
        <c:minorTickMark val="none"/>
        <c:tickLblPos val="nextTo"/>
        <c:txPr>
          <a:bodyPr/>
          <a:lstStyle/>
          <a:p>
            <a:pPr>
              <a:defRPr sz="1600"/>
            </a:pPr>
            <a:endParaRPr lang="en-US"/>
          </a:p>
        </c:txPr>
        <c:crossAx val="-2131074888"/>
        <c:crosses val="autoZero"/>
        <c:auto val="1"/>
        <c:lblAlgn val="ctr"/>
        <c:lblOffset val="100"/>
        <c:tickLblSkip val="1"/>
        <c:noMultiLvlLbl val="0"/>
      </c:catAx>
      <c:valAx>
        <c:axId val="-2131074888"/>
        <c:scaling>
          <c:orientation val="minMax"/>
        </c:scaling>
        <c:delete val="0"/>
        <c:axPos val="b"/>
        <c:majorGridlines/>
        <c:numFmt formatCode="#,##0.0" sourceLinked="0"/>
        <c:majorTickMark val="out"/>
        <c:minorTickMark val="none"/>
        <c:tickLblPos val="nextTo"/>
        <c:txPr>
          <a:bodyPr/>
          <a:lstStyle/>
          <a:p>
            <a:pPr>
              <a:defRPr sz="1600"/>
            </a:pPr>
            <a:endParaRPr lang="en-US"/>
          </a:p>
        </c:txPr>
        <c:crossAx val="-2131070392"/>
        <c:crosses val="autoZero"/>
        <c:crossBetween val="between"/>
        <c:dispUnits>
          <c:builtInUnit val="millions"/>
        </c:dispUnits>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0.53434</cdr:x>
      <cdr:y>0.25635</cdr:y>
    </cdr:from>
    <cdr:to>
      <cdr:x>0.57126</cdr:x>
      <cdr:y>0.3396</cdr:y>
    </cdr:to>
    <cdr:sp macro="" textlink="">
      <cdr:nvSpPr>
        <cdr:cNvPr id="2" name="Oval 1">
          <a:extLst xmlns:a="http://schemas.openxmlformats.org/drawingml/2006/main">
            <a:ext uri="{FF2B5EF4-FFF2-40B4-BE49-F238E27FC236}">
              <a16:creationId xmlns="" xmlns:a16="http://schemas.microsoft.com/office/drawing/2014/main" id="{F0764B90-1359-4FE4-BEB2-C7BD9450CE29}"/>
            </a:ext>
          </a:extLst>
        </cdr:cNvPr>
        <cdr:cNvSpPr/>
      </cdr:nvSpPr>
      <cdr:spPr>
        <a:xfrm xmlns:a="http://schemas.openxmlformats.org/drawingml/2006/main">
          <a:off x="5863220" y="1218832"/>
          <a:ext cx="405114" cy="395836"/>
        </a:xfrm>
        <a:prstGeom xmlns:a="http://schemas.openxmlformats.org/drawingml/2006/main" prst="ellipse">
          <a:avLst/>
        </a:prstGeom>
        <a:noFill xmlns:a="http://schemas.openxmlformats.org/drawingml/2006/main"/>
        <a:ln xmlns:a="http://schemas.openxmlformats.org/drawingml/2006/main" w="31750">
          <a:solidFill>
            <a:srgbClr val="FF0000"/>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0.79414</cdr:x>
      <cdr:y>0.04816</cdr:y>
    </cdr:from>
    <cdr:to>
      <cdr:x>0.79414</cdr:x>
      <cdr:y>0.04816</cdr:y>
    </cdr:to>
    <cdr:cxnSp macro="">
      <cdr:nvCxnSpPr>
        <cdr:cNvPr id="3" name="Straight Connector 2">
          <a:extLst xmlns:a="http://schemas.openxmlformats.org/drawingml/2006/main">
            <a:ext uri="{FF2B5EF4-FFF2-40B4-BE49-F238E27FC236}">
              <a16:creationId xmlns="" xmlns:a16="http://schemas.microsoft.com/office/drawing/2014/main" id="{3443F581-27B2-4506-9773-9B8676291F15}"/>
            </a:ext>
          </a:extLst>
        </cdr:cNvPr>
        <cdr:cNvCxnSpPr/>
      </cdr:nvCxnSpPr>
      <cdr:spPr>
        <a:xfrm xmlns:a="http://schemas.openxmlformats.org/drawingml/2006/main">
          <a:off x="6535479" y="217966"/>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0.50345</cdr:x>
      <cdr:y>0.10689</cdr:y>
    </cdr:from>
    <cdr:to>
      <cdr:x>0.61456</cdr:x>
      <cdr:y>0.30892</cdr:y>
    </cdr:to>
    <cdr:sp macro="" textlink="">
      <cdr:nvSpPr>
        <cdr:cNvPr id="8" name="TextBox 7">
          <a:extLst xmlns:a="http://schemas.openxmlformats.org/drawingml/2006/main">
            <a:ext uri="{FF2B5EF4-FFF2-40B4-BE49-F238E27FC236}">
              <a16:creationId xmlns="" xmlns:a16="http://schemas.microsoft.com/office/drawing/2014/main" id="{973BBFFC-E170-4BB6-BE43-937788036B86}"/>
            </a:ext>
          </a:extLst>
        </cdr:cNvPr>
        <cdr:cNvSpPr txBox="1"/>
      </cdr:nvSpPr>
      <cdr:spPr>
        <a:xfrm xmlns:a="http://schemas.openxmlformats.org/drawingml/2006/main">
          <a:off x="4143153" y="4837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0.28012</cdr:x>
      <cdr:y>0.19601</cdr:y>
    </cdr:from>
    <cdr:to>
      <cdr:x>0.53441</cdr:x>
      <cdr:y>0.32987</cdr:y>
    </cdr:to>
    <cdr:cxnSp macro="">
      <cdr:nvCxnSpPr>
        <cdr:cNvPr id="3" name="Straight Arrow Connector 2">
          <a:extLst xmlns:a="http://schemas.openxmlformats.org/drawingml/2006/main">
            <a:ext uri="{FF2B5EF4-FFF2-40B4-BE49-F238E27FC236}">
              <a16:creationId xmlns="" xmlns:a16="http://schemas.microsoft.com/office/drawing/2014/main" id="{AA7F59B3-34DA-49EC-B636-76B27B513600}"/>
            </a:ext>
          </a:extLst>
        </cdr:cNvPr>
        <cdr:cNvCxnSpPr/>
      </cdr:nvCxnSpPr>
      <cdr:spPr>
        <a:xfrm xmlns:a="http://schemas.openxmlformats.org/drawingml/2006/main" flipV="1">
          <a:off x="3073722" y="931928"/>
          <a:ext cx="2790291" cy="63644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0.06391</cdr:x>
      <cdr:y>0.5196</cdr:y>
    </cdr:from>
    <cdr:to>
      <cdr:x>0.09099</cdr:x>
      <cdr:y>0.67295</cdr:y>
    </cdr:to>
    <cdr:cxnSp macro="">
      <cdr:nvCxnSpPr>
        <cdr:cNvPr id="5" name="Straight Arrow Connector 4">
          <a:extLst xmlns:a="http://schemas.openxmlformats.org/drawingml/2006/main">
            <a:ext uri="{FF2B5EF4-FFF2-40B4-BE49-F238E27FC236}">
              <a16:creationId xmlns="" xmlns:a16="http://schemas.microsoft.com/office/drawing/2014/main" id="{DF7220FA-EAA5-4F61-8F9D-DE44501EB8A8}"/>
            </a:ext>
          </a:extLst>
        </cdr:cNvPr>
        <cdr:cNvCxnSpPr/>
      </cdr:nvCxnSpPr>
      <cdr:spPr>
        <a:xfrm xmlns:a="http://schemas.openxmlformats.org/drawingml/2006/main" flipV="1">
          <a:off x="701266" y="2470491"/>
          <a:ext cx="297143" cy="72911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0.0997</cdr:x>
      <cdr:y>0.6644</cdr:y>
    </cdr:from>
    <cdr:to>
      <cdr:x>0.2105</cdr:x>
      <cdr:y>0.75094</cdr:y>
    </cdr:to>
    <cdr:cxnSp macro="">
      <cdr:nvCxnSpPr>
        <cdr:cNvPr id="7" name="Straight Arrow Connector 6">
          <a:extLst xmlns:a="http://schemas.openxmlformats.org/drawingml/2006/main">
            <a:ext uri="{FF2B5EF4-FFF2-40B4-BE49-F238E27FC236}">
              <a16:creationId xmlns="" xmlns:a16="http://schemas.microsoft.com/office/drawing/2014/main" id="{76B35EF6-4049-4D4A-8C09-83C679CE4159}"/>
            </a:ext>
          </a:extLst>
        </cdr:cNvPr>
        <cdr:cNvCxnSpPr/>
      </cdr:nvCxnSpPr>
      <cdr:spPr>
        <a:xfrm xmlns:a="http://schemas.openxmlformats.org/drawingml/2006/main" flipV="1">
          <a:off x="1094030" y="3158922"/>
          <a:ext cx="1215762" cy="41149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0.32866</cdr:x>
      <cdr:y>0.52604</cdr:y>
    </cdr:from>
    <cdr:to>
      <cdr:x>0.56944</cdr:x>
      <cdr:y>0.63512</cdr:y>
    </cdr:to>
    <cdr:cxnSp macro="">
      <cdr:nvCxnSpPr>
        <cdr:cNvPr id="9" name="Straight Arrow Connector 8">
          <a:extLst xmlns:a="http://schemas.openxmlformats.org/drawingml/2006/main">
            <a:ext uri="{FF2B5EF4-FFF2-40B4-BE49-F238E27FC236}">
              <a16:creationId xmlns="" xmlns:a16="http://schemas.microsoft.com/office/drawing/2014/main" id="{A24761DD-BD2F-4189-8E38-6EBB471C4C4A}"/>
            </a:ext>
          </a:extLst>
        </cdr:cNvPr>
        <cdr:cNvCxnSpPr/>
      </cdr:nvCxnSpPr>
      <cdr:spPr>
        <a:xfrm xmlns:a="http://schemas.openxmlformats.org/drawingml/2006/main" flipV="1">
          <a:off x="3606309" y="2501090"/>
          <a:ext cx="2642054" cy="51862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0.40941</cdr:x>
      <cdr:y>0.63733</cdr:y>
    </cdr:from>
    <cdr:to>
      <cdr:x>0.70841</cdr:x>
      <cdr:y>0.71207</cdr:y>
    </cdr:to>
    <cdr:cxnSp macro="">
      <cdr:nvCxnSpPr>
        <cdr:cNvPr id="11" name="Straight Arrow Connector 10">
          <a:extLst xmlns:a="http://schemas.openxmlformats.org/drawingml/2006/main">
            <a:ext uri="{FF2B5EF4-FFF2-40B4-BE49-F238E27FC236}">
              <a16:creationId xmlns="" xmlns:a16="http://schemas.microsoft.com/office/drawing/2014/main" id="{5556A0CF-26D9-4B61-8519-3AB268EDB0B1}"/>
            </a:ext>
          </a:extLst>
        </cdr:cNvPr>
        <cdr:cNvCxnSpPr/>
      </cdr:nvCxnSpPr>
      <cdr:spPr>
        <a:xfrm xmlns:a="http://schemas.openxmlformats.org/drawingml/2006/main" flipV="1">
          <a:off x="4492410" y="3030241"/>
          <a:ext cx="3280799" cy="35535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0.32866</cdr:x>
      <cdr:y>0.7378</cdr:y>
    </cdr:from>
    <cdr:to>
      <cdr:x>0.60869</cdr:x>
      <cdr:y>0.7632</cdr:y>
    </cdr:to>
    <cdr:cxnSp macro="">
      <cdr:nvCxnSpPr>
        <cdr:cNvPr id="13" name="Straight Arrow Connector 12">
          <a:extLst xmlns:a="http://schemas.openxmlformats.org/drawingml/2006/main">
            <a:ext uri="{FF2B5EF4-FFF2-40B4-BE49-F238E27FC236}">
              <a16:creationId xmlns="" xmlns:a16="http://schemas.microsoft.com/office/drawing/2014/main" id="{7EE74F89-212F-48B6-AE61-652469C00813}"/>
            </a:ext>
          </a:extLst>
        </cdr:cNvPr>
        <cdr:cNvCxnSpPr/>
      </cdr:nvCxnSpPr>
      <cdr:spPr>
        <a:xfrm xmlns:a="http://schemas.openxmlformats.org/drawingml/2006/main" flipV="1">
          <a:off x="3606309" y="3507936"/>
          <a:ext cx="3072711" cy="120727"/>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0.28118</cdr:x>
      <cdr:y>0.80702</cdr:y>
    </cdr:from>
    <cdr:to>
      <cdr:x>0.63075</cdr:x>
      <cdr:y>0.82893</cdr:y>
    </cdr:to>
    <cdr:cxnSp macro="">
      <cdr:nvCxnSpPr>
        <cdr:cNvPr id="15" name="Straight Arrow Connector 14">
          <a:extLst xmlns:a="http://schemas.openxmlformats.org/drawingml/2006/main">
            <a:ext uri="{FF2B5EF4-FFF2-40B4-BE49-F238E27FC236}">
              <a16:creationId xmlns="" xmlns:a16="http://schemas.microsoft.com/office/drawing/2014/main" id="{CF454A20-5658-448F-BB2D-3297747138CF}"/>
            </a:ext>
          </a:extLst>
        </cdr:cNvPr>
        <cdr:cNvCxnSpPr/>
      </cdr:nvCxnSpPr>
      <cdr:spPr>
        <a:xfrm xmlns:a="http://schemas.openxmlformats.org/drawingml/2006/main" flipV="1">
          <a:off x="3085296" y="3837008"/>
          <a:ext cx="3835812" cy="10417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0.40941</cdr:x>
      <cdr:y>0.85974</cdr:y>
    </cdr:from>
    <cdr:to>
      <cdr:x>0.54066</cdr:x>
      <cdr:y>0.8771</cdr:y>
    </cdr:to>
    <cdr:cxnSp macro="">
      <cdr:nvCxnSpPr>
        <cdr:cNvPr id="17" name="Straight Arrow Connector 16">
          <a:extLst xmlns:a="http://schemas.openxmlformats.org/drawingml/2006/main">
            <a:ext uri="{FF2B5EF4-FFF2-40B4-BE49-F238E27FC236}">
              <a16:creationId xmlns="" xmlns:a16="http://schemas.microsoft.com/office/drawing/2014/main" id="{258E504E-E5A1-44FD-A0BC-DC08DAD0D544}"/>
            </a:ext>
          </a:extLst>
        </cdr:cNvPr>
        <cdr:cNvCxnSpPr/>
      </cdr:nvCxnSpPr>
      <cdr:spPr>
        <a:xfrm xmlns:a="http://schemas.openxmlformats.org/drawingml/2006/main" flipV="1">
          <a:off x="4492410" y="4087668"/>
          <a:ext cx="1440180" cy="825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0.63125</cdr:x>
      <cdr:y>0.8316</cdr:y>
    </cdr:from>
    <cdr:to>
      <cdr:x>0.77708</cdr:x>
      <cdr:y>0.84896</cdr:y>
    </cdr:to>
    <cdr:cxnSp macro="">
      <cdr:nvCxnSpPr>
        <cdr:cNvPr id="21" name="Straight Arrow Connector 20">
          <a:extLst xmlns:a="http://schemas.openxmlformats.org/drawingml/2006/main">
            <a:ext uri="{FF2B5EF4-FFF2-40B4-BE49-F238E27FC236}">
              <a16:creationId xmlns="" xmlns:a16="http://schemas.microsoft.com/office/drawing/2014/main" id="{D584298D-80ED-4F2D-8B56-BEB4DB833808}"/>
            </a:ext>
          </a:extLst>
        </cdr:cNvPr>
        <cdr:cNvCxnSpPr/>
      </cdr:nvCxnSpPr>
      <cdr:spPr>
        <a:xfrm xmlns:a="http://schemas.openxmlformats.org/drawingml/2006/main" flipV="1">
          <a:off x="2886075" y="2281238"/>
          <a:ext cx="666750" cy="4762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cdr:x>
      <cdr:y>0.8391</cdr:y>
    </cdr:from>
    <cdr:to>
      <cdr:x>0.88877</cdr:x>
      <cdr:y>0.87335</cdr:y>
    </cdr:to>
    <cdr:cxnSp macro="">
      <cdr:nvCxnSpPr>
        <cdr:cNvPr id="23" name="Straight Arrow Connector 22">
          <a:extLst xmlns:a="http://schemas.openxmlformats.org/drawingml/2006/main">
            <a:ext uri="{FF2B5EF4-FFF2-40B4-BE49-F238E27FC236}">
              <a16:creationId xmlns="" xmlns:a16="http://schemas.microsoft.com/office/drawing/2014/main" id="{D4BFBB53-B35A-4052-84CD-BD1D140F5381}"/>
            </a:ext>
          </a:extLst>
        </cdr:cNvPr>
        <cdr:cNvCxnSpPr/>
      </cdr:nvCxnSpPr>
      <cdr:spPr>
        <a:xfrm xmlns:a="http://schemas.openxmlformats.org/drawingml/2006/main" flipV="1">
          <a:off x="5486400" y="3989542"/>
          <a:ext cx="4265914" cy="16286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0.16964</cdr:x>
      <cdr:y>0.27024</cdr:y>
    </cdr:from>
    <cdr:to>
      <cdr:x>0.20822</cdr:x>
      <cdr:y>0.29873</cdr:y>
    </cdr:to>
    <cdr:cxnSp macro="">
      <cdr:nvCxnSpPr>
        <cdr:cNvPr id="4" name="Straight Arrow Connector 3">
          <a:extLst xmlns:a="http://schemas.openxmlformats.org/drawingml/2006/main">
            <a:ext uri="{FF2B5EF4-FFF2-40B4-BE49-F238E27FC236}">
              <a16:creationId xmlns="" xmlns:a16="http://schemas.microsoft.com/office/drawing/2014/main" id="{D5C73564-1A11-451D-9AE8-C56F1EA2D940}"/>
            </a:ext>
          </a:extLst>
        </cdr:cNvPr>
        <cdr:cNvCxnSpPr/>
      </cdr:nvCxnSpPr>
      <cdr:spPr>
        <a:xfrm xmlns:a="http://schemas.openxmlformats.org/drawingml/2006/main" flipV="1">
          <a:off x="1861451" y="1284861"/>
          <a:ext cx="423333" cy="13546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0.59059</cdr:x>
      <cdr:y>0.17095</cdr:y>
    </cdr:from>
    <cdr:to>
      <cdr:x>0.67392</cdr:x>
      <cdr:y>0.36327</cdr:y>
    </cdr:to>
    <cdr:sp macro="" textlink="">
      <cdr:nvSpPr>
        <cdr:cNvPr id="6" name="TextBox 5"/>
        <cdr:cNvSpPr txBox="1"/>
      </cdr:nvSpPr>
      <cdr:spPr>
        <a:xfrm xmlns:a="http://schemas.openxmlformats.org/drawingml/2006/main">
          <a:off x="6480390" y="812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0.66977</cdr:x>
      <cdr:y>0.80215</cdr:y>
    </cdr:from>
    <cdr:to>
      <cdr:x>0.7531</cdr:x>
      <cdr:y>0.99447</cdr:y>
    </cdr:to>
    <cdr:sp macro="" textlink="">
      <cdr:nvSpPr>
        <cdr:cNvPr id="18" name="TextBox 17"/>
        <cdr:cNvSpPr txBox="1"/>
      </cdr:nvSpPr>
      <cdr:spPr>
        <a:xfrm xmlns:a="http://schemas.openxmlformats.org/drawingml/2006/main">
          <a:off x="7349270" y="38138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0.95805</cdr:y>
    </cdr:from>
    <cdr:to>
      <cdr:x>0.33839</cdr:x>
      <cdr:y>1</cdr:y>
    </cdr:to>
    <cdr:sp macro="" textlink="">
      <cdr:nvSpPr>
        <cdr:cNvPr id="2" name="TextBox 1"/>
        <cdr:cNvSpPr txBox="1"/>
      </cdr:nvSpPr>
      <cdr:spPr>
        <a:xfrm xmlns:a="http://schemas.openxmlformats.org/drawingml/2006/main">
          <a:off x="0" y="6027584"/>
          <a:ext cx="2931949" cy="2639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Source: Global Trade</a:t>
          </a:r>
          <a:r>
            <a:rPr lang="en-US" sz="1100" baseline="0"/>
            <a:t> Information Services (GTIS)</a:t>
          </a:r>
          <a:endParaRPr lang="en-US" sz="1100"/>
        </a:p>
      </cdr:txBody>
    </cdr:sp>
  </cdr:relSizeAnchor>
</c:userShapes>
</file>

<file path=ppt/drawings/drawing5.xml><?xml version="1.0" encoding="utf-8"?>
<c:userShapes xmlns:c="http://schemas.openxmlformats.org/drawingml/2006/chart">
  <cdr:relSizeAnchor xmlns:cdr="http://schemas.openxmlformats.org/drawingml/2006/chartDrawing">
    <cdr:from>
      <cdr:x>0.8071</cdr:x>
      <cdr:y>0.07636</cdr:y>
    </cdr:from>
    <cdr:to>
      <cdr:x>0.83355</cdr:x>
      <cdr:y>0.33656</cdr:y>
    </cdr:to>
    <cdr:sp macro="" textlink="">
      <cdr:nvSpPr>
        <cdr:cNvPr id="2" name="Right Brace 1"/>
        <cdr:cNvSpPr/>
      </cdr:nvSpPr>
      <cdr:spPr>
        <a:xfrm xmlns:a="http://schemas.openxmlformats.org/drawingml/2006/main">
          <a:off x="6642099" y="363080"/>
          <a:ext cx="217683" cy="1237120"/>
        </a:xfrm>
        <a:prstGeom xmlns:a="http://schemas.openxmlformats.org/drawingml/2006/main" prst="righ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0.76698</cdr:x>
      <cdr:y>0.13623</cdr:y>
    </cdr:from>
    <cdr:to>
      <cdr:x>0.9321</cdr:x>
      <cdr:y>0.1389</cdr:y>
    </cdr:to>
    <cdr:cxnSp macro="">
      <cdr:nvCxnSpPr>
        <cdr:cNvPr id="3" name="Straight Arrow Connector 2">
          <a:extLst xmlns:a="http://schemas.openxmlformats.org/drawingml/2006/main">
            <a:ext uri="{FF2B5EF4-FFF2-40B4-BE49-F238E27FC236}">
              <a16:creationId xmlns="" xmlns:a16="http://schemas.microsoft.com/office/drawing/2014/main" id="{AE5ACE1E-A642-42B7-ABED-569558637A98}"/>
            </a:ext>
          </a:extLst>
        </cdr:cNvPr>
        <cdr:cNvCxnSpPr/>
      </cdr:nvCxnSpPr>
      <cdr:spPr>
        <a:xfrm xmlns:a="http://schemas.openxmlformats.org/drawingml/2006/main" flipV="1">
          <a:off x="6311900" y="647700"/>
          <a:ext cx="1358900" cy="1270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ABC610F-640C-4FC5-BCC1-235B244DB9AE}" type="datetimeFigureOut">
              <a:rPr lang="en-US" smtClean="0"/>
              <a:t>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06BE200-D664-42D5-85E6-6DC1E9C17E91}" type="slidenum">
              <a:rPr lang="en-US" smtClean="0"/>
              <a:t>‹#›</a:t>
            </a:fld>
            <a:endParaRPr lang="en-US"/>
          </a:p>
        </p:txBody>
      </p:sp>
    </p:spTree>
    <p:extLst>
      <p:ext uri="{BB962C8B-B14F-4D97-AF65-F5344CB8AC3E}">
        <p14:creationId xmlns:p14="http://schemas.microsoft.com/office/powerpoint/2010/main" val="1094919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F6F0E92-CBBD-4FFE-BF3D-BADD54592B2E}" type="datetimeFigureOut">
              <a:rPr lang="en-US" smtClean="0"/>
              <a:t>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32CC815-D55B-4914-889A-945DB330F2BF}" type="slidenum">
              <a:rPr lang="en-US" smtClean="0"/>
              <a:t>‹#›</a:t>
            </a:fld>
            <a:endParaRPr lang="en-US"/>
          </a:p>
        </p:txBody>
      </p:sp>
    </p:spTree>
    <p:extLst>
      <p:ext uri="{BB962C8B-B14F-4D97-AF65-F5344CB8AC3E}">
        <p14:creationId xmlns:p14="http://schemas.microsoft.com/office/powerpoint/2010/main" val="218682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China’s General Administration of Customs reports soybean imports for October at 5.9 million tons, up 12 percent from October 2016.  The United States supplied 23 percent of October’s shipments while Brazil supplied 58 percent.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Revised 11-28-2017</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95812F4-5488-4BC7-B8A8-F9B66B55FBFC}" type="slidenum">
              <a:rPr lang="en-US" smtClean="0"/>
              <a:t>34</a:t>
            </a:fld>
            <a:endParaRPr lang="en-US"/>
          </a:p>
        </p:txBody>
      </p:sp>
    </p:spTree>
    <p:extLst>
      <p:ext uri="{BB962C8B-B14F-4D97-AF65-F5344CB8AC3E}">
        <p14:creationId xmlns:p14="http://schemas.microsoft.com/office/powerpoint/2010/main" val="76507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4"/>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7E7E7A-F63B-4E9C-8C52-59D647E72C35}"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0ADC-1ADA-4B55-9BE4-8A73F3B957B1}" type="slidenum">
              <a:rPr lang="en-US" smtClean="0"/>
              <a:t>‹#›</a:t>
            </a:fld>
            <a:endParaRPr lang="en-US"/>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393836"/>
            <a:ext cx="1219203" cy="1676403"/>
          </a:xfrm>
          <a:prstGeom prst="rect">
            <a:avLst/>
          </a:prstGeom>
        </p:spPr>
      </p:pic>
      <p:sp>
        <p:nvSpPr>
          <p:cNvPr id="21" name="Rectangle 20"/>
          <p:cNvSpPr/>
          <p:nvPr/>
        </p:nvSpPr>
        <p:spPr>
          <a:xfrm>
            <a:off x="1828800" y="406446"/>
            <a:ext cx="10363199" cy="1676403"/>
          </a:xfrm>
          <a:prstGeom prst="rect">
            <a:avLst/>
          </a:prstGeom>
          <a:solidFill>
            <a:srgbClr val="88A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2" name="Rectangle 21"/>
          <p:cNvSpPr/>
          <p:nvPr/>
        </p:nvSpPr>
        <p:spPr>
          <a:xfrm>
            <a:off x="1828800" y="2286001"/>
            <a:ext cx="10363200" cy="35814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907409" y="838200"/>
            <a:ext cx="10029439" cy="1203326"/>
          </a:xfrm>
          <a:prstGeom prst="rect">
            <a:avLst/>
          </a:prstGeom>
        </p:spPr>
        <p:txBody>
          <a:bodyPr anchor="ctr">
            <a:normAutofit/>
          </a:bodyPr>
          <a:lstStyle>
            <a:lvl1pPr algn="l">
              <a:defRPr sz="4000" spc="15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907409" y="2530476"/>
            <a:ext cx="10081393" cy="1463040"/>
          </a:xfrm>
          <a:prstGeom prst="rect">
            <a:avLst/>
          </a:prstGeom>
        </p:spPr>
        <p:txBody>
          <a:bodyPr lIns="91440" rIns="91440" anchor="ctr">
            <a:normAutofit/>
          </a:bodyPr>
          <a:lstStyle>
            <a:lvl1pPr marL="0" indent="0" algn="l">
              <a:lnSpc>
                <a:spcPct val="100000"/>
              </a:lnSpc>
              <a:spcBef>
                <a:spcPts val="0"/>
              </a:spcBef>
              <a:buNone/>
              <a:defRPr sz="2800">
                <a:solidFill>
                  <a:schemeClr val="bg1"/>
                </a:solidFill>
                <a:latin typeface="Arial" panose="020B0604020202020204" pitchFamily="34" charset="0"/>
                <a:cs typeface="Arial" panose="020B0604020202020204" pitchFamily="34" charset="0"/>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Tree>
    <p:extLst>
      <p:ext uri="{BB962C8B-B14F-4D97-AF65-F5344CB8AC3E}">
        <p14:creationId xmlns:p14="http://schemas.microsoft.com/office/powerpoint/2010/main" val="395380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172528"/>
            <a:ext cx="10972800" cy="868362"/>
          </a:xfrm>
          <a:prstGeom prst="rect">
            <a:avLst/>
          </a:prstGeom>
        </p:spPr>
        <p:txBody>
          <a:bodyPr>
            <a:normAutofit/>
          </a:bodyPr>
          <a:lstStyle>
            <a:lvl1pPr algn="l">
              <a:defRPr sz="4000">
                <a:solidFill>
                  <a:srgbClr val="88A53D"/>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11200" y="1371601"/>
            <a:ext cx="10972800" cy="4754563"/>
          </a:xfrm>
          <a:prstGeom prst="rect">
            <a:avLst/>
          </a:prstGeom>
        </p:spPr>
        <p:txBody>
          <a:bodyPr/>
          <a:lstStyle>
            <a:lvl1pPr>
              <a:defRPr>
                <a:solidFill>
                  <a:srgbClr val="435363"/>
                </a:solidFill>
              </a:defRPr>
            </a:lvl1pPr>
            <a:lvl2pPr>
              <a:defRPr>
                <a:solidFill>
                  <a:srgbClr val="435363"/>
                </a:solidFill>
              </a:defRPr>
            </a:lvl2pPr>
            <a:lvl3pPr>
              <a:defRPr>
                <a:solidFill>
                  <a:srgbClr val="435363"/>
                </a:solidFill>
              </a:defRPr>
            </a:lvl3pPr>
            <a:lvl4pPr>
              <a:defRPr>
                <a:solidFill>
                  <a:srgbClr val="435363"/>
                </a:solidFill>
              </a:defRPr>
            </a:lvl4pPr>
            <a:lvl5pPr>
              <a:defRPr>
                <a:solidFill>
                  <a:srgbClr val="43536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E7E7A-F63B-4E9C-8C52-59D647E72C35}" type="datetimeFigureOut">
              <a:rPr lang="en-US" smtClean="0"/>
              <a:t>2/20/18</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4D30ADC-1ADA-4B55-9BE4-8A73F3B957B1}"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2" y="304800"/>
            <a:ext cx="430924" cy="592520"/>
          </a:xfrm>
          <a:prstGeom prst="rect">
            <a:avLst/>
          </a:prstGeom>
        </p:spPr>
      </p:pic>
    </p:spTree>
    <p:extLst>
      <p:ext uri="{BB962C8B-B14F-4D97-AF65-F5344CB8AC3E}">
        <p14:creationId xmlns:p14="http://schemas.microsoft.com/office/powerpoint/2010/main" val="22188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3"/>
            <a:ext cx="5384800" cy="4525963"/>
          </a:xfrm>
          <a:prstGeom prst="rect">
            <a:avLst/>
          </a:prstGeom>
        </p:spPr>
        <p:txBody>
          <a:bodyPr/>
          <a:lstStyle>
            <a:lvl1pPr>
              <a:defRPr sz="2800" b="0">
                <a:solidFill>
                  <a:srgbClr val="435363"/>
                </a:solidFill>
              </a:defRPr>
            </a:lvl1pPr>
            <a:lvl2pPr>
              <a:defRPr sz="2400">
                <a:solidFill>
                  <a:srgbClr val="435363"/>
                </a:solidFill>
              </a:defRPr>
            </a:lvl2pPr>
            <a:lvl3pPr>
              <a:defRPr sz="2000">
                <a:solidFill>
                  <a:srgbClr val="435363"/>
                </a:solidFill>
              </a:defRPr>
            </a:lvl3pPr>
            <a:lvl4pPr>
              <a:defRPr sz="1800">
                <a:solidFill>
                  <a:srgbClr val="435363"/>
                </a:solidFill>
              </a:defRPr>
            </a:lvl4pPr>
            <a:lvl5pPr>
              <a:defRPr sz="1800">
                <a:solidFill>
                  <a:srgbClr val="435363"/>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solidFill>
                  <a:srgbClr val="435363"/>
                </a:solidFill>
              </a:defRPr>
            </a:lvl1pPr>
            <a:lvl2pPr>
              <a:defRPr sz="2400">
                <a:solidFill>
                  <a:srgbClr val="435363"/>
                </a:solidFill>
              </a:defRPr>
            </a:lvl2pPr>
            <a:lvl3pPr>
              <a:defRPr sz="2000">
                <a:solidFill>
                  <a:srgbClr val="435363"/>
                </a:solidFill>
              </a:defRPr>
            </a:lvl3pPr>
            <a:lvl4pPr>
              <a:defRPr sz="1800">
                <a:solidFill>
                  <a:srgbClr val="435363"/>
                </a:solidFill>
              </a:defRPr>
            </a:lvl4pPr>
            <a:lvl5pPr>
              <a:defRPr sz="1800">
                <a:solidFill>
                  <a:srgbClr val="435363"/>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E7E7A-F63B-4E9C-8C52-59D647E72C35}" type="datetimeFigureOut">
              <a:rPr lang="en-US" smtClean="0"/>
              <a:t>2/20/18</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4D30ADC-1ADA-4B55-9BE4-8A73F3B957B1}" type="slidenum">
              <a:rPr lang="en-US" smtClean="0"/>
              <a:t>‹#›</a:t>
            </a:fld>
            <a:endParaRPr lang="en-US"/>
          </a:p>
        </p:txBody>
      </p:sp>
      <p:sp>
        <p:nvSpPr>
          <p:cNvPr id="8" name="Title 1"/>
          <p:cNvSpPr>
            <a:spLocks noGrp="1"/>
          </p:cNvSpPr>
          <p:nvPr>
            <p:ph type="title"/>
          </p:nvPr>
        </p:nvSpPr>
        <p:spPr>
          <a:xfrm>
            <a:off x="711200" y="172528"/>
            <a:ext cx="10972800" cy="868362"/>
          </a:xfrm>
          <a:prstGeom prst="rect">
            <a:avLst/>
          </a:prstGeom>
        </p:spPr>
        <p:txBody>
          <a:bodyPr>
            <a:normAutofit/>
          </a:bodyPr>
          <a:lstStyle>
            <a:lvl1pPr algn="l">
              <a:defRPr sz="4000">
                <a:solidFill>
                  <a:srgbClr val="88A53D"/>
                </a:solidFill>
                <a:latin typeface="Arial" pitchFamily="34" charset="0"/>
                <a:cs typeface="Arial" pitchFamily="34" charset="0"/>
              </a:defRPr>
            </a:lvl1pPr>
          </a:lstStyle>
          <a:p>
            <a:r>
              <a:rPr lang="en-US"/>
              <a:t>Click to edit Master title style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2" y="304800"/>
            <a:ext cx="430924" cy="592520"/>
          </a:xfrm>
          <a:prstGeom prst="rect">
            <a:avLst/>
          </a:prstGeom>
        </p:spPr>
      </p:pic>
    </p:spTree>
    <p:extLst>
      <p:ext uri="{BB962C8B-B14F-4D97-AF65-F5344CB8AC3E}">
        <p14:creationId xmlns:p14="http://schemas.microsoft.com/office/powerpoint/2010/main" val="94730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7E7E7A-F63B-4E9C-8C52-59D647E72C35}" type="datetimeFigureOut">
              <a:rPr lang="en-US" smtClean="0"/>
              <a:t>2/20/18</a:t>
            </a:fld>
            <a:endParaRPr lang="en-US"/>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4D30ADC-1ADA-4B55-9BE4-8A73F3B957B1}" type="slidenum">
              <a:rPr lang="en-US" smtClean="0"/>
              <a:t>‹#›</a:t>
            </a:fld>
            <a:endParaRPr lang="en-US"/>
          </a:p>
        </p:txBody>
      </p:sp>
      <p:sp>
        <p:nvSpPr>
          <p:cNvPr id="6" name="Title 1"/>
          <p:cNvSpPr>
            <a:spLocks noGrp="1"/>
          </p:cNvSpPr>
          <p:nvPr>
            <p:ph type="title"/>
          </p:nvPr>
        </p:nvSpPr>
        <p:spPr>
          <a:xfrm>
            <a:off x="711200" y="172528"/>
            <a:ext cx="10972800" cy="868362"/>
          </a:xfrm>
          <a:prstGeom prst="rect">
            <a:avLst/>
          </a:prstGeom>
        </p:spPr>
        <p:txBody>
          <a:bodyPr>
            <a:normAutofit/>
          </a:bodyPr>
          <a:lstStyle>
            <a:lvl1pPr algn="l">
              <a:defRPr sz="4000">
                <a:solidFill>
                  <a:srgbClr val="88A53D"/>
                </a:solidFill>
                <a:latin typeface="Arial" pitchFamily="34" charset="0"/>
                <a:cs typeface="Arial"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2" y="304800"/>
            <a:ext cx="430924" cy="592520"/>
          </a:xfrm>
          <a:prstGeom prst="rect">
            <a:avLst/>
          </a:prstGeom>
        </p:spPr>
      </p:pic>
    </p:spTree>
    <p:extLst>
      <p:ext uri="{BB962C8B-B14F-4D97-AF65-F5344CB8AC3E}">
        <p14:creationId xmlns:p14="http://schemas.microsoft.com/office/powerpoint/2010/main" val="101061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800" b="0">
                <a:solidFill>
                  <a:srgbClr val="88A53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solidFill>
                  <a:srgbClr val="435D7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2000">
                <a:solidFill>
                  <a:srgbClr val="43536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435D79"/>
                </a:solidFill>
              </a:defRPr>
            </a:lvl1pPr>
          </a:lstStyle>
          <a:p>
            <a:fld id="{667E7E7A-F63B-4E9C-8C52-59D647E72C35}" type="datetimeFigureOut">
              <a:rPr lang="en-US" smtClean="0"/>
              <a:t>2/20/18</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lvl1pPr>
              <a:defRPr>
                <a:solidFill>
                  <a:srgbClr val="435D79"/>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435D79"/>
                </a:solidFill>
              </a:defRPr>
            </a:lvl1pPr>
          </a:lstStyle>
          <a:p>
            <a:fld id="{A4D30ADC-1ADA-4B55-9BE4-8A73F3B957B1}" type="slidenum">
              <a:rPr lang="en-US" smtClean="0"/>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2" y="304800"/>
            <a:ext cx="430924" cy="592520"/>
          </a:xfrm>
          <a:prstGeom prst="rect">
            <a:avLst/>
          </a:prstGeom>
        </p:spPr>
      </p:pic>
    </p:spTree>
    <p:extLst>
      <p:ext uri="{BB962C8B-B14F-4D97-AF65-F5344CB8AC3E}">
        <p14:creationId xmlns:p14="http://schemas.microsoft.com/office/powerpoint/2010/main" val="3598468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rgbClr val="435D79"/>
                </a:solidFill>
              </a:defRPr>
            </a:lvl1pPr>
          </a:lstStyle>
          <a:p>
            <a:fld id="{667E7E7A-F63B-4E9C-8C52-59D647E72C35}" type="datetimeFigureOut">
              <a:rPr lang="en-US" smtClean="0"/>
              <a:t>2/20/18</a:t>
            </a:fld>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rgbClr val="435D79"/>
                </a:solidFill>
              </a:defRPr>
            </a:lvl1pPr>
          </a:lstStyle>
          <a:p>
            <a:fld id="{A4D30ADC-1ADA-4B55-9BE4-8A73F3B957B1}" type="slidenum">
              <a:rPr lang="en-US" smtClean="0"/>
              <a:t>‹#›</a:t>
            </a:fld>
            <a:endParaRPr lang="en-US"/>
          </a:p>
        </p:txBody>
      </p:sp>
      <p:sp>
        <p:nvSpPr>
          <p:cNvPr id="10" name="Footer Placeholder 4"/>
          <p:cNvSpPr>
            <a:spLocks noGrp="1"/>
          </p:cNvSpPr>
          <p:nvPr>
            <p:ph type="ftr" sz="quarter" idx="3"/>
          </p:nvPr>
        </p:nvSpPr>
        <p:spPr>
          <a:xfrm>
            <a:off x="4165600" y="6356353"/>
            <a:ext cx="3860800" cy="365125"/>
          </a:xfrm>
          <a:prstGeom prst="rect">
            <a:avLst/>
          </a:prstGeom>
        </p:spPr>
        <p:txBody>
          <a:bodyPr/>
          <a:lstStyle>
            <a:lvl1pPr>
              <a:defRPr>
                <a:solidFill>
                  <a:srgbClr val="435D79"/>
                </a:solidFill>
              </a:defRPr>
            </a:lvl1pPr>
          </a:lstStyle>
          <a:p>
            <a:endParaRPr lang="en-US"/>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30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7.xml"/><Relationship Id="rId3" Type="http://schemas.openxmlformats.org/officeDocument/2006/relationships/chart" Target="../charts/char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9.xml"/><Relationship Id="rId3" Type="http://schemas.openxmlformats.org/officeDocument/2006/relationships/chart" Target="../charts/char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1.xml"/><Relationship Id="rId3"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6.xml"/><Relationship Id="rId3" Type="http://schemas.openxmlformats.org/officeDocument/2006/relationships/chart" Target="../charts/char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9.xml"/><Relationship Id="rId3" Type="http://schemas.openxmlformats.org/officeDocument/2006/relationships/chart" Target="../charts/char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5.xml"/><Relationship Id="rId3" Type="http://schemas.openxmlformats.org/officeDocument/2006/relationships/chart" Target="../charts/char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30.xml"/><Relationship Id="rId3" Type="http://schemas.openxmlformats.org/officeDocument/2006/relationships/chart" Target="../charts/char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Trade Conflicts--what’s at stake for US agriculture? </a:t>
            </a:r>
          </a:p>
        </p:txBody>
      </p:sp>
      <p:sp>
        <p:nvSpPr>
          <p:cNvPr id="3" name="Subtitle 2"/>
          <p:cNvSpPr>
            <a:spLocks noGrp="1"/>
          </p:cNvSpPr>
          <p:nvPr>
            <p:ph type="subTitle" idx="1"/>
          </p:nvPr>
        </p:nvSpPr>
        <p:spPr/>
        <p:txBody>
          <a:bodyPr/>
          <a:lstStyle/>
          <a:p>
            <a:r>
              <a:rPr lang="en-US" dirty="0"/>
              <a:t>Joseph W. Glauber</a:t>
            </a:r>
          </a:p>
          <a:p>
            <a:r>
              <a:rPr lang="en-US" dirty="0"/>
              <a:t>Senior Research Fellow, IFPRI</a:t>
            </a:r>
          </a:p>
          <a:p>
            <a:r>
              <a:rPr lang="en-US" dirty="0"/>
              <a:t>21 February 2018</a:t>
            </a:r>
          </a:p>
        </p:txBody>
      </p:sp>
    </p:spTree>
    <p:extLst>
      <p:ext uri="{BB962C8B-B14F-4D97-AF65-F5344CB8AC3E}">
        <p14:creationId xmlns:p14="http://schemas.microsoft.com/office/powerpoint/2010/main" val="39439364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FE4CE-064C-49EF-9B47-7E2780C77F3E}"/>
              </a:ext>
            </a:extLst>
          </p:cNvPr>
          <p:cNvSpPr>
            <a:spLocks noGrp="1"/>
          </p:cNvSpPr>
          <p:nvPr>
            <p:ph type="title"/>
          </p:nvPr>
        </p:nvSpPr>
        <p:spPr/>
        <p:txBody>
          <a:bodyPr/>
          <a:lstStyle/>
          <a:p>
            <a:r>
              <a:rPr lang="en-US" dirty="0"/>
              <a:t>Google Trends:  TPP</a:t>
            </a:r>
          </a:p>
        </p:txBody>
      </p:sp>
      <p:graphicFrame>
        <p:nvGraphicFramePr>
          <p:cNvPr id="4" name="Content Placeholder 3">
            <a:extLst>
              <a:ext uri="{FF2B5EF4-FFF2-40B4-BE49-F238E27FC236}">
                <a16:creationId xmlns="" xmlns:a16="http://schemas.microsoft.com/office/drawing/2014/main" id="{BF078D25-E23F-4AD5-B414-C802633219F8}"/>
              </a:ext>
            </a:extLst>
          </p:cNvPr>
          <p:cNvGraphicFramePr>
            <a:graphicFrameLocks noGrp="1"/>
          </p:cNvGraphicFramePr>
          <p:nvPr>
            <p:ph idx="1"/>
          </p:nvPr>
        </p:nvGraphicFramePr>
        <p:xfrm>
          <a:off x="711200" y="1371600"/>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 xmlns:a16="http://schemas.microsoft.com/office/drawing/2014/main" id="{C8EB737F-707E-4C7C-AFCE-64FA18AA0071}"/>
              </a:ext>
            </a:extLst>
          </p:cNvPr>
          <p:cNvSpPr txBox="1"/>
          <p:nvPr/>
        </p:nvSpPr>
        <p:spPr>
          <a:xfrm>
            <a:off x="9377916" y="1939892"/>
            <a:ext cx="1951175" cy="369332"/>
          </a:xfrm>
          <a:prstGeom prst="rect">
            <a:avLst/>
          </a:prstGeom>
          <a:noFill/>
        </p:spPr>
        <p:txBody>
          <a:bodyPr wrap="none" rtlCol="0">
            <a:spAutoFit/>
          </a:bodyPr>
          <a:lstStyle/>
          <a:p>
            <a:r>
              <a:rPr lang="en-US" dirty="0"/>
              <a:t>US pulls out of TPP</a:t>
            </a:r>
          </a:p>
        </p:txBody>
      </p:sp>
      <p:sp>
        <p:nvSpPr>
          <p:cNvPr id="6" name="Oval 5">
            <a:extLst>
              <a:ext uri="{FF2B5EF4-FFF2-40B4-BE49-F238E27FC236}">
                <a16:creationId xmlns="" xmlns:a16="http://schemas.microsoft.com/office/drawing/2014/main" id="{E6550BDB-01E0-4181-9C63-18D8243BD8D2}"/>
              </a:ext>
            </a:extLst>
          </p:cNvPr>
          <p:cNvSpPr/>
          <p:nvPr/>
        </p:nvSpPr>
        <p:spPr>
          <a:xfrm>
            <a:off x="9186530" y="2289913"/>
            <a:ext cx="382772" cy="300519"/>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77542736-9A88-4DBD-98CD-608D44F72F66}"/>
              </a:ext>
            </a:extLst>
          </p:cNvPr>
          <p:cNvSpPr txBox="1"/>
          <p:nvPr/>
        </p:nvSpPr>
        <p:spPr>
          <a:xfrm>
            <a:off x="4942390" y="2241814"/>
            <a:ext cx="1807995" cy="646331"/>
          </a:xfrm>
          <a:prstGeom prst="rect">
            <a:avLst/>
          </a:prstGeom>
          <a:noFill/>
        </p:spPr>
        <p:txBody>
          <a:bodyPr wrap="none" rtlCol="0">
            <a:spAutoFit/>
          </a:bodyPr>
          <a:lstStyle/>
          <a:p>
            <a:r>
              <a:rPr lang="en-US" dirty="0"/>
              <a:t>TPP negotiations </a:t>
            </a:r>
          </a:p>
          <a:p>
            <a:r>
              <a:rPr lang="en-US" dirty="0"/>
              <a:t>concluded</a:t>
            </a:r>
          </a:p>
        </p:txBody>
      </p:sp>
      <p:sp>
        <p:nvSpPr>
          <p:cNvPr id="8" name="TextBox 7">
            <a:extLst>
              <a:ext uri="{FF2B5EF4-FFF2-40B4-BE49-F238E27FC236}">
                <a16:creationId xmlns="" xmlns:a16="http://schemas.microsoft.com/office/drawing/2014/main" id="{EF0ADFE0-C05E-4FFF-ADD2-18FD63099A6A}"/>
              </a:ext>
            </a:extLst>
          </p:cNvPr>
          <p:cNvSpPr txBox="1"/>
          <p:nvPr/>
        </p:nvSpPr>
        <p:spPr>
          <a:xfrm>
            <a:off x="7390024" y="1755226"/>
            <a:ext cx="1348254" cy="369332"/>
          </a:xfrm>
          <a:prstGeom prst="rect">
            <a:avLst/>
          </a:prstGeom>
          <a:noFill/>
        </p:spPr>
        <p:txBody>
          <a:bodyPr wrap="none" rtlCol="0">
            <a:spAutoFit/>
          </a:bodyPr>
          <a:lstStyle/>
          <a:p>
            <a:r>
              <a:rPr lang="en-US" dirty="0"/>
              <a:t>Conventions</a:t>
            </a:r>
          </a:p>
        </p:txBody>
      </p:sp>
    </p:spTree>
    <p:extLst>
      <p:ext uri="{BB962C8B-B14F-4D97-AF65-F5344CB8AC3E}">
        <p14:creationId xmlns:p14="http://schemas.microsoft.com/office/powerpoint/2010/main" val="10087841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6C4EFE7-5C02-4C4D-9B2F-9F7F987A8AAD}"/>
              </a:ext>
            </a:extLst>
          </p:cNvPr>
          <p:cNvSpPr>
            <a:spLocks noGrp="1"/>
          </p:cNvSpPr>
          <p:nvPr>
            <p:ph sz="half" idx="1"/>
          </p:nvPr>
        </p:nvSpPr>
        <p:spPr/>
        <p:txBody>
          <a:bodyPr/>
          <a:lstStyle/>
          <a:p>
            <a:pPr marL="0" indent="0">
              <a:buNone/>
            </a:pPr>
            <a:r>
              <a:rPr lang="en-US" dirty="0"/>
              <a:t>Cost to ag</a:t>
            </a:r>
          </a:p>
          <a:p>
            <a:r>
              <a:rPr lang="en-US" dirty="0"/>
              <a:t>Farm Bureau:</a:t>
            </a:r>
          </a:p>
          <a:p>
            <a:pPr lvl="1"/>
            <a:r>
              <a:rPr lang="en-US" dirty="0"/>
              <a:t>Ag exports: +$5.5 </a:t>
            </a:r>
            <a:r>
              <a:rPr lang="en-US" dirty="0" err="1"/>
              <a:t>bil</a:t>
            </a:r>
            <a:r>
              <a:rPr lang="en-US" dirty="0"/>
              <a:t> </a:t>
            </a:r>
          </a:p>
          <a:p>
            <a:pPr lvl="1"/>
            <a:r>
              <a:rPr lang="en-US" dirty="0"/>
              <a:t>Farm income: +$4.4 </a:t>
            </a:r>
            <a:r>
              <a:rPr lang="en-US" dirty="0" err="1"/>
              <a:t>bil</a:t>
            </a:r>
            <a:endParaRPr lang="en-US" dirty="0"/>
          </a:p>
          <a:p>
            <a:r>
              <a:rPr lang="en-US" dirty="0"/>
              <a:t>USITC:  Ag exports:  +$7.2 </a:t>
            </a:r>
            <a:r>
              <a:rPr lang="en-US" dirty="0" err="1"/>
              <a:t>bil</a:t>
            </a:r>
            <a:r>
              <a:rPr lang="en-US" dirty="0"/>
              <a:t> (dairy +$1.8 </a:t>
            </a:r>
            <a:r>
              <a:rPr lang="en-US" dirty="0" err="1"/>
              <a:t>bil</a:t>
            </a:r>
            <a:r>
              <a:rPr lang="en-US" dirty="0"/>
              <a:t>; meats +$1.3 </a:t>
            </a:r>
            <a:r>
              <a:rPr lang="en-US" dirty="0" err="1"/>
              <a:t>bil</a:t>
            </a:r>
            <a:r>
              <a:rPr lang="en-US" dirty="0"/>
              <a:t>)</a:t>
            </a:r>
          </a:p>
          <a:p>
            <a:r>
              <a:rPr lang="en-US" dirty="0"/>
              <a:t>ERS:  Ag exports: +$3 </a:t>
            </a:r>
            <a:r>
              <a:rPr lang="en-US" dirty="0" err="1"/>
              <a:t>bil</a:t>
            </a:r>
            <a:endParaRPr lang="en-US" dirty="0"/>
          </a:p>
        </p:txBody>
      </p:sp>
      <p:pic>
        <p:nvPicPr>
          <p:cNvPr id="6" name="Content Placeholder 5">
            <a:extLst>
              <a:ext uri="{FF2B5EF4-FFF2-40B4-BE49-F238E27FC236}">
                <a16:creationId xmlns="" xmlns:a16="http://schemas.microsoft.com/office/drawing/2014/main" id="{31E4F553-1E93-4F9D-BFA0-22EC94555D2B}"/>
              </a:ext>
            </a:extLst>
          </p:cNvPr>
          <p:cNvPicPr>
            <a:picLocks noGrp="1" noChangeAspect="1"/>
          </p:cNvPicPr>
          <p:nvPr>
            <p:ph sz="half" idx="2"/>
          </p:nvPr>
        </p:nvPicPr>
        <p:blipFill>
          <a:blip r:embed="rId2"/>
          <a:stretch>
            <a:fillRect/>
          </a:stretch>
        </p:blipFill>
        <p:spPr>
          <a:xfrm>
            <a:off x="6703499" y="1600200"/>
            <a:ext cx="4373002" cy="4525963"/>
          </a:xfrm>
          <a:prstGeom prst="rect">
            <a:avLst/>
          </a:prstGeom>
        </p:spPr>
      </p:pic>
      <p:sp>
        <p:nvSpPr>
          <p:cNvPr id="4" name="Title 3">
            <a:extLst>
              <a:ext uri="{FF2B5EF4-FFF2-40B4-BE49-F238E27FC236}">
                <a16:creationId xmlns="" xmlns:a16="http://schemas.microsoft.com/office/drawing/2014/main" id="{AD1794A0-4F22-424C-A4C4-FC0008FB55AE}"/>
              </a:ext>
            </a:extLst>
          </p:cNvPr>
          <p:cNvSpPr>
            <a:spLocks noGrp="1"/>
          </p:cNvSpPr>
          <p:nvPr>
            <p:ph type="title"/>
          </p:nvPr>
        </p:nvSpPr>
        <p:spPr/>
        <p:txBody>
          <a:bodyPr/>
          <a:lstStyle/>
          <a:p>
            <a:r>
              <a:rPr lang="en-US" dirty="0"/>
              <a:t>TPP</a:t>
            </a:r>
          </a:p>
        </p:txBody>
      </p:sp>
      <p:sp>
        <p:nvSpPr>
          <p:cNvPr id="7" name="TextBox 6">
            <a:extLst>
              <a:ext uri="{FF2B5EF4-FFF2-40B4-BE49-F238E27FC236}">
                <a16:creationId xmlns="" xmlns:a16="http://schemas.microsoft.com/office/drawing/2014/main" id="{A1E499DE-FCCD-4B0C-B61D-4F9B6A01C5CC}"/>
              </a:ext>
            </a:extLst>
          </p:cNvPr>
          <p:cNvSpPr txBox="1"/>
          <p:nvPr/>
        </p:nvSpPr>
        <p:spPr>
          <a:xfrm>
            <a:off x="6703499" y="6447099"/>
            <a:ext cx="90840" cy="369332"/>
          </a:xfrm>
          <a:prstGeom prst="rect">
            <a:avLst/>
          </a:prstGeom>
          <a:noFill/>
        </p:spPr>
        <p:txBody>
          <a:bodyPr wrap="square" rtlCol="0">
            <a:spAutoFit/>
          </a:bodyPr>
          <a:lstStyle/>
          <a:p>
            <a:r>
              <a:rPr lang="en-US" dirty="0"/>
              <a:t>`</a:t>
            </a:r>
          </a:p>
        </p:txBody>
      </p:sp>
      <p:sp>
        <p:nvSpPr>
          <p:cNvPr id="8" name="TextBox 7">
            <a:extLst>
              <a:ext uri="{FF2B5EF4-FFF2-40B4-BE49-F238E27FC236}">
                <a16:creationId xmlns="" xmlns:a16="http://schemas.microsoft.com/office/drawing/2014/main" id="{83B29F07-95A5-4AD7-80AB-A06E79CE2C18}"/>
              </a:ext>
            </a:extLst>
          </p:cNvPr>
          <p:cNvSpPr txBox="1"/>
          <p:nvPr/>
        </p:nvSpPr>
        <p:spPr>
          <a:xfrm>
            <a:off x="6620719" y="6269843"/>
            <a:ext cx="4712893" cy="369332"/>
          </a:xfrm>
          <a:prstGeom prst="rect">
            <a:avLst/>
          </a:prstGeom>
          <a:noFill/>
        </p:spPr>
        <p:txBody>
          <a:bodyPr wrap="none" rtlCol="0">
            <a:spAutoFit/>
          </a:bodyPr>
          <a:lstStyle/>
          <a:p>
            <a:r>
              <a:rPr lang="en-US" dirty="0"/>
              <a:t>Dade and </a:t>
            </a:r>
            <a:r>
              <a:rPr lang="en-US" dirty="0" err="1"/>
              <a:t>Ciuriak</a:t>
            </a:r>
            <a:r>
              <a:rPr lang="en-US" dirty="0"/>
              <a:t> 2018, </a:t>
            </a:r>
            <a:r>
              <a:rPr lang="en-US" dirty="0" err="1"/>
              <a:t>CanadaWest</a:t>
            </a:r>
            <a:r>
              <a:rPr lang="en-US" dirty="0"/>
              <a:t> Foundation</a:t>
            </a:r>
          </a:p>
        </p:txBody>
      </p:sp>
    </p:spTree>
    <p:extLst>
      <p:ext uri="{BB962C8B-B14F-4D97-AF65-F5344CB8AC3E}">
        <p14:creationId xmlns:p14="http://schemas.microsoft.com/office/powerpoint/2010/main" val="15103651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Trends: “NAFTA”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5854782"/>
              </p:ext>
            </p:extLst>
          </p:nvPr>
        </p:nvGraphicFramePr>
        <p:xfrm>
          <a:off x="1984414" y="1600201"/>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 xmlns:a16="http://schemas.microsoft.com/office/drawing/2014/main" id="{8771D845-6724-4153-B908-66E3BDA4A8C3}"/>
              </a:ext>
            </a:extLst>
          </p:cNvPr>
          <p:cNvSpPr txBox="1"/>
          <p:nvPr/>
        </p:nvSpPr>
        <p:spPr>
          <a:xfrm>
            <a:off x="7293935" y="2179674"/>
            <a:ext cx="853119" cy="338554"/>
          </a:xfrm>
          <a:prstGeom prst="rect">
            <a:avLst/>
          </a:prstGeom>
          <a:noFill/>
        </p:spPr>
        <p:txBody>
          <a:bodyPr wrap="none" rtlCol="0">
            <a:spAutoFit/>
          </a:bodyPr>
          <a:lstStyle/>
          <a:p>
            <a:r>
              <a:rPr lang="en-US" sz="1600" dirty="0"/>
              <a:t>Election</a:t>
            </a:r>
          </a:p>
        </p:txBody>
      </p:sp>
      <p:sp>
        <p:nvSpPr>
          <p:cNvPr id="5" name="TextBox 4">
            <a:extLst>
              <a:ext uri="{FF2B5EF4-FFF2-40B4-BE49-F238E27FC236}">
                <a16:creationId xmlns="" xmlns:a16="http://schemas.microsoft.com/office/drawing/2014/main" id="{7F104486-384B-4E1C-993E-69661FE52475}"/>
              </a:ext>
            </a:extLst>
          </p:cNvPr>
          <p:cNvSpPr txBox="1"/>
          <p:nvPr/>
        </p:nvSpPr>
        <p:spPr>
          <a:xfrm>
            <a:off x="8556677" y="1971805"/>
            <a:ext cx="1247714" cy="338554"/>
          </a:xfrm>
          <a:prstGeom prst="rect">
            <a:avLst/>
          </a:prstGeom>
          <a:noFill/>
        </p:spPr>
        <p:txBody>
          <a:bodyPr wrap="none" rtlCol="0">
            <a:spAutoFit/>
          </a:bodyPr>
          <a:lstStyle/>
          <a:p>
            <a:r>
              <a:rPr lang="en-US" sz="1600" dirty="0"/>
              <a:t>Inauguration</a:t>
            </a:r>
          </a:p>
        </p:txBody>
      </p:sp>
      <p:sp>
        <p:nvSpPr>
          <p:cNvPr id="6" name="TextBox 5">
            <a:extLst>
              <a:ext uri="{FF2B5EF4-FFF2-40B4-BE49-F238E27FC236}">
                <a16:creationId xmlns="" xmlns:a16="http://schemas.microsoft.com/office/drawing/2014/main" id="{6249BEA3-DFC8-46CA-AEF3-0BD5A328072E}"/>
              </a:ext>
            </a:extLst>
          </p:cNvPr>
          <p:cNvSpPr txBox="1"/>
          <p:nvPr/>
        </p:nvSpPr>
        <p:spPr>
          <a:xfrm>
            <a:off x="8956811" y="2549006"/>
            <a:ext cx="2514406" cy="584775"/>
          </a:xfrm>
          <a:prstGeom prst="rect">
            <a:avLst/>
          </a:prstGeom>
          <a:noFill/>
        </p:spPr>
        <p:txBody>
          <a:bodyPr wrap="none" rtlCol="0">
            <a:spAutoFit/>
          </a:bodyPr>
          <a:lstStyle/>
          <a:p>
            <a:r>
              <a:rPr lang="en-US" sz="1600" dirty="0"/>
              <a:t>President announces intent </a:t>
            </a:r>
          </a:p>
          <a:p>
            <a:r>
              <a:rPr lang="en-US" sz="1600" dirty="0"/>
              <a:t>to withdraw from </a:t>
            </a:r>
            <a:r>
              <a:rPr lang="en-US" sz="1600" dirty="0" err="1"/>
              <a:t>Nafta</a:t>
            </a:r>
            <a:endParaRPr lang="en-US" sz="1600" dirty="0"/>
          </a:p>
        </p:txBody>
      </p:sp>
      <p:sp>
        <p:nvSpPr>
          <p:cNvPr id="7" name="Oval 6">
            <a:extLst>
              <a:ext uri="{FF2B5EF4-FFF2-40B4-BE49-F238E27FC236}">
                <a16:creationId xmlns="" xmlns:a16="http://schemas.microsoft.com/office/drawing/2014/main" id="{11582757-DC8A-41C0-86A9-4F5361A8B42F}"/>
              </a:ext>
            </a:extLst>
          </p:cNvPr>
          <p:cNvSpPr/>
          <p:nvPr/>
        </p:nvSpPr>
        <p:spPr>
          <a:xfrm>
            <a:off x="8084738" y="2397048"/>
            <a:ext cx="312516" cy="3039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 xmlns:a16="http://schemas.microsoft.com/office/drawing/2014/main" id="{6CF87400-94CE-4CA7-AB9F-1176B711C67A}"/>
              </a:ext>
            </a:extLst>
          </p:cNvPr>
          <p:cNvSpPr/>
          <p:nvPr/>
        </p:nvSpPr>
        <p:spPr>
          <a:xfrm>
            <a:off x="8362712" y="2245090"/>
            <a:ext cx="312516" cy="3039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F5658D6B-555D-4ED6-888B-49206963160E}"/>
              </a:ext>
            </a:extLst>
          </p:cNvPr>
          <p:cNvSpPr/>
          <p:nvPr/>
        </p:nvSpPr>
        <p:spPr>
          <a:xfrm>
            <a:off x="8767995" y="3026300"/>
            <a:ext cx="312516" cy="3039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9606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US-Canada agricultural trade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7678300"/>
              </p:ext>
            </p:extLst>
          </p:nvPr>
        </p:nvGraphicFramePr>
        <p:xfrm>
          <a:off x="711200" y="1371601"/>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34973" y="1041063"/>
            <a:ext cx="864540" cy="369332"/>
          </a:xfrm>
          <a:prstGeom prst="rect">
            <a:avLst/>
          </a:prstGeom>
          <a:noFill/>
        </p:spPr>
        <p:txBody>
          <a:bodyPr wrap="none" rtlCol="0">
            <a:spAutoFit/>
          </a:bodyPr>
          <a:lstStyle/>
          <a:p>
            <a:r>
              <a:rPr lang="en-US" dirty="0" err="1"/>
              <a:t>Bil</a:t>
            </a:r>
            <a:r>
              <a:rPr lang="en-US" dirty="0"/>
              <a:t> USD</a:t>
            </a:r>
          </a:p>
        </p:txBody>
      </p:sp>
    </p:spTree>
    <p:extLst>
      <p:ext uri="{BB962C8B-B14F-4D97-AF65-F5344CB8AC3E}">
        <p14:creationId xmlns:p14="http://schemas.microsoft.com/office/powerpoint/2010/main" val="40080912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US-Mexico agricultural trade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3452983"/>
              </p:ext>
            </p:extLst>
          </p:nvPr>
        </p:nvGraphicFramePr>
        <p:xfrm>
          <a:off x="711200" y="1371601"/>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07839" y="1072294"/>
            <a:ext cx="864540" cy="369332"/>
          </a:xfrm>
          <a:prstGeom prst="rect">
            <a:avLst/>
          </a:prstGeom>
          <a:noFill/>
        </p:spPr>
        <p:txBody>
          <a:bodyPr wrap="none" rtlCol="0">
            <a:spAutoFit/>
          </a:bodyPr>
          <a:lstStyle/>
          <a:p>
            <a:r>
              <a:rPr lang="en-US" dirty="0" err="1"/>
              <a:t>Bil</a:t>
            </a:r>
            <a:r>
              <a:rPr lang="en-US" dirty="0"/>
              <a:t> USD</a:t>
            </a:r>
          </a:p>
        </p:txBody>
      </p:sp>
    </p:spTree>
    <p:extLst>
      <p:ext uri="{BB962C8B-B14F-4D97-AF65-F5344CB8AC3E}">
        <p14:creationId xmlns:p14="http://schemas.microsoft.com/office/powerpoint/2010/main" val="29314650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1877400945"/>
              </p:ext>
            </p:extLst>
          </p:nvPr>
        </p:nvGraphicFramePr>
        <p:xfrm>
          <a:off x="609600" y="1600202"/>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773655" y="172529"/>
            <a:ext cx="10972800" cy="868362"/>
          </a:xfrm>
        </p:spPr>
        <p:txBody>
          <a:bodyPr/>
          <a:lstStyle/>
          <a:p>
            <a:r>
              <a:rPr lang="en-US" dirty="0"/>
              <a:t>Bilateral flows with the United States, 2014-16</a:t>
            </a:r>
          </a:p>
        </p:txBody>
      </p:sp>
      <p:sp>
        <p:nvSpPr>
          <p:cNvPr id="9" name="TextBox 8"/>
          <p:cNvSpPr txBox="1"/>
          <p:nvPr/>
        </p:nvSpPr>
        <p:spPr>
          <a:xfrm>
            <a:off x="416376" y="1415846"/>
            <a:ext cx="864540" cy="369332"/>
          </a:xfrm>
          <a:prstGeom prst="rect">
            <a:avLst/>
          </a:prstGeom>
          <a:noFill/>
        </p:spPr>
        <p:txBody>
          <a:bodyPr wrap="none" rtlCol="0">
            <a:spAutoFit/>
          </a:bodyPr>
          <a:lstStyle/>
          <a:p>
            <a:r>
              <a:rPr lang="en-US" dirty="0" err="1"/>
              <a:t>Bil</a:t>
            </a:r>
            <a:r>
              <a:rPr lang="en-US" dirty="0"/>
              <a:t> USD</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953484799"/>
              </p:ext>
            </p:extLst>
          </p:nvPr>
        </p:nvGraphicFramePr>
        <p:xfrm>
          <a:off x="6197600" y="1600202"/>
          <a:ext cx="5384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193588" y="1353381"/>
            <a:ext cx="864540" cy="369332"/>
          </a:xfrm>
          <a:prstGeom prst="rect">
            <a:avLst/>
          </a:prstGeom>
          <a:noFill/>
        </p:spPr>
        <p:txBody>
          <a:bodyPr wrap="none" rtlCol="0">
            <a:spAutoFit/>
          </a:bodyPr>
          <a:lstStyle/>
          <a:p>
            <a:r>
              <a:rPr lang="en-US" dirty="0" err="1"/>
              <a:t>Bil</a:t>
            </a:r>
            <a:r>
              <a:rPr lang="en-US" dirty="0"/>
              <a:t> USD</a:t>
            </a:r>
          </a:p>
        </p:txBody>
      </p:sp>
    </p:spTree>
    <p:extLst>
      <p:ext uri="{BB962C8B-B14F-4D97-AF65-F5344CB8AC3E}">
        <p14:creationId xmlns:p14="http://schemas.microsoft.com/office/powerpoint/2010/main" val="22510268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Bilateral trade with Canada, 2014-16</a:t>
            </a:r>
          </a:p>
        </p:txBody>
      </p:sp>
      <p:graphicFrame>
        <p:nvGraphicFramePr>
          <p:cNvPr id="6" name="Content Placeholder 3"/>
          <p:cNvGraphicFramePr>
            <a:graphicFrameLocks noGrp="1"/>
          </p:cNvGraphicFramePr>
          <p:nvPr>
            <p:ph sz="half" idx="1"/>
            <p:extLst>
              <p:ext uri="{D42A27DB-BD31-4B8C-83A1-F6EECF244321}">
                <p14:modId xmlns:p14="http://schemas.microsoft.com/office/powerpoint/2010/main" val="3781603780"/>
              </p:ext>
            </p:extLst>
          </p:nvPr>
        </p:nvGraphicFramePr>
        <p:xfrm>
          <a:off x="577702"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244936" y="1238865"/>
            <a:ext cx="2526353" cy="369332"/>
          </a:xfrm>
          <a:prstGeom prst="rect">
            <a:avLst/>
          </a:prstGeom>
          <a:noFill/>
        </p:spPr>
        <p:txBody>
          <a:bodyPr wrap="none" rtlCol="0">
            <a:spAutoFit/>
          </a:bodyPr>
          <a:lstStyle/>
          <a:p>
            <a:r>
              <a:rPr lang="en-US" b="1" dirty="0"/>
              <a:t>US imports from Canada</a:t>
            </a:r>
          </a:p>
        </p:txBody>
      </p:sp>
      <p:sp>
        <p:nvSpPr>
          <p:cNvPr id="8" name="TextBox 7"/>
          <p:cNvSpPr txBox="1"/>
          <p:nvPr/>
        </p:nvSpPr>
        <p:spPr>
          <a:xfrm>
            <a:off x="1904919" y="1249276"/>
            <a:ext cx="2241306" cy="369332"/>
          </a:xfrm>
          <a:prstGeom prst="rect">
            <a:avLst/>
          </a:prstGeom>
          <a:noFill/>
        </p:spPr>
        <p:txBody>
          <a:bodyPr wrap="none" rtlCol="0">
            <a:spAutoFit/>
          </a:bodyPr>
          <a:lstStyle/>
          <a:p>
            <a:r>
              <a:rPr lang="en-US" b="1" dirty="0"/>
              <a:t>US exports to Canada</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909002025"/>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370521" y="6018028"/>
            <a:ext cx="864339" cy="369332"/>
          </a:xfrm>
          <a:prstGeom prst="rect">
            <a:avLst/>
          </a:prstGeom>
          <a:noFill/>
        </p:spPr>
        <p:txBody>
          <a:bodyPr wrap="none" rtlCol="0">
            <a:spAutoFit/>
          </a:bodyPr>
          <a:lstStyle/>
          <a:p>
            <a:r>
              <a:rPr lang="en-US" dirty="0" err="1"/>
              <a:t>Bil</a:t>
            </a:r>
            <a:r>
              <a:rPr lang="en-US" dirty="0"/>
              <a:t> USD</a:t>
            </a:r>
          </a:p>
        </p:txBody>
      </p:sp>
      <p:sp>
        <p:nvSpPr>
          <p:cNvPr id="3" name="TextBox 2"/>
          <p:cNvSpPr txBox="1"/>
          <p:nvPr/>
        </p:nvSpPr>
        <p:spPr>
          <a:xfrm>
            <a:off x="9452313" y="6018028"/>
            <a:ext cx="864339" cy="369332"/>
          </a:xfrm>
          <a:prstGeom prst="rect">
            <a:avLst/>
          </a:prstGeom>
          <a:noFill/>
        </p:spPr>
        <p:txBody>
          <a:bodyPr wrap="none" rtlCol="0">
            <a:spAutoFit/>
          </a:bodyPr>
          <a:lstStyle/>
          <a:p>
            <a:r>
              <a:rPr lang="en-US" dirty="0" err="1"/>
              <a:t>Bil</a:t>
            </a:r>
            <a:r>
              <a:rPr lang="en-US" dirty="0"/>
              <a:t> USD</a:t>
            </a:r>
          </a:p>
        </p:txBody>
      </p:sp>
    </p:spTree>
    <p:extLst>
      <p:ext uri="{BB962C8B-B14F-4D97-AF65-F5344CB8AC3E}">
        <p14:creationId xmlns:p14="http://schemas.microsoft.com/office/powerpoint/2010/main" val="7552523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Bilateral trade with Mexico, 2014-16</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521979338"/>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p:cNvGraphicFramePr>
            <a:graphicFrameLocks noGrp="1"/>
          </p:cNvGraphicFramePr>
          <p:nvPr>
            <p:ph sz="half" idx="1"/>
            <p:extLst>
              <p:ext uri="{D42A27DB-BD31-4B8C-83A1-F6EECF244321}">
                <p14:modId xmlns:p14="http://schemas.microsoft.com/office/powerpoint/2010/main" val="203437548"/>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623866" y="1176402"/>
            <a:ext cx="2230937" cy="369332"/>
          </a:xfrm>
          <a:prstGeom prst="rect">
            <a:avLst/>
          </a:prstGeom>
          <a:noFill/>
        </p:spPr>
        <p:txBody>
          <a:bodyPr wrap="none" rtlCol="0">
            <a:spAutoFit/>
          </a:bodyPr>
          <a:lstStyle/>
          <a:p>
            <a:r>
              <a:rPr lang="en-US" b="1" dirty="0"/>
              <a:t>US exports to Mexico</a:t>
            </a:r>
          </a:p>
        </p:txBody>
      </p:sp>
      <p:sp>
        <p:nvSpPr>
          <p:cNvPr id="8" name="TextBox 7"/>
          <p:cNvSpPr txBox="1"/>
          <p:nvPr/>
        </p:nvSpPr>
        <p:spPr>
          <a:xfrm>
            <a:off x="7047159" y="1145169"/>
            <a:ext cx="2515983" cy="369332"/>
          </a:xfrm>
          <a:prstGeom prst="rect">
            <a:avLst/>
          </a:prstGeom>
          <a:noFill/>
        </p:spPr>
        <p:txBody>
          <a:bodyPr wrap="none" rtlCol="0">
            <a:spAutoFit/>
          </a:bodyPr>
          <a:lstStyle/>
          <a:p>
            <a:r>
              <a:rPr lang="en-US" b="1" dirty="0"/>
              <a:t>US imports from Mexico</a:t>
            </a:r>
          </a:p>
        </p:txBody>
      </p:sp>
      <p:sp>
        <p:nvSpPr>
          <p:cNvPr id="10" name="TextBox 9"/>
          <p:cNvSpPr txBox="1"/>
          <p:nvPr/>
        </p:nvSpPr>
        <p:spPr>
          <a:xfrm>
            <a:off x="3422533" y="6081837"/>
            <a:ext cx="864540" cy="369332"/>
          </a:xfrm>
          <a:prstGeom prst="rect">
            <a:avLst/>
          </a:prstGeom>
          <a:noFill/>
        </p:spPr>
        <p:txBody>
          <a:bodyPr wrap="none" rtlCol="0">
            <a:spAutoFit/>
          </a:bodyPr>
          <a:lstStyle/>
          <a:p>
            <a:r>
              <a:rPr lang="en-US" dirty="0" err="1"/>
              <a:t>Bil</a:t>
            </a:r>
            <a:r>
              <a:rPr lang="en-US" dirty="0"/>
              <a:t> USD</a:t>
            </a:r>
          </a:p>
        </p:txBody>
      </p:sp>
      <p:sp>
        <p:nvSpPr>
          <p:cNvPr id="11" name="TextBox 10"/>
          <p:cNvSpPr txBox="1"/>
          <p:nvPr/>
        </p:nvSpPr>
        <p:spPr>
          <a:xfrm>
            <a:off x="9360036" y="6081837"/>
            <a:ext cx="864540" cy="369332"/>
          </a:xfrm>
          <a:prstGeom prst="rect">
            <a:avLst/>
          </a:prstGeom>
          <a:noFill/>
        </p:spPr>
        <p:txBody>
          <a:bodyPr wrap="none" rtlCol="0">
            <a:spAutoFit/>
          </a:bodyPr>
          <a:lstStyle/>
          <a:p>
            <a:r>
              <a:rPr lang="en-US" dirty="0" err="1"/>
              <a:t>Bil</a:t>
            </a:r>
            <a:r>
              <a:rPr lang="en-US" dirty="0"/>
              <a:t> USD</a:t>
            </a:r>
          </a:p>
        </p:txBody>
      </p:sp>
    </p:spTree>
    <p:extLst>
      <p:ext uri="{BB962C8B-B14F-4D97-AF65-F5344CB8AC3E}">
        <p14:creationId xmlns:p14="http://schemas.microsoft.com/office/powerpoint/2010/main" val="32241146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US fresh fruit and vegetables imports from Mexico</a:t>
            </a:r>
          </a:p>
        </p:txBody>
      </p:sp>
      <p:graphicFrame>
        <p:nvGraphicFramePr>
          <p:cNvPr id="4" name="Content Placeholder 3">
            <a:extLst>
              <a:ext uri="{FF2B5EF4-FFF2-40B4-BE49-F238E27FC236}">
                <a16:creationId xmlns="" xmlns:a16="http://schemas.microsoft.com/office/drawing/2014/main" id="{5EB48FB0-73D7-4C11-93E7-548AB443B043}"/>
              </a:ext>
            </a:extLst>
          </p:cNvPr>
          <p:cNvGraphicFramePr>
            <a:graphicFrameLocks noGrp="1"/>
          </p:cNvGraphicFramePr>
          <p:nvPr>
            <p:ph idx="1"/>
            <p:extLst>
              <p:ext uri="{D42A27DB-BD31-4B8C-83A1-F6EECF244321}">
                <p14:modId xmlns:p14="http://schemas.microsoft.com/office/powerpoint/2010/main" val="102419199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37953" y="1562970"/>
            <a:ext cx="864540" cy="369332"/>
          </a:xfrm>
          <a:prstGeom prst="rect">
            <a:avLst/>
          </a:prstGeom>
          <a:noFill/>
        </p:spPr>
        <p:txBody>
          <a:bodyPr wrap="none" rtlCol="0">
            <a:spAutoFit/>
          </a:bodyPr>
          <a:lstStyle/>
          <a:p>
            <a:r>
              <a:rPr lang="en-US" dirty="0" err="1"/>
              <a:t>Bil</a:t>
            </a:r>
            <a:r>
              <a:rPr lang="en-US" dirty="0"/>
              <a:t> USD</a:t>
            </a:r>
          </a:p>
        </p:txBody>
      </p:sp>
    </p:spTree>
    <p:extLst>
      <p:ext uri="{BB962C8B-B14F-4D97-AF65-F5344CB8AC3E}">
        <p14:creationId xmlns:p14="http://schemas.microsoft.com/office/powerpoint/2010/main" val="2940030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Percent of annual Mexican fresh vegetables exports to the US by month, 2010-16</a:t>
            </a:r>
          </a:p>
        </p:txBody>
      </p:sp>
      <p:graphicFrame>
        <p:nvGraphicFramePr>
          <p:cNvPr id="4" name="Content Placeholder 3">
            <a:extLst>
              <a:ext uri="{FF2B5EF4-FFF2-40B4-BE49-F238E27FC236}">
                <a16:creationId xmlns="" xmlns:a16="http://schemas.microsoft.com/office/drawing/2014/main" id="{894D04F4-FCAF-4A1F-B1D6-F68223F6D7A3}"/>
              </a:ext>
            </a:extLst>
          </p:cNvPr>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8598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 xmlns:a16="http://schemas.microsoft.com/office/drawing/2014/main" id="{6AE76ADD-82D6-48B1-B7B0-8C0B87CC2C8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4062" y="1917048"/>
            <a:ext cx="5594771" cy="3133072"/>
          </a:xfrm>
        </p:spPr>
      </p:pic>
      <p:sp>
        <p:nvSpPr>
          <p:cNvPr id="4" name="Title 3">
            <a:extLst>
              <a:ext uri="{FF2B5EF4-FFF2-40B4-BE49-F238E27FC236}">
                <a16:creationId xmlns="" xmlns:a16="http://schemas.microsoft.com/office/drawing/2014/main" id="{7A3233E4-1848-4251-9F63-5A4A3DE1C7D2}"/>
              </a:ext>
            </a:extLst>
          </p:cNvPr>
          <p:cNvSpPr>
            <a:spLocks noGrp="1"/>
          </p:cNvSpPr>
          <p:nvPr>
            <p:ph type="title"/>
          </p:nvPr>
        </p:nvSpPr>
        <p:spPr/>
        <p:txBody>
          <a:bodyPr/>
          <a:lstStyle/>
          <a:p>
            <a:r>
              <a:rPr lang="en-US" dirty="0"/>
              <a:t>Growing threats of protectionism? </a:t>
            </a:r>
          </a:p>
        </p:txBody>
      </p:sp>
      <p:pic>
        <p:nvPicPr>
          <p:cNvPr id="16" name="Content Placeholder 15">
            <a:extLst>
              <a:ext uri="{FF2B5EF4-FFF2-40B4-BE49-F238E27FC236}">
                <a16:creationId xmlns="" xmlns:a16="http://schemas.microsoft.com/office/drawing/2014/main" id="{25FAC227-60ED-4B8D-AE13-5F80B95AC4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891032"/>
            <a:ext cx="5379078" cy="3012283"/>
          </a:xfrm>
        </p:spPr>
      </p:pic>
      <p:pic>
        <p:nvPicPr>
          <p:cNvPr id="17" name="Content Placeholder 3" descr="350px-TrumpTPP,_2015-10-05_at_9.50.56_PM.png">
            <a:extLst>
              <a:ext uri="{FF2B5EF4-FFF2-40B4-BE49-F238E27FC236}">
                <a16:creationId xmlns="" xmlns:a16="http://schemas.microsoft.com/office/drawing/2014/main" id="{8C46C973-B33F-4129-8B7F-02556AE3D099}"/>
              </a:ext>
            </a:extLst>
          </p:cNvPr>
          <p:cNvPicPr>
            <a:picLocks noChangeAspect="1"/>
          </p:cNvPicPr>
          <p:nvPr/>
        </p:nvPicPr>
        <p:blipFill>
          <a:blip r:embed="rId4"/>
          <a:stretch>
            <a:fillRect/>
          </a:stretch>
        </p:blipFill>
        <p:spPr>
          <a:xfrm>
            <a:off x="3988678" y="4731042"/>
            <a:ext cx="4417843" cy="2044830"/>
          </a:xfrm>
          <a:prstGeom prst="rect">
            <a:avLst/>
          </a:prstGeom>
        </p:spPr>
      </p:pic>
    </p:spTree>
    <p:extLst>
      <p:ext uri="{BB962C8B-B14F-4D97-AF65-F5344CB8AC3E}">
        <p14:creationId xmlns:p14="http://schemas.microsoft.com/office/powerpoint/2010/main" val="28644655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utilization of selected fresh vegetables</a:t>
            </a:r>
          </a:p>
        </p:txBody>
      </p:sp>
      <p:graphicFrame>
        <p:nvGraphicFramePr>
          <p:cNvPr id="4" name="Content Placeholder 3">
            <a:extLst>
              <a:ext uri="{FF2B5EF4-FFF2-40B4-BE49-F238E27FC236}">
                <a16:creationId xmlns="" xmlns:a16="http://schemas.microsoft.com/office/drawing/2014/main" id="{712E0848-E92A-4CF6-B891-DB7962831717}"/>
              </a:ext>
            </a:extLst>
          </p:cNvPr>
          <p:cNvGraphicFramePr>
            <a:graphicFrameLocks noGrp="1"/>
          </p:cNvGraphicFramePr>
          <p:nvPr>
            <p:ph idx="1"/>
            <p:extLst>
              <p:ext uri="{D42A27DB-BD31-4B8C-83A1-F6EECF244321}">
                <p14:modId xmlns:p14="http://schemas.microsoft.com/office/powerpoint/2010/main" val="3884208249"/>
              </p:ext>
            </p:extLst>
          </p:nvPr>
        </p:nvGraphicFramePr>
        <p:xfrm>
          <a:off x="711200" y="1371601"/>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203611" y="6272207"/>
            <a:ext cx="2349622" cy="369332"/>
          </a:xfrm>
          <a:prstGeom prst="rect">
            <a:avLst/>
          </a:prstGeom>
          <a:noFill/>
        </p:spPr>
        <p:txBody>
          <a:bodyPr wrap="none" rtlCol="0">
            <a:spAutoFit/>
          </a:bodyPr>
          <a:lstStyle/>
          <a:p>
            <a:r>
              <a:rPr lang="en-US" dirty="0"/>
              <a:t>Import penetration (%)</a:t>
            </a:r>
          </a:p>
        </p:txBody>
      </p:sp>
      <p:sp>
        <p:nvSpPr>
          <p:cNvPr id="6" name="TextBox 5"/>
          <p:cNvSpPr txBox="1"/>
          <p:nvPr/>
        </p:nvSpPr>
        <p:spPr>
          <a:xfrm>
            <a:off x="711200" y="1040890"/>
            <a:ext cx="2559828" cy="369332"/>
          </a:xfrm>
          <a:prstGeom prst="rect">
            <a:avLst/>
          </a:prstGeom>
          <a:noFill/>
        </p:spPr>
        <p:txBody>
          <a:bodyPr wrap="none" rtlCol="0">
            <a:spAutoFit/>
          </a:bodyPr>
          <a:lstStyle/>
          <a:p>
            <a:r>
              <a:rPr lang="en-US" dirty="0"/>
              <a:t>Per capita utilization (</a:t>
            </a:r>
            <a:r>
              <a:rPr lang="en-US" dirty="0" err="1"/>
              <a:t>lbs</a:t>
            </a:r>
            <a:r>
              <a:rPr lang="en-US" dirty="0"/>
              <a:t>)</a:t>
            </a:r>
          </a:p>
        </p:txBody>
      </p:sp>
      <p:sp>
        <p:nvSpPr>
          <p:cNvPr id="7" name="TextBox 6"/>
          <p:cNvSpPr txBox="1"/>
          <p:nvPr/>
        </p:nvSpPr>
        <p:spPr>
          <a:xfrm>
            <a:off x="6841068" y="2069539"/>
            <a:ext cx="1120820" cy="369332"/>
          </a:xfrm>
          <a:prstGeom prst="rect">
            <a:avLst/>
          </a:prstGeom>
          <a:noFill/>
        </p:spPr>
        <p:txBody>
          <a:bodyPr wrap="none" rtlCol="0">
            <a:spAutoFit/>
          </a:bodyPr>
          <a:lstStyle/>
          <a:p>
            <a:r>
              <a:rPr lang="en-US" dirty="0"/>
              <a:t>Tomatoes</a:t>
            </a:r>
          </a:p>
        </p:txBody>
      </p:sp>
      <p:sp>
        <p:nvSpPr>
          <p:cNvPr id="8" name="TextBox 7"/>
          <p:cNvSpPr txBox="1"/>
          <p:nvPr/>
        </p:nvSpPr>
        <p:spPr>
          <a:xfrm>
            <a:off x="3472407" y="2287129"/>
            <a:ext cx="845041" cy="369332"/>
          </a:xfrm>
          <a:prstGeom prst="rect">
            <a:avLst/>
          </a:prstGeom>
          <a:noFill/>
        </p:spPr>
        <p:txBody>
          <a:bodyPr wrap="none" rtlCol="0">
            <a:spAutoFit/>
          </a:bodyPr>
          <a:lstStyle/>
          <a:p>
            <a:r>
              <a:rPr lang="en-US" dirty="0"/>
              <a:t>Onions</a:t>
            </a:r>
          </a:p>
        </p:txBody>
      </p:sp>
      <p:sp>
        <p:nvSpPr>
          <p:cNvPr id="10" name="TextBox 9"/>
          <p:cNvSpPr txBox="1"/>
          <p:nvPr/>
        </p:nvSpPr>
        <p:spPr>
          <a:xfrm>
            <a:off x="1799601" y="3564215"/>
            <a:ext cx="1277739" cy="369332"/>
          </a:xfrm>
          <a:prstGeom prst="rect">
            <a:avLst/>
          </a:prstGeom>
          <a:noFill/>
        </p:spPr>
        <p:txBody>
          <a:bodyPr wrap="none" rtlCol="0">
            <a:spAutoFit/>
          </a:bodyPr>
          <a:lstStyle/>
          <a:p>
            <a:r>
              <a:rPr lang="en-US" dirty="0"/>
              <a:t>Leaf lettuce</a:t>
            </a:r>
          </a:p>
        </p:txBody>
      </p:sp>
      <p:sp>
        <p:nvSpPr>
          <p:cNvPr id="11" name="TextBox 10"/>
          <p:cNvSpPr txBox="1"/>
          <p:nvPr/>
        </p:nvSpPr>
        <p:spPr>
          <a:xfrm>
            <a:off x="3165414" y="4021981"/>
            <a:ext cx="884345" cy="369332"/>
          </a:xfrm>
          <a:prstGeom prst="rect">
            <a:avLst/>
          </a:prstGeom>
          <a:noFill/>
        </p:spPr>
        <p:txBody>
          <a:bodyPr wrap="square" rtlCol="0">
            <a:spAutoFit/>
          </a:bodyPr>
          <a:lstStyle/>
          <a:p>
            <a:r>
              <a:rPr lang="en-US" dirty="0" err="1"/>
              <a:t>Brocolli</a:t>
            </a:r>
            <a:endParaRPr lang="en-US" dirty="0"/>
          </a:p>
        </p:txBody>
      </p:sp>
      <p:sp>
        <p:nvSpPr>
          <p:cNvPr id="12" name="TextBox 11"/>
          <p:cNvSpPr txBox="1"/>
          <p:nvPr/>
        </p:nvSpPr>
        <p:spPr>
          <a:xfrm>
            <a:off x="7387433" y="3593829"/>
            <a:ext cx="1351652" cy="369332"/>
          </a:xfrm>
          <a:prstGeom prst="rect">
            <a:avLst/>
          </a:prstGeom>
          <a:noFill/>
        </p:spPr>
        <p:txBody>
          <a:bodyPr wrap="none" rtlCol="0">
            <a:spAutoFit/>
          </a:bodyPr>
          <a:lstStyle/>
          <a:p>
            <a:r>
              <a:rPr lang="en-US" dirty="0"/>
              <a:t>Bell peppers</a:t>
            </a:r>
          </a:p>
        </p:txBody>
      </p:sp>
      <p:sp>
        <p:nvSpPr>
          <p:cNvPr id="13" name="TextBox 12"/>
          <p:cNvSpPr txBox="1"/>
          <p:nvPr/>
        </p:nvSpPr>
        <p:spPr>
          <a:xfrm>
            <a:off x="8733509" y="4109205"/>
            <a:ext cx="1239191" cy="369332"/>
          </a:xfrm>
          <a:prstGeom prst="rect">
            <a:avLst/>
          </a:prstGeom>
          <a:noFill/>
        </p:spPr>
        <p:txBody>
          <a:bodyPr wrap="none" rtlCol="0">
            <a:spAutoFit/>
          </a:bodyPr>
          <a:lstStyle/>
          <a:p>
            <a:r>
              <a:rPr lang="en-US" dirty="0"/>
              <a:t>Cucumbers</a:t>
            </a:r>
          </a:p>
        </p:txBody>
      </p:sp>
      <p:sp>
        <p:nvSpPr>
          <p:cNvPr id="14" name="TextBox 13"/>
          <p:cNvSpPr txBox="1"/>
          <p:nvPr/>
        </p:nvSpPr>
        <p:spPr>
          <a:xfrm>
            <a:off x="7632308" y="4661100"/>
            <a:ext cx="855410" cy="369332"/>
          </a:xfrm>
          <a:prstGeom prst="rect">
            <a:avLst/>
          </a:prstGeom>
          <a:noFill/>
        </p:spPr>
        <p:txBody>
          <a:bodyPr wrap="none" rtlCol="0">
            <a:spAutoFit/>
          </a:bodyPr>
          <a:lstStyle/>
          <a:p>
            <a:r>
              <a:rPr lang="en-US" dirty="0"/>
              <a:t>Squash</a:t>
            </a:r>
          </a:p>
        </p:txBody>
      </p:sp>
      <p:sp>
        <p:nvSpPr>
          <p:cNvPr id="15" name="TextBox 14"/>
          <p:cNvSpPr txBox="1"/>
          <p:nvPr/>
        </p:nvSpPr>
        <p:spPr>
          <a:xfrm>
            <a:off x="7763755" y="4991810"/>
            <a:ext cx="724890" cy="369332"/>
          </a:xfrm>
          <a:prstGeom prst="rect">
            <a:avLst/>
          </a:prstGeom>
          <a:noFill/>
        </p:spPr>
        <p:txBody>
          <a:bodyPr wrap="none" rtlCol="0">
            <a:spAutoFit/>
          </a:bodyPr>
          <a:lstStyle/>
          <a:p>
            <a:r>
              <a:rPr lang="en-US" dirty="0"/>
              <a:t>Garlic</a:t>
            </a:r>
          </a:p>
        </p:txBody>
      </p:sp>
      <p:sp>
        <p:nvSpPr>
          <p:cNvPr id="16" name="TextBox 15"/>
          <p:cNvSpPr txBox="1"/>
          <p:nvPr/>
        </p:nvSpPr>
        <p:spPr>
          <a:xfrm>
            <a:off x="6339940" y="5176476"/>
            <a:ext cx="998102" cy="369332"/>
          </a:xfrm>
          <a:prstGeom prst="rect">
            <a:avLst/>
          </a:prstGeom>
          <a:noFill/>
        </p:spPr>
        <p:txBody>
          <a:bodyPr wrap="none" rtlCol="0">
            <a:spAutoFit/>
          </a:bodyPr>
          <a:lstStyle/>
          <a:p>
            <a:r>
              <a:rPr lang="en-US" dirty="0"/>
              <a:t>Eggplant</a:t>
            </a:r>
          </a:p>
        </p:txBody>
      </p:sp>
      <p:sp>
        <p:nvSpPr>
          <p:cNvPr id="17" name="TextBox 16"/>
          <p:cNvSpPr txBox="1"/>
          <p:nvPr/>
        </p:nvSpPr>
        <p:spPr>
          <a:xfrm>
            <a:off x="10776031" y="5176476"/>
            <a:ext cx="1151615" cy="369332"/>
          </a:xfrm>
          <a:prstGeom prst="rect">
            <a:avLst/>
          </a:prstGeom>
          <a:noFill/>
        </p:spPr>
        <p:txBody>
          <a:bodyPr wrap="none" rtlCol="0">
            <a:spAutoFit/>
          </a:bodyPr>
          <a:lstStyle/>
          <a:p>
            <a:r>
              <a:rPr lang="en-US" dirty="0"/>
              <a:t>Asparagus</a:t>
            </a:r>
          </a:p>
        </p:txBody>
      </p:sp>
      <p:sp>
        <p:nvSpPr>
          <p:cNvPr id="18" name="TextBox 17"/>
          <p:cNvSpPr txBox="1"/>
          <p:nvPr/>
        </p:nvSpPr>
        <p:spPr>
          <a:xfrm>
            <a:off x="9188618" y="4996694"/>
            <a:ext cx="1177989" cy="369332"/>
          </a:xfrm>
          <a:prstGeom prst="rect">
            <a:avLst/>
          </a:prstGeom>
          <a:noFill/>
        </p:spPr>
        <p:txBody>
          <a:bodyPr wrap="none" rtlCol="0">
            <a:spAutoFit/>
          </a:bodyPr>
          <a:lstStyle/>
          <a:p>
            <a:r>
              <a:rPr lang="en-US" dirty="0"/>
              <a:t>Artichokes</a:t>
            </a:r>
          </a:p>
        </p:txBody>
      </p:sp>
    </p:spTree>
    <p:extLst>
      <p:ext uri="{BB962C8B-B14F-4D97-AF65-F5344CB8AC3E}">
        <p14:creationId xmlns:p14="http://schemas.microsoft.com/office/powerpoint/2010/main" val="666742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 per capita utilization </a:t>
            </a:r>
          </a:p>
        </p:txBody>
      </p:sp>
      <p:graphicFrame>
        <p:nvGraphicFramePr>
          <p:cNvPr id="7" name="Content Placeholder 3">
            <a:extLst>
              <a:ext uri="{FF2B5EF4-FFF2-40B4-BE49-F238E27FC236}">
                <a16:creationId xmlns="" xmlns:a16="http://schemas.microsoft.com/office/drawing/2014/main" id="{A4F9DF15-235A-4172-AA33-859B268528CB}"/>
              </a:ext>
            </a:extLst>
          </p:cNvPr>
          <p:cNvGraphicFramePr>
            <a:graphicFrameLocks noGrp="1"/>
          </p:cNvGraphicFramePr>
          <p:nvPr>
            <p:ph sz="half" idx="1"/>
            <p:extLst>
              <p:ext uri="{D42A27DB-BD31-4B8C-83A1-F6EECF244321}">
                <p14:modId xmlns:p14="http://schemas.microsoft.com/office/powerpoint/2010/main" val="2759782604"/>
              </p:ext>
            </p:extLst>
          </p:nvPr>
        </p:nvGraphicFramePr>
        <p:xfrm>
          <a:off x="609600" y="1600202"/>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a:extLst>
              <a:ext uri="{FF2B5EF4-FFF2-40B4-BE49-F238E27FC236}">
                <a16:creationId xmlns="" xmlns:a16="http://schemas.microsoft.com/office/drawing/2014/main" id="{695F2B4C-716B-4C9B-97AE-22B07AAD5819}"/>
              </a:ext>
            </a:extLst>
          </p:cNvPr>
          <p:cNvGraphicFramePr>
            <a:graphicFrameLocks noGrp="1"/>
          </p:cNvGraphicFramePr>
          <p:nvPr>
            <p:ph sz="half" idx="2"/>
            <p:extLst>
              <p:ext uri="{D42A27DB-BD31-4B8C-83A1-F6EECF244321}">
                <p14:modId xmlns:p14="http://schemas.microsoft.com/office/powerpoint/2010/main" val="2104369511"/>
              </p:ext>
            </p:extLst>
          </p:nvPr>
        </p:nvGraphicFramePr>
        <p:xfrm>
          <a:off x="6197600" y="1600202"/>
          <a:ext cx="5384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27262" y="1436667"/>
            <a:ext cx="1647995" cy="369332"/>
          </a:xfrm>
          <a:prstGeom prst="rect">
            <a:avLst/>
          </a:prstGeom>
          <a:noFill/>
        </p:spPr>
        <p:txBody>
          <a:bodyPr wrap="none" rtlCol="0">
            <a:spAutoFit/>
          </a:bodyPr>
          <a:lstStyle/>
          <a:p>
            <a:r>
              <a:rPr lang="en-US" dirty="0"/>
              <a:t>Fresh tomatoes</a:t>
            </a:r>
          </a:p>
        </p:txBody>
      </p:sp>
      <p:sp>
        <p:nvSpPr>
          <p:cNvPr id="10" name="TextBox 9"/>
          <p:cNvSpPr txBox="1"/>
          <p:nvPr/>
        </p:nvSpPr>
        <p:spPr>
          <a:xfrm>
            <a:off x="8587749" y="1415846"/>
            <a:ext cx="1908357" cy="369332"/>
          </a:xfrm>
          <a:prstGeom prst="rect">
            <a:avLst/>
          </a:prstGeom>
          <a:noFill/>
        </p:spPr>
        <p:txBody>
          <a:bodyPr wrap="none" rtlCol="0">
            <a:spAutoFit/>
          </a:bodyPr>
          <a:lstStyle/>
          <a:p>
            <a:r>
              <a:rPr lang="en-US" dirty="0"/>
              <a:t>Fresh bell peppers</a:t>
            </a:r>
          </a:p>
        </p:txBody>
      </p:sp>
      <p:sp>
        <p:nvSpPr>
          <p:cNvPr id="2" name="TextBox 1"/>
          <p:cNvSpPr txBox="1"/>
          <p:nvPr/>
        </p:nvSpPr>
        <p:spPr>
          <a:xfrm>
            <a:off x="487196" y="1346117"/>
            <a:ext cx="448008" cy="369332"/>
          </a:xfrm>
          <a:prstGeom prst="rect">
            <a:avLst/>
          </a:prstGeom>
          <a:noFill/>
        </p:spPr>
        <p:txBody>
          <a:bodyPr wrap="none" rtlCol="0">
            <a:spAutoFit/>
          </a:bodyPr>
          <a:lstStyle/>
          <a:p>
            <a:r>
              <a:rPr lang="en-US" dirty="0" err="1"/>
              <a:t>lbs</a:t>
            </a:r>
            <a:endParaRPr lang="en-US" dirty="0"/>
          </a:p>
        </p:txBody>
      </p:sp>
      <p:sp>
        <p:nvSpPr>
          <p:cNvPr id="5" name="TextBox 4"/>
          <p:cNvSpPr txBox="1"/>
          <p:nvPr/>
        </p:nvSpPr>
        <p:spPr>
          <a:xfrm>
            <a:off x="6197600" y="1415536"/>
            <a:ext cx="448008" cy="369332"/>
          </a:xfrm>
          <a:prstGeom prst="rect">
            <a:avLst/>
          </a:prstGeom>
          <a:noFill/>
        </p:spPr>
        <p:txBody>
          <a:bodyPr wrap="none" rtlCol="0">
            <a:spAutoFit/>
          </a:bodyPr>
          <a:lstStyle/>
          <a:p>
            <a:r>
              <a:rPr lang="en-US" dirty="0" err="1"/>
              <a:t>lbs</a:t>
            </a:r>
            <a:endParaRPr lang="en-US" dirty="0"/>
          </a:p>
        </p:txBody>
      </p:sp>
    </p:spTree>
    <p:extLst>
      <p:ext uri="{BB962C8B-B14F-4D97-AF65-F5344CB8AC3E}">
        <p14:creationId xmlns:p14="http://schemas.microsoft.com/office/powerpoint/2010/main" val="21608566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Food processing sales of US affiliates in NAFTA markets</a:t>
            </a:r>
          </a:p>
        </p:txBody>
      </p:sp>
      <p:graphicFrame>
        <p:nvGraphicFramePr>
          <p:cNvPr id="4" name="Content Placeholder 3"/>
          <p:cNvGraphicFramePr>
            <a:graphicFrameLocks noGrp="1"/>
          </p:cNvGraphicFramePr>
          <p:nvPr>
            <p:ph idx="1"/>
            <p:extLst/>
          </p:nvPr>
        </p:nvGraphicFramePr>
        <p:xfrm>
          <a:off x="711200" y="1371601"/>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76650" y="6359611"/>
            <a:ext cx="6560397" cy="369332"/>
          </a:xfrm>
          <a:prstGeom prst="rect">
            <a:avLst/>
          </a:prstGeom>
          <a:noFill/>
        </p:spPr>
        <p:txBody>
          <a:bodyPr wrap="none" rtlCol="0">
            <a:spAutoFit/>
          </a:bodyPr>
          <a:lstStyle/>
          <a:p>
            <a:r>
              <a:rPr lang="en-US" dirty="0"/>
              <a:t>Source:  US Department of Commerce, Bureau of Economic Analysis</a:t>
            </a:r>
          </a:p>
        </p:txBody>
      </p:sp>
      <p:sp>
        <p:nvSpPr>
          <p:cNvPr id="8" name="TextBox 7"/>
          <p:cNvSpPr txBox="1"/>
          <p:nvPr/>
        </p:nvSpPr>
        <p:spPr>
          <a:xfrm>
            <a:off x="675503" y="1062681"/>
            <a:ext cx="1527168" cy="369332"/>
          </a:xfrm>
          <a:prstGeom prst="rect">
            <a:avLst/>
          </a:prstGeom>
          <a:noFill/>
        </p:spPr>
        <p:txBody>
          <a:bodyPr wrap="none" rtlCol="0">
            <a:spAutoFit/>
          </a:bodyPr>
          <a:lstStyle/>
          <a:p>
            <a:r>
              <a:rPr lang="en-US" dirty="0"/>
              <a:t>Sales (</a:t>
            </a:r>
            <a:r>
              <a:rPr lang="en-US" dirty="0" err="1"/>
              <a:t>bil</a:t>
            </a:r>
            <a:r>
              <a:rPr lang="en-US" dirty="0"/>
              <a:t> USD)</a:t>
            </a:r>
          </a:p>
        </p:txBody>
      </p:sp>
    </p:spTree>
    <p:extLst>
      <p:ext uri="{BB962C8B-B14F-4D97-AF65-F5344CB8AC3E}">
        <p14:creationId xmlns:p14="http://schemas.microsoft.com/office/powerpoint/2010/main" val="28750597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Global value chains—</a:t>
            </a:r>
            <a:r>
              <a:rPr lang="en-US" dirty="0" err="1"/>
              <a:t>f&amp;v</a:t>
            </a:r>
            <a:endParaRPr lang="en-US" dirty="0"/>
          </a:p>
        </p:txBody>
      </p:sp>
      <p:pic>
        <p:nvPicPr>
          <p:cNvPr id="5" name="Picture 4"/>
          <p:cNvPicPr>
            <a:picLocks noChangeAspect="1"/>
          </p:cNvPicPr>
          <p:nvPr/>
        </p:nvPicPr>
        <p:blipFill>
          <a:blip r:embed="rId2"/>
          <a:stretch>
            <a:fillRect/>
          </a:stretch>
        </p:blipFill>
        <p:spPr>
          <a:xfrm>
            <a:off x="943376" y="1655192"/>
            <a:ext cx="9120851" cy="48852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221" y="909716"/>
            <a:ext cx="2941779" cy="901636"/>
          </a:xfrm>
          <a:prstGeom prst="rect">
            <a:avLst/>
          </a:prstGeom>
        </p:spPr>
      </p:pic>
    </p:spTree>
    <p:extLst>
      <p:ext uri="{BB962C8B-B14F-4D97-AF65-F5344CB8AC3E}">
        <p14:creationId xmlns:p14="http://schemas.microsoft.com/office/powerpoint/2010/main" val="9175073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Global value chains—livestock, 2014-16 </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605158217"/>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859090" y="1186811"/>
            <a:ext cx="1774845" cy="369332"/>
          </a:xfrm>
          <a:prstGeom prst="rect">
            <a:avLst/>
          </a:prstGeom>
          <a:noFill/>
        </p:spPr>
        <p:txBody>
          <a:bodyPr wrap="none" rtlCol="0">
            <a:spAutoFit/>
          </a:bodyPr>
          <a:lstStyle/>
          <a:p>
            <a:r>
              <a:rPr lang="en-US" b="1" dirty="0"/>
              <a:t>US meat exports</a:t>
            </a:r>
          </a:p>
        </p:txBody>
      </p:sp>
      <p:sp>
        <p:nvSpPr>
          <p:cNvPr id="8" name="TextBox 7"/>
          <p:cNvSpPr txBox="1"/>
          <p:nvPr/>
        </p:nvSpPr>
        <p:spPr>
          <a:xfrm>
            <a:off x="6120722" y="1405435"/>
            <a:ext cx="941283" cy="369332"/>
          </a:xfrm>
          <a:prstGeom prst="rect">
            <a:avLst/>
          </a:prstGeom>
          <a:noFill/>
        </p:spPr>
        <p:txBody>
          <a:bodyPr wrap="none" rtlCol="0">
            <a:spAutoFit/>
          </a:bodyPr>
          <a:lstStyle/>
          <a:p>
            <a:r>
              <a:rPr lang="en-US" dirty="0"/>
              <a:t>Mil USD</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778992536"/>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14154" y="1353381"/>
            <a:ext cx="941283" cy="369332"/>
          </a:xfrm>
          <a:prstGeom prst="rect">
            <a:avLst/>
          </a:prstGeom>
          <a:noFill/>
        </p:spPr>
        <p:txBody>
          <a:bodyPr wrap="none" rtlCol="0">
            <a:spAutoFit/>
          </a:bodyPr>
          <a:lstStyle/>
          <a:p>
            <a:r>
              <a:rPr lang="en-US" dirty="0"/>
              <a:t>Mil USD</a:t>
            </a:r>
          </a:p>
        </p:txBody>
      </p:sp>
      <p:sp>
        <p:nvSpPr>
          <p:cNvPr id="11" name="TextBox 10"/>
          <p:cNvSpPr txBox="1"/>
          <p:nvPr/>
        </p:nvSpPr>
        <p:spPr>
          <a:xfrm>
            <a:off x="2342113" y="1207632"/>
            <a:ext cx="2137837" cy="369332"/>
          </a:xfrm>
          <a:prstGeom prst="rect">
            <a:avLst/>
          </a:prstGeom>
          <a:noFill/>
        </p:spPr>
        <p:txBody>
          <a:bodyPr wrap="none" rtlCol="0">
            <a:spAutoFit/>
          </a:bodyPr>
          <a:lstStyle/>
          <a:p>
            <a:r>
              <a:rPr lang="en-US" b="1" dirty="0"/>
              <a:t>US livestock imports</a:t>
            </a:r>
          </a:p>
        </p:txBody>
      </p:sp>
    </p:spTree>
    <p:extLst>
      <p:ext uri="{BB962C8B-B14F-4D97-AF65-F5344CB8AC3E}">
        <p14:creationId xmlns:p14="http://schemas.microsoft.com/office/powerpoint/2010/main" val="5896818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MFN applied duties</a:t>
            </a:r>
          </a:p>
        </p:txBody>
      </p:sp>
      <p:graphicFrame>
        <p:nvGraphicFramePr>
          <p:cNvPr id="6" name="Content Placeholder 5">
            <a:extLst>
              <a:ext uri="{FF2B5EF4-FFF2-40B4-BE49-F238E27FC236}">
                <a16:creationId xmlns="" xmlns:a16="http://schemas.microsoft.com/office/drawing/2014/main" id="{BACBDCBD-EAAF-4BA8-A5D4-5438D46CD97F}"/>
              </a:ext>
            </a:extLst>
          </p:cNvPr>
          <p:cNvGraphicFramePr>
            <a:graphicFrameLocks noGrp="1"/>
          </p:cNvGraphicFramePr>
          <p:nvPr>
            <p:ph idx="1"/>
            <p:extLst>
              <p:ext uri="{D42A27DB-BD31-4B8C-83A1-F6EECF244321}">
                <p14:modId xmlns:p14="http://schemas.microsoft.com/office/powerpoint/2010/main" val="2309541045"/>
              </p:ext>
            </p:extLst>
          </p:nvPr>
        </p:nvGraphicFramePr>
        <p:xfrm>
          <a:off x="711200" y="1371601"/>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327993" y="1531088"/>
            <a:ext cx="877163" cy="369332"/>
          </a:xfrm>
          <a:prstGeom prst="rect">
            <a:avLst/>
          </a:prstGeom>
          <a:noFill/>
        </p:spPr>
        <p:txBody>
          <a:bodyPr wrap="none" rtlCol="0">
            <a:spAutoFit/>
          </a:bodyPr>
          <a:lstStyle/>
          <a:p>
            <a:r>
              <a:rPr lang="en-US" dirty="0"/>
              <a:t>248.9%</a:t>
            </a:r>
          </a:p>
        </p:txBody>
      </p:sp>
      <p:cxnSp>
        <p:nvCxnSpPr>
          <p:cNvPr id="9" name="Straight Arrow Connector 8"/>
          <p:cNvCxnSpPr>
            <a:stCxn id="7" idx="1"/>
          </p:cNvCxnSpPr>
          <p:nvPr/>
        </p:nvCxnSpPr>
        <p:spPr>
          <a:xfrm flipH="1">
            <a:off x="2743204" y="1715754"/>
            <a:ext cx="5847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9801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Trade disputes involving the US and its NAFTA partners</a:t>
            </a:r>
          </a:p>
        </p:txBody>
      </p:sp>
      <p:graphicFrame>
        <p:nvGraphicFramePr>
          <p:cNvPr id="4" name="Content Placeholder 3">
            <a:extLst>
              <a:ext uri="{FF2B5EF4-FFF2-40B4-BE49-F238E27FC236}">
                <a16:creationId xmlns="" xmlns:a16="http://schemas.microsoft.com/office/drawing/2014/main" id="{C61D9A79-4BBB-45F3-B200-3F4C207E3127}"/>
              </a:ext>
            </a:extLst>
          </p:cNvPr>
          <p:cNvGraphicFramePr>
            <a:graphicFrameLocks noGrp="1"/>
          </p:cNvGraphicFramePr>
          <p:nvPr>
            <p:ph idx="1"/>
            <p:extLst>
              <p:ext uri="{D42A27DB-BD31-4B8C-83A1-F6EECF244321}">
                <p14:modId xmlns:p14="http://schemas.microsoft.com/office/powerpoint/2010/main" val="396761846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48408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forward</a:t>
            </a:r>
          </a:p>
        </p:txBody>
      </p:sp>
      <p:sp>
        <p:nvSpPr>
          <p:cNvPr id="3" name="Content Placeholder 2"/>
          <p:cNvSpPr>
            <a:spLocks noGrp="1"/>
          </p:cNvSpPr>
          <p:nvPr>
            <p:ph idx="1"/>
          </p:nvPr>
        </p:nvSpPr>
        <p:spPr/>
        <p:txBody>
          <a:bodyPr>
            <a:normAutofit fontScale="85000" lnSpcReduction="20000"/>
          </a:bodyPr>
          <a:lstStyle/>
          <a:p>
            <a:r>
              <a:rPr lang="en-US" dirty="0"/>
              <a:t>Market access gains unlikely (without substantial tradeoffs)</a:t>
            </a:r>
          </a:p>
          <a:p>
            <a:pPr lvl="1"/>
            <a:r>
              <a:rPr lang="en-US" dirty="0"/>
              <a:t>Big tradeoffs necessary: dairy (US, Canada), poultry (Canada), sugar (US)</a:t>
            </a:r>
          </a:p>
          <a:p>
            <a:pPr lvl="1"/>
            <a:r>
              <a:rPr lang="en-US" dirty="0"/>
              <a:t>Seasonal trade remedy actions would be double-edged (</a:t>
            </a:r>
            <a:r>
              <a:rPr lang="en-US" dirty="0" err="1"/>
              <a:t>f&amp;v</a:t>
            </a:r>
            <a:r>
              <a:rPr lang="en-US" dirty="0"/>
              <a:t> versus pork)</a:t>
            </a:r>
          </a:p>
          <a:p>
            <a:r>
              <a:rPr lang="en-US" dirty="0"/>
              <a:t>Modernizing NAFTA: </a:t>
            </a:r>
          </a:p>
          <a:p>
            <a:pPr lvl="1"/>
            <a:r>
              <a:rPr lang="en-US" dirty="0"/>
              <a:t>TPP (e-commerce, dispute settlement, SPS, IP)</a:t>
            </a:r>
          </a:p>
          <a:p>
            <a:pPr lvl="1"/>
            <a:r>
              <a:rPr lang="en-US" dirty="0"/>
              <a:t>Greater efforts to harmonize standards, reduce regulatory barriers for trade</a:t>
            </a:r>
          </a:p>
          <a:p>
            <a:pPr lvl="1"/>
            <a:r>
              <a:rPr lang="en-US" dirty="0"/>
              <a:t>Single Window Environments</a:t>
            </a:r>
          </a:p>
          <a:p>
            <a:r>
              <a:rPr lang="en-US" dirty="0"/>
              <a:t>“Do no harm” but will the “harm” come from other areas of contention (Chapter 19, rules of origin, domestic content, softwood lumber, …) where agriculture suffers collateral damage?</a:t>
            </a:r>
          </a:p>
          <a:p>
            <a:r>
              <a:rPr lang="en-US" dirty="0"/>
              <a:t>Opportunity costs of negotiations: </a:t>
            </a:r>
            <a:r>
              <a:rPr lang="en-US" b="1" i="1" dirty="0"/>
              <a:t>renegotiating the past rather than negotiating the future</a:t>
            </a:r>
          </a:p>
        </p:txBody>
      </p:sp>
    </p:spTree>
    <p:extLst>
      <p:ext uri="{BB962C8B-B14F-4D97-AF65-F5344CB8AC3E}">
        <p14:creationId xmlns:p14="http://schemas.microsoft.com/office/powerpoint/2010/main" val="25287506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Google Trends: “US China Trade War”</a:t>
            </a:r>
          </a:p>
        </p:txBody>
      </p:sp>
      <p:sp>
        <p:nvSpPr>
          <p:cNvPr id="6" name="TextBox 5">
            <a:extLst>
              <a:ext uri="{FF2B5EF4-FFF2-40B4-BE49-F238E27FC236}">
                <a16:creationId xmlns="" xmlns:a16="http://schemas.microsoft.com/office/drawing/2014/main" id="{DBD09297-4FA9-4050-85F5-2EA9FA8EDB71}"/>
              </a:ext>
            </a:extLst>
          </p:cNvPr>
          <p:cNvSpPr txBox="1"/>
          <p:nvPr/>
        </p:nvSpPr>
        <p:spPr>
          <a:xfrm>
            <a:off x="9505920" y="1833144"/>
            <a:ext cx="1247714" cy="338554"/>
          </a:xfrm>
          <a:prstGeom prst="rect">
            <a:avLst/>
          </a:prstGeom>
          <a:noFill/>
        </p:spPr>
        <p:txBody>
          <a:bodyPr wrap="none" rtlCol="0">
            <a:spAutoFit/>
          </a:bodyPr>
          <a:lstStyle/>
          <a:p>
            <a:r>
              <a:rPr lang="en-US" sz="1600" dirty="0"/>
              <a:t>Inauguration</a:t>
            </a:r>
          </a:p>
        </p:txBody>
      </p:sp>
      <p:graphicFrame>
        <p:nvGraphicFramePr>
          <p:cNvPr id="8" name="Content Placeholder 7">
            <a:extLst>
              <a:ext uri="{FF2B5EF4-FFF2-40B4-BE49-F238E27FC236}">
                <a16:creationId xmlns="" xmlns:a16="http://schemas.microsoft.com/office/drawing/2014/main" id="{5DD5C187-1DEB-4269-8531-CE5138CCD14A}"/>
              </a:ext>
            </a:extLst>
          </p:cNvPr>
          <p:cNvGraphicFramePr>
            <a:graphicFrameLocks noGrp="1"/>
          </p:cNvGraphicFramePr>
          <p:nvPr>
            <p:ph idx="1"/>
          </p:nvPr>
        </p:nvGraphicFramePr>
        <p:xfrm>
          <a:off x="711200" y="1371600"/>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 xmlns:a16="http://schemas.microsoft.com/office/drawing/2014/main" id="{C0376496-E061-4340-8351-5F4165047FF8}"/>
              </a:ext>
            </a:extLst>
          </p:cNvPr>
          <p:cNvSpPr/>
          <p:nvPr/>
        </p:nvSpPr>
        <p:spPr>
          <a:xfrm>
            <a:off x="9190299" y="2002421"/>
            <a:ext cx="396644" cy="474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9980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EDA230-7FD6-4349-AF3A-E4567B2CA5B0}"/>
              </a:ext>
            </a:extLst>
          </p:cNvPr>
          <p:cNvSpPr>
            <a:spLocks noGrp="1"/>
          </p:cNvSpPr>
          <p:nvPr>
            <p:ph type="title"/>
          </p:nvPr>
        </p:nvSpPr>
        <p:spPr/>
        <p:txBody>
          <a:bodyPr/>
          <a:lstStyle/>
          <a:p>
            <a:r>
              <a:rPr lang="en-US" dirty="0"/>
              <a:t>US exports to China, 2015-2017 average</a:t>
            </a:r>
          </a:p>
        </p:txBody>
      </p:sp>
      <p:graphicFrame>
        <p:nvGraphicFramePr>
          <p:cNvPr id="5" name="Content Placeholder 4">
            <a:extLst>
              <a:ext uri="{FF2B5EF4-FFF2-40B4-BE49-F238E27FC236}">
                <a16:creationId xmlns="" xmlns:a16="http://schemas.microsoft.com/office/drawing/2014/main" id="{29726B1E-454D-46B8-9E57-735A94D4A15A}"/>
              </a:ext>
            </a:extLst>
          </p:cNvPr>
          <p:cNvGraphicFramePr>
            <a:graphicFrameLocks noGrp="1"/>
          </p:cNvGraphicFramePr>
          <p:nvPr>
            <p:ph idx="1"/>
            <p:extLst>
              <p:ext uri="{D42A27DB-BD31-4B8C-83A1-F6EECF244321}">
                <p14:modId xmlns:p14="http://schemas.microsoft.com/office/powerpoint/2010/main" val="1363241275"/>
              </p:ext>
            </p:extLst>
          </p:nvPr>
        </p:nvGraphicFramePr>
        <p:xfrm>
          <a:off x="711200" y="1371600"/>
          <a:ext cx="10972800" cy="4327525"/>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91396512"/>
                    </a:ext>
                  </a:extLst>
                </a:gridCol>
                <a:gridCol w="2743200">
                  <a:extLst>
                    <a:ext uri="{9D8B030D-6E8A-4147-A177-3AD203B41FA5}">
                      <a16:colId xmlns="" xmlns:a16="http://schemas.microsoft.com/office/drawing/2014/main" val="892308828"/>
                    </a:ext>
                  </a:extLst>
                </a:gridCol>
                <a:gridCol w="2743200">
                  <a:extLst>
                    <a:ext uri="{9D8B030D-6E8A-4147-A177-3AD203B41FA5}">
                      <a16:colId xmlns="" xmlns:a16="http://schemas.microsoft.com/office/drawing/2014/main" val="1181648632"/>
                    </a:ext>
                  </a:extLst>
                </a:gridCol>
                <a:gridCol w="2743200">
                  <a:extLst>
                    <a:ext uri="{9D8B030D-6E8A-4147-A177-3AD203B41FA5}">
                      <a16:colId xmlns="" xmlns:a16="http://schemas.microsoft.com/office/drawing/2014/main" val="2219366216"/>
                    </a:ext>
                  </a:extLst>
                </a:gridCol>
              </a:tblGrid>
              <a:tr h="370840">
                <a:tc>
                  <a:txBody>
                    <a:bodyPr/>
                    <a:lstStyle/>
                    <a:p>
                      <a:pPr algn="ctr"/>
                      <a:r>
                        <a:rPr lang="en-US" dirty="0"/>
                        <a:t>Product</a:t>
                      </a:r>
                    </a:p>
                  </a:txBody>
                  <a:tcPr/>
                </a:tc>
                <a:tc>
                  <a:txBody>
                    <a:bodyPr/>
                    <a:lstStyle/>
                    <a:p>
                      <a:pPr algn="ctr"/>
                      <a:r>
                        <a:rPr lang="en-US" dirty="0"/>
                        <a:t>Mil $</a:t>
                      </a:r>
                    </a:p>
                  </a:txBody>
                  <a:tcPr/>
                </a:tc>
                <a:tc>
                  <a:txBody>
                    <a:bodyPr/>
                    <a:lstStyle/>
                    <a:p>
                      <a:pPr algn="ctr"/>
                      <a:r>
                        <a:rPr lang="en-US" dirty="0"/>
                        <a:t>Product</a:t>
                      </a:r>
                    </a:p>
                  </a:txBody>
                  <a:tcPr/>
                </a:tc>
                <a:tc>
                  <a:txBody>
                    <a:bodyPr/>
                    <a:lstStyle/>
                    <a:p>
                      <a:pPr algn="ctr"/>
                      <a:r>
                        <a:rPr lang="en-US" dirty="0"/>
                        <a:t>Mil $</a:t>
                      </a:r>
                    </a:p>
                  </a:txBody>
                  <a:tcPr/>
                </a:tc>
                <a:extLst>
                  <a:ext uri="{0D108BD9-81ED-4DB2-BD59-A6C34878D82A}">
                    <a16:rowId xmlns="" xmlns:a16="http://schemas.microsoft.com/office/drawing/2014/main" val="881706586"/>
                  </a:ext>
                </a:extLst>
              </a:tr>
              <a:tr h="370840">
                <a:tc>
                  <a:txBody>
                    <a:bodyPr/>
                    <a:lstStyle/>
                    <a:p>
                      <a:pPr algn="l" fontAlgn="b"/>
                      <a:r>
                        <a:rPr lang="en-US" sz="2000" b="0" i="0" u="none" strike="noStrike" dirty="0">
                          <a:solidFill>
                            <a:srgbClr val="000000"/>
                          </a:solidFill>
                          <a:effectLst/>
                          <a:latin typeface="Calibri" panose="020F0502020204030204" pitchFamily="34" charset="0"/>
                        </a:rPr>
                        <a:t>Soybeans</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12,346 </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Wheat</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238 </a:t>
                      </a:r>
                    </a:p>
                  </a:txBody>
                  <a:tcPr marL="9525" marR="9525" marT="9525" marB="0" anchor="b"/>
                </a:tc>
                <a:extLst>
                  <a:ext uri="{0D108BD9-81ED-4DB2-BD59-A6C34878D82A}">
                    <a16:rowId xmlns="" xmlns:a16="http://schemas.microsoft.com/office/drawing/2014/main" val="959083033"/>
                  </a:ext>
                </a:extLst>
              </a:tr>
              <a:tr h="370840">
                <a:tc>
                  <a:txBody>
                    <a:bodyPr/>
                    <a:lstStyle/>
                    <a:p>
                      <a:pPr algn="l" fontAlgn="b"/>
                      <a:r>
                        <a:rPr lang="en-US" sz="2000" b="0" i="0" u="none" strike="noStrike">
                          <a:solidFill>
                            <a:srgbClr val="000000"/>
                          </a:solidFill>
                          <a:effectLst/>
                          <a:latin typeface="Calibri" panose="020F0502020204030204" pitchFamily="34" charset="0"/>
                        </a:rPr>
                        <a:t>Coarse Grains (ex. corn)</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           1,333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Tree Nuts</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211 </a:t>
                      </a:r>
                    </a:p>
                  </a:txBody>
                  <a:tcPr marL="9525" marR="9525" marT="9525" marB="0" anchor="b"/>
                </a:tc>
                <a:extLst>
                  <a:ext uri="{0D108BD9-81ED-4DB2-BD59-A6C34878D82A}">
                    <a16:rowId xmlns="" xmlns:a16="http://schemas.microsoft.com/office/drawing/2014/main" val="343451886"/>
                  </a:ext>
                </a:extLst>
              </a:tr>
              <a:tr h="370840">
                <a:tc>
                  <a:txBody>
                    <a:bodyPr/>
                    <a:lstStyle/>
                    <a:p>
                      <a:pPr algn="l" fontAlgn="b"/>
                      <a:r>
                        <a:rPr lang="en-US" sz="2000" b="0" i="0" u="none" strike="noStrike">
                          <a:solidFill>
                            <a:srgbClr val="000000"/>
                          </a:solidFill>
                          <a:effectLst/>
                          <a:latin typeface="Calibri" panose="020F0502020204030204" pitchFamily="34" charset="0"/>
                        </a:rPr>
                        <a:t>Hides &amp; Skins</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           1,054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Fresh Fruit</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183 </a:t>
                      </a:r>
                    </a:p>
                  </a:txBody>
                  <a:tcPr marL="9525" marR="9525" marT="9525" marB="0" anchor="b"/>
                </a:tc>
                <a:extLst>
                  <a:ext uri="{0D108BD9-81ED-4DB2-BD59-A6C34878D82A}">
                    <a16:rowId xmlns="" xmlns:a16="http://schemas.microsoft.com/office/drawing/2014/main" val="214172610"/>
                  </a:ext>
                </a:extLst>
              </a:tr>
              <a:tr h="370840">
                <a:tc>
                  <a:txBody>
                    <a:bodyPr/>
                    <a:lstStyle/>
                    <a:p>
                      <a:pPr algn="l" fontAlgn="b"/>
                      <a:r>
                        <a:rPr lang="en-US" sz="2000" b="0" i="0" u="none" strike="noStrike">
                          <a:solidFill>
                            <a:srgbClr val="000000"/>
                          </a:solidFill>
                          <a:effectLst/>
                          <a:latin typeface="Calibri" panose="020F0502020204030204" pitchFamily="34" charset="0"/>
                        </a:rPr>
                        <a:t>Cotton</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               796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Tobacco</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177 </a:t>
                      </a:r>
                    </a:p>
                  </a:txBody>
                  <a:tcPr marL="9525" marR="9525" marT="9525" marB="0" anchor="b"/>
                </a:tc>
                <a:extLst>
                  <a:ext uri="{0D108BD9-81ED-4DB2-BD59-A6C34878D82A}">
                    <a16:rowId xmlns="" xmlns:a16="http://schemas.microsoft.com/office/drawing/2014/main" val="2361711831"/>
                  </a:ext>
                </a:extLst>
              </a:tr>
              <a:tr h="370840">
                <a:tc>
                  <a:txBody>
                    <a:bodyPr/>
                    <a:lstStyle/>
                    <a:p>
                      <a:pPr algn="l" fontAlgn="b"/>
                      <a:r>
                        <a:rPr lang="en-US" sz="2000" b="0" i="0" u="none" strike="noStrike">
                          <a:solidFill>
                            <a:srgbClr val="000000"/>
                          </a:solidFill>
                          <a:effectLst/>
                          <a:latin typeface="Calibri" panose="020F0502020204030204" pitchFamily="34" charset="0"/>
                        </a:rPr>
                        <a:t>Distillers Grains</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               722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Ethanol (non-bev.)</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164 </a:t>
                      </a:r>
                    </a:p>
                  </a:txBody>
                  <a:tcPr marL="9525" marR="9525" marT="9525" marB="0" anchor="b"/>
                </a:tc>
                <a:extLst>
                  <a:ext uri="{0D108BD9-81ED-4DB2-BD59-A6C34878D82A}">
                    <a16:rowId xmlns="" xmlns:a16="http://schemas.microsoft.com/office/drawing/2014/main" val="2564369975"/>
                  </a:ext>
                </a:extLst>
              </a:tr>
              <a:tr h="370840">
                <a:tc>
                  <a:txBody>
                    <a:bodyPr/>
                    <a:lstStyle/>
                    <a:p>
                      <a:pPr algn="l" fontAlgn="b"/>
                      <a:r>
                        <a:rPr lang="en-US" sz="2000" b="0" i="0" u="none" strike="noStrike">
                          <a:solidFill>
                            <a:srgbClr val="000000"/>
                          </a:solidFill>
                          <a:effectLst/>
                          <a:latin typeface="Calibri" panose="020F0502020204030204" pitchFamily="34" charset="0"/>
                        </a:rPr>
                        <a:t>Pork &amp; Pork Products</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               601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Processed Vegetables</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135 </a:t>
                      </a:r>
                    </a:p>
                  </a:txBody>
                  <a:tcPr marL="9525" marR="9525" marT="9525" marB="0" anchor="b"/>
                </a:tc>
                <a:extLst>
                  <a:ext uri="{0D108BD9-81ED-4DB2-BD59-A6C34878D82A}">
                    <a16:rowId xmlns="" xmlns:a16="http://schemas.microsoft.com/office/drawing/2014/main" val="1584243210"/>
                  </a:ext>
                </a:extLst>
              </a:tr>
              <a:tr h="370840">
                <a:tc>
                  <a:txBody>
                    <a:bodyPr/>
                    <a:lstStyle/>
                    <a:p>
                      <a:pPr algn="l" fontAlgn="b"/>
                      <a:r>
                        <a:rPr lang="en-US" sz="2000" b="0" i="0" u="none" strike="noStrike">
                          <a:solidFill>
                            <a:srgbClr val="000000"/>
                          </a:solidFill>
                          <a:effectLst/>
                          <a:latin typeface="Calibri" panose="020F0502020204030204" pitchFamily="34" charset="0"/>
                        </a:rPr>
                        <a:t>Dairy Products</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               471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Prepared Food</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119 </a:t>
                      </a:r>
                    </a:p>
                  </a:txBody>
                  <a:tcPr marL="9525" marR="9525" marT="9525" marB="0" anchor="b"/>
                </a:tc>
                <a:extLst>
                  <a:ext uri="{0D108BD9-81ED-4DB2-BD59-A6C34878D82A}">
                    <a16:rowId xmlns="" xmlns:a16="http://schemas.microsoft.com/office/drawing/2014/main" val="1317266040"/>
                  </a:ext>
                </a:extLst>
              </a:tr>
              <a:tr h="370840">
                <a:tc>
                  <a:txBody>
                    <a:bodyPr/>
                    <a:lstStyle/>
                    <a:p>
                      <a:pPr algn="l" fontAlgn="b"/>
                      <a:r>
                        <a:rPr lang="en-US" sz="2000" b="0" i="0" u="none" strike="noStrike">
                          <a:solidFill>
                            <a:srgbClr val="000000"/>
                          </a:solidFill>
                          <a:effectLst/>
                          <a:latin typeface="Calibri" panose="020F0502020204030204" pitchFamily="34" charset="0"/>
                        </a:rPr>
                        <a:t>Other Intermediate Products</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               443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Corn</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118 </a:t>
                      </a:r>
                    </a:p>
                  </a:txBody>
                  <a:tcPr marL="9525" marR="9525" marT="9525" marB="0" anchor="b"/>
                </a:tc>
                <a:extLst>
                  <a:ext uri="{0D108BD9-81ED-4DB2-BD59-A6C34878D82A}">
                    <a16:rowId xmlns="" xmlns:a16="http://schemas.microsoft.com/office/drawing/2014/main" val="1554745380"/>
                  </a:ext>
                </a:extLst>
              </a:tr>
              <a:tr h="370840">
                <a:tc>
                  <a:txBody>
                    <a:bodyPr/>
                    <a:lstStyle/>
                    <a:p>
                      <a:pPr algn="l" fontAlgn="b"/>
                      <a:r>
                        <a:rPr lang="en-US" sz="2000" b="0" i="0" u="none" strike="noStrike">
                          <a:solidFill>
                            <a:srgbClr val="000000"/>
                          </a:solidFill>
                          <a:effectLst/>
                          <a:latin typeface="Calibri" panose="020F0502020204030204" pitchFamily="34" charset="0"/>
                        </a:rPr>
                        <a:t>Feeds &amp; Fodders NESOI</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               343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Planting Seeds</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113 </a:t>
                      </a:r>
                    </a:p>
                  </a:txBody>
                  <a:tcPr marL="9525" marR="9525" marT="9525" marB="0" anchor="b"/>
                </a:tc>
                <a:extLst>
                  <a:ext uri="{0D108BD9-81ED-4DB2-BD59-A6C34878D82A}">
                    <a16:rowId xmlns="" xmlns:a16="http://schemas.microsoft.com/office/drawing/2014/main" val="3798313299"/>
                  </a:ext>
                </a:extLst>
              </a:tr>
              <a:tr h="370840">
                <a:tc>
                  <a:txBody>
                    <a:bodyPr/>
                    <a:lstStyle/>
                    <a:p>
                      <a:pPr algn="l" fontAlgn="b"/>
                      <a:r>
                        <a:rPr lang="en-US" sz="2000" b="0" i="0" u="none" strike="noStrike">
                          <a:solidFill>
                            <a:srgbClr val="000000"/>
                          </a:solidFill>
                          <a:effectLst/>
                          <a:latin typeface="Calibri" panose="020F0502020204030204" pitchFamily="34" charset="0"/>
                        </a:rPr>
                        <a:t>Hay</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342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Processed Fruit</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               110 </a:t>
                      </a:r>
                    </a:p>
                  </a:txBody>
                  <a:tcPr marL="9525" marR="9525" marT="9525" marB="0" anchor="b"/>
                </a:tc>
                <a:extLst>
                  <a:ext uri="{0D108BD9-81ED-4DB2-BD59-A6C34878D82A}">
                    <a16:rowId xmlns="" xmlns:a16="http://schemas.microsoft.com/office/drawing/2014/main" val="4236103902"/>
                  </a:ext>
                </a:extLst>
              </a:tr>
            </a:tbl>
          </a:graphicData>
        </a:graphic>
      </p:graphicFrame>
    </p:spTree>
    <p:extLst>
      <p:ext uri="{BB962C8B-B14F-4D97-AF65-F5344CB8AC3E}">
        <p14:creationId xmlns:p14="http://schemas.microsoft.com/office/powerpoint/2010/main" val="39497872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rdue.jpg"/>
          <p:cNvPicPr>
            <a:picLocks noGrp="1" noChangeAspect="1"/>
          </p:cNvPicPr>
          <p:nvPr>
            <p:ph sz="half" idx="2"/>
          </p:nvPr>
        </p:nvPicPr>
        <p:blipFill>
          <a:blip r:embed="rId2">
            <a:extLst>
              <a:ext uri="{28A0092B-C50C-407E-A947-70E740481C1C}">
                <a14:useLocalDpi xmlns:a14="http://schemas.microsoft.com/office/drawing/2010/main" val="0"/>
              </a:ext>
            </a:extLst>
          </a:blip>
          <a:srcRect l="10414" r="10414"/>
          <a:stretch>
            <a:fillRect/>
          </a:stretch>
        </p:blipFill>
        <p:spPr>
          <a:xfrm>
            <a:off x="8724900" y="1600203"/>
            <a:ext cx="2857500" cy="2401749"/>
          </a:xfrm>
        </p:spPr>
      </p:pic>
      <p:sp>
        <p:nvSpPr>
          <p:cNvPr id="4" name="Title 3"/>
          <p:cNvSpPr>
            <a:spLocks noGrp="1"/>
          </p:cNvSpPr>
          <p:nvPr>
            <p:ph type="title"/>
          </p:nvPr>
        </p:nvSpPr>
        <p:spPr/>
        <p:txBody>
          <a:bodyPr/>
          <a:lstStyle/>
          <a:p>
            <a:r>
              <a:rPr lang="en-US" dirty="0"/>
              <a:t>Trade tensions</a:t>
            </a:r>
          </a:p>
        </p:txBody>
      </p:sp>
      <p:pic>
        <p:nvPicPr>
          <p:cNvPr id="5" name="Content Placeholder 11" descr="trump.bmp"/>
          <p:cNvPicPr>
            <a:picLocks noGrp="1" noChangeAspect="1"/>
          </p:cNvPicPr>
          <p:nvPr>
            <p:ph sz="half" idx="1"/>
          </p:nvPr>
        </p:nvPicPr>
        <p:blipFill>
          <a:blip r:embed="rId3"/>
          <a:srcRect t="-24664" b="-24664"/>
          <a:stretch>
            <a:fillRect/>
          </a:stretch>
        </p:blipFill>
        <p:spPr>
          <a:xfrm>
            <a:off x="1113099" y="1568376"/>
            <a:ext cx="4038600" cy="4525963"/>
          </a:xfrm>
        </p:spPr>
      </p:pic>
      <p:pic>
        <p:nvPicPr>
          <p:cNvPr id="2" name="Picture 1" descr="gary coh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4165600"/>
            <a:ext cx="4241800" cy="2220838"/>
          </a:xfrm>
          <a:prstGeom prst="rect">
            <a:avLst/>
          </a:prstGeom>
        </p:spPr>
      </p:pic>
    </p:spTree>
    <p:extLst>
      <p:ext uri="{BB962C8B-B14F-4D97-AF65-F5344CB8AC3E}">
        <p14:creationId xmlns:p14="http://schemas.microsoft.com/office/powerpoint/2010/main" val="18015751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4428"/>
            <a:ext cx="10972800" cy="868362"/>
          </a:xfrm>
        </p:spPr>
        <p:txBody>
          <a:bodyPr/>
          <a:lstStyle/>
          <a:p>
            <a:r>
              <a:rPr lang="en-US" dirty="0"/>
              <a:t>US soybean exports</a:t>
            </a:r>
          </a:p>
        </p:txBody>
      </p:sp>
      <p:sp>
        <p:nvSpPr>
          <p:cNvPr id="5" name="TextBox 4"/>
          <p:cNvSpPr txBox="1"/>
          <p:nvPr/>
        </p:nvSpPr>
        <p:spPr>
          <a:xfrm>
            <a:off x="647701" y="1079182"/>
            <a:ext cx="851515" cy="369332"/>
          </a:xfrm>
          <a:prstGeom prst="rect">
            <a:avLst/>
          </a:prstGeom>
          <a:noFill/>
        </p:spPr>
        <p:txBody>
          <a:bodyPr wrap="none" rtlCol="0">
            <a:spAutoFit/>
          </a:bodyPr>
          <a:lstStyle/>
          <a:p>
            <a:r>
              <a:rPr lang="en-US" dirty="0"/>
              <a:t>Mil MT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07729626"/>
              </p:ext>
            </p:extLst>
          </p:nvPr>
        </p:nvGraphicFramePr>
        <p:xfrm>
          <a:off x="711200" y="1371600"/>
          <a:ext cx="10972800" cy="4754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25664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3D4E9BD2-E4EA-44AF-BE27-995495748D8E}"/>
              </a:ext>
            </a:extLst>
          </p:cNvPr>
          <p:cNvSpPr>
            <a:spLocks noGrp="1"/>
          </p:cNvSpPr>
          <p:nvPr>
            <p:ph type="title"/>
          </p:nvPr>
        </p:nvSpPr>
        <p:spPr/>
        <p:txBody>
          <a:bodyPr/>
          <a:lstStyle/>
          <a:p>
            <a:r>
              <a:rPr lang="en-US" dirty="0"/>
              <a:t>US soybean exports</a:t>
            </a:r>
          </a:p>
        </p:txBody>
      </p:sp>
      <p:graphicFrame>
        <p:nvGraphicFramePr>
          <p:cNvPr id="9" name="Content Placeholder 8">
            <a:extLst>
              <a:ext uri="{FF2B5EF4-FFF2-40B4-BE49-F238E27FC236}">
                <a16:creationId xmlns="" xmlns:a16="http://schemas.microsoft.com/office/drawing/2014/main" id="{54D72AB9-943B-49CA-9B15-A175E707AE86}"/>
              </a:ext>
            </a:extLst>
          </p:cNvPr>
          <p:cNvGraphicFramePr>
            <a:graphicFrameLocks noGrp="1"/>
          </p:cNvGraphicFramePr>
          <p:nvPr>
            <p:ph sz="half" idx="2"/>
          </p:nvPr>
        </p:nvGraphicFramePr>
        <p:xfrm>
          <a:off x="6172200" y="1600201"/>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 xmlns:a16="http://schemas.microsoft.com/office/drawing/2014/main" id="{DD122BAB-0B1C-4EE3-BB5E-860C0DEB37AC}"/>
              </a:ext>
            </a:extLst>
          </p:cNvPr>
          <p:cNvGraphicFramePr>
            <a:graphicFrameLocks noGrp="1"/>
          </p:cNvGraphicFramePr>
          <p:nvPr>
            <p:ph sz="half" idx="1"/>
          </p:nvPr>
        </p:nvGraphicFramePr>
        <p:xfrm>
          <a:off x="1981200" y="1600201"/>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 xmlns:a16="http://schemas.microsoft.com/office/drawing/2014/main" id="{7B1CAE6D-4373-48DD-9112-F130C8127188}"/>
              </a:ext>
            </a:extLst>
          </p:cNvPr>
          <p:cNvSpPr txBox="1"/>
          <p:nvPr/>
        </p:nvSpPr>
        <p:spPr>
          <a:xfrm>
            <a:off x="7086600" y="5791201"/>
            <a:ext cx="3417346" cy="646331"/>
          </a:xfrm>
          <a:prstGeom prst="rect">
            <a:avLst/>
          </a:prstGeom>
          <a:noFill/>
        </p:spPr>
        <p:txBody>
          <a:bodyPr wrap="none" rtlCol="0">
            <a:spAutoFit/>
          </a:bodyPr>
          <a:lstStyle/>
          <a:p>
            <a:r>
              <a:rPr lang="en-US" dirty="0"/>
              <a:t>One in </a:t>
            </a:r>
            <a:r>
              <a:rPr lang="en-US" i="1" dirty="0"/>
              <a:t>three</a:t>
            </a:r>
            <a:r>
              <a:rPr lang="en-US" dirty="0"/>
              <a:t> acres of soybeans</a:t>
            </a:r>
          </a:p>
          <a:p>
            <a:r>
              <a:rPr lang="en-US" dirty="0"/>
              <a:t>are exported to China and Mexico.</a:t>
            </a:r>
          </a:p>
        </p:txBody>
      </p:sp>
      <p:cxnSp>
        <p:nvCxnSpPr>
          <p:cNvPr id="13" name="Straight Arrow Connector 12">
            <a:extLst>
              <a:ext uri="{FF2B5EF4-FFF2-40B4-BE49-F238E27FC236}">
                <a16:creationId xmlns="" xmlns:a16="http://schemas.microsoft.com/office/drawing/2014/main" id="{26108F8D-3D8C-4D47-85E0-BC3DF5020AF1}"/>
              </a:ext>
            </a:extLst>
          </p:cNvPr>
          <p:cNvCxnSpPr/>
          <p:nvPr/>
        </p:nvCxnSpPr>
        <p:spPr>
          <a:xfrm flipH="1" flipV="1">
            <a:off x="7924800" y="5181600"/>
            <a:ext cx="2286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2727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soybean supplies</a:t>
            </a:r>
          </a:p>
        </p:txBody>
      </p:sp>
      <p:graphicFrame>
        <p:nvGraphicFramePr>
          <p:cNvPr id="4" name="Content Placeholder 3"/>
          <p:cNvGraphicFramePr>
            <a:graphicFrameLocks noGrp="1"/>
          </p:cNvGraphicFramePr>
          <p:nvPr>
            <p:ph idx="1"/>
            <p:extLst/>
          </p:nvPr>
        </p:nvGraphicFramePr>
        <p:xfrm>
          <a:off x="2057400" y="1371601"/>
          <a:ext cx="82296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57401" y="1070939"/>
            <a:ext cx="851515" cy="369332"/>
          </a:xfrm>
          <a:prstGeom prst="rect">
            <a:avLst/>
          </a:prstGeom>
          <a:noFill/>
        </p:spPr>
        <p:txBody>
          <a:bodyPr wrap="none" rtlCol="0">
            <a:spAutoFit/>
          </a:bodyPr>
          <a:lstStyle/>
          <a:p>
            <a:r>
              <a:rPr lang="en-US" dirty="0"/>
              <a:t>Mil MT</a:t>
            </a:r>
          </a:p>
        </p:txBody>
      </p:sp>
    </p:spTree>
    <p:extLst>
      <p:ext uri="{BB962C8B-B14F-4D97-AF65-F5344CB8AC3E}">
        <p14:creationId xmlns:p14="http://schemas.microsoft.com/office/powerpoint/2010/main" val="19249796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soybean imports by source</a:t>
            </a:r>
            <a:endParaRPr lang="en-US" dirty="0"/>
          </a:p>
        </p:txBody>
      </p:sp>
      <p:sp>
        <p:nvSpPr>
          <p:cNvPr id="5" name="TextBox 4"/>
          <p:cNvSpPr txBox="1"/>
          <p:nvPr/>
        </p:nvSpPr>
        <p:spPr>
          <a:xfrm>
            <a:off x="456237" y="1109609"/>
            <a:ext cx="851515" cy="369332"/>
          </a:xfrm>
          <a:prstGeom prst="rect">
            <a:avLst/>
          </a:prstGeom>
          <a:noFill/>
        </p:spPr>
        <p:txBody>
          <a:bodyPr wrap="none" rtlCol="0">
            <a:spAutoFit/>
          </a:bodyPr>
          <a:lstStyle/>
          <a:p>
            <a:r>
              <a:rPr lang="en-US" dirty="0" smtClean="0"/>
              <a:t>Mil MT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70567499"/>
              </p:ext>
            </p:extLst>
          </p:nvPr>
        </p:nvGraphicFramePr>
        <p:xfrm>
          <a:off x="711200" y="1371600"/>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12800" y="6362700"/>
            <a:ext cx="2572113" cy="369332"/>
          </a:xfrm>
          <a:prstGeom prst="rect">
            <a:avLst/>
          </a:prstGeom>
          <a:noFill/>
        </p:spPr>
        <p:txBody>
          <a:bodyPr wrap="none" rtlCol="0">
            <a:spAutoFit/>
          </a:bodyPr>
          <a:lstStyle/>
          <a:p>
            <a:r>
              <a:rPr lang="en-US" dirty="0" smtClean="0"/>
              <a:t>Source: COMTRADE, GTIS </a:t>
            </a:r>
            <a:endParaRPr lang="en-US" dirty="0"/>
          </a:p>
        </p:txBody>
      </p:sp>
    </p:spTree>
    <p:extLst>
      <p:ext uri="{BB962C8B-B14F-4D97-AF65-F5344CB8AC3E}">
        <p14:creationId xmlns:p14="http://schemas.microsoft.com/office/powerpoint/2010/main" val="22678253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1532"/>
            <a:ext cx="8229600" cy="730469"/>
          </a:xfrm>
        </p:spPr>
        <p:txBody>
          <a:bodyPr>
            <a:normAutofit fontScale="90000"/>
          </a:bodyPr>
          <a:lstStyle/>
          <a:p>
            <a:r>
              <a:rPr lang="en-US" sz="3200" b="1" dirty="0"/>
              <a:t>Monthly Chinese Soybean Imports by Origin </a:t>
            </a:r>
          </a:p>
        </p:txBody>
      </p:sp>
      <p:graphicFrame>
        <p:nvGraphicFramePr>
          <p:cNvPr id="5" name="Chart 4"/>
          <p:cNvGraphicFramePr>
            <a:graphicFrameLocks noGrp="1"/>
          </p:cNvGraphicFramePr>
          <p:nvPr>
            <p:extLst/>
          </p:nvPr>
        </p:nvGraphicFramePr>
        <p:xfrm>
          <a:off x="1524000" y="1"/>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447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66DF3A95-E04E-45ED-B2E5-E8C417397DC6}"/>
              </a:ext>
            </a:extLst>
          </p:cNvPr>
          <p:cNvSpPr>
            <a:spLocks noGrp="1"/>
          </p:cNvSpPr>
          <p:nvPr>
            <p:ph type="title"/>
          </p:nvPr>
        </p:nvSpPr>
        <p:spPr/>
        <p:txBody>
          <a:bodyPr/>
          <a:lstStyle/>
          <a:p>
            <a:r>
              <a:rPr lang="en-US" dirty="0"/>
              <a:t>China vegetable oil supply</a:t>
            </a:r>
          </a:p>
        </p:txBody>
      </p:sp>
      <p:graphicFrame>
        <p:nvGraphicFramePr>
          <p:cNvPr id="7" name="Content Placeholder 6">
            <a:extLst>
              <a:ext uri="{FF2B5EF4-FFF2-40B4-BE49-F238E27FC236}">
                <a16:creationId xmlns="" xmlns:a16="http://schemas.microsoft.com/office/drawing/2014/main" id="{663316A4-1060-47FC-879F-C6A18F24221C}"/>
              </a:ext>
            </a:extLst>
          </p:cNvPr>
          <p:cNvGraphicFramePr>
            <a:graphicFrameLocks noGrp="1"/>
          </p:cNvGraphicFramePr>
          <p:nvPr>
            <p:ph sz="half" idx="1"/>
            <p:extLst>
              <p:ext uri="{D42A27DB-BD31-4B8C-83A1-F6EECF244321}">
                <p14:modId xmlns:p14="http://schemas.microsoft.com/office/powerpoint/2010/main" val="3030904793"/>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 xmlns:a16="http://schemas.microsoft.com/office/drawing/2014/main" id="{01536D02-5562-4910-8BFA-6E4C93D1DF3F}"/>
              </a:ext>
            </a:extLst>
          </p:cNvPr>
          <p:cNvGraphicFramePr>
            <a:graphicFrameLocks noGrp="1"/>
          </p:cNvGraphicFramePr>
          <p:nvPr>
            <p:ph sz="half" idx="2"/>
            <p:extLst>
              <p:ext uri="{D42A27DB-BD31-4B8C-83A1-F6EECF244321}">
                <p14:modId xmlns:p14="http://schemas.microsoft.com/office/powerpoint/2010/main" val="3513344778"/>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27173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soybean supplies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1547294"/>
              </p:ext>
            </p:extLst>
          </p:nvPr>
        </p:nvGraphicFramePr>
        <p:xfrm>
          <a:off x="2057400" y="1371601"/>
          <a:ext cx="82296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057401" y="1070939"/>
            <a:ext cx="851515" cy="369332"/>
          </a:xfrm>
          <a:prstGeom prst="rect">
            <a:avLst/>
          </a:prstGeom>
          <a:noFill/>
        </p:spPr>
        <p:txBody>
          <a:bodyPr wrap="none" rtlCol="0">
            <a:spAutoFit/>
          </a:bodyPr>
          <a:lstStyle/>
          <a:p>
            <a:r>
              <a:rPr lang="en-US" dirty="0"/>
              <a:t>Mil MT</a:t>
            </a:r>
          </a:p>
        </p:txBody>
      </p:sp>
      <p:sp>
        <p:nvSpPr>
          <p:cNvPr id="8" name="TextBox 7"/>
          <p:cNvSpPr txBox="1"/>
          <p:nvPr/>
        </p:nvSpPr>
        <p:spPr>
          <a:xfrm>
            <a:off x="8917156" y="1798201"/>
            <a:ext cx="1680117" cy="923330"/>
          </a:xfrm>
          <a:prstGeom prst="rect">
            <a:avLst/>
          </a:prstGeom>
          <a:noFill/>
        </p:spPr>
        <p:txBody>
          <a:bodyPr wrap="none" rtlCol="0">
            <a:spAutoFit/>
          </a:bodyPr>
          <a:lstStyle/>
          <a:p>
            <a:r>
              <a:rPr lang="en-US" dirty="0"/>
              <a:t>Shortfall caused</a:t>
            </a:r>
          </a:p>
          <a:p>
            <a:r>
              <a:rPr lang="en-US" dirty="0"/>
              <a:t>If US exports</a:t>
            </a:r>
          </a:p>
          <a:p>
            <a:r>
              <a:rPr lang="en-US" dirty="0"/>
              <a:t>halted</a:t>
            </a:r>
          </a:p>
        </p:txBody>
      </p:sp>
    </p:spTree>
    <p:extLst>
      <p:ext uri="{BB962C8B-B14F-4D97-AF65-F5344CB8AC3E}">
        <p14:creationId xmlns:p14="http://schemas.microsoft.com/office/powerpoint/2010/main" val="389118056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soybean area</a:t>
            </a:r>
          </a:p>
        </p:txBody>
      </p:sp>
      <p:graphicFrame>
        <p:nvGraphicFramePr>
          <p:cNvPr id="4" name="Content Placeholder 3"/>
          <p:cNvGraphicFramePr>
            <a:graphicFrameLocks noGrp="1"/>
          </p:cNvGraphicFramePr>
          <p:nvPr>
            <p:ph idx="1"/>
            <p:extLst/>
          </p:nvPr>
        </p:nvGraphicFramePr>
        <p:xfrm>
          <a:off x="2057400" y="1371601"/>
          <a:ext cx="82296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159500" y="2108201"/>
            <a:ext cx="2472138" cy="646331"/>
          </a:xfrm>
          <a:prstGeom prst="rect">
            <a:avLst/>
          </a:prstGeom>
          <a:noFill/>
        </p:spPr>
        <p:txBody>
          <a:bodyPr wrap="none" rtlCol="0">
            <a:spAutoFit/>
          </a:bodyPr>
          <a:lstStyle/>
          <a:p>
            <a:r>
              <a:rPr lang="en-US" dirty="0"/>
              <a:t>Area needed to offset </a:t>
            </a:r>
          </a:p>
          <a:p>
            <a:r>
              <a:rPr lang="en-US" dirty="0"/>
              <a:t>lost US soybean exports</a:t>
            </a:r>
          </a:p>
        </p:txBody>
      </p:sp>
      <p:cxnSp>
        <p:nvCxnSpPr>
          <p:cNvPr id="7" name="Straight Arrow Connector 6"/>
          <p:cNvCxnSpPr/>
          <p:nvPr/>
        </p:nvCxnSpPr>
        <p:spPr>
          <a:xfrm>
            <a:off x="8839200" y="2374900"/>
            <a:ext cx="8255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085496" y="1078468"/>
            <a:ext cx="772004" cy="369332"/>
          </a:xfrm>
          <a:prstGeom prst="rect">
            <a:avLst/>
          </a:prstGeom>
          <a:noFill/>
        </p:spPr>
        <p:txBody>
          <a:bodyPr wrap="none" rtlCol="0">
            <a:spAutoFit/>
          </a:bodyPr>
          <a:lstStyle/>
          <a:p>
            <a:r>
              <a:rPr lang="en-US" dirty="0"/>
              <a:t>Mil ha</a:t>
            </a:r>
          </a:p>
        </p:txBody>
      </p:sp>
    </p:spTree>
    <p:extLst>
      <p:ext uri="{BB962C8B-B14F-4D97-AF65-F5344CB8AC3E}">
        <p14:creationId xmlns:p14="http://schemas.microsoft.com/office/powerpoint/2010/main" val="106303469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Brazil soybean area</a:t>
            </a:r>
          </a:p>
        </p:txBody>
      </p:sp>
      <p:graphicFrame>
        <p:nvGraphicFramePr>
          <p:cNvPr id="4" name="Content Placeholder 3"/>
          <p:cNvGraphicFramePr>
            <a:graphicFrameLocks noGrp="1"/>
          </p:cNvGraphicFramePr>
          <p:nvPr>
            <p:ph idx="1"/>
            <p:extLst/>
          </p:nvPr>
        </p:nvGraphicFramePr>
        <p:xfrm>
          <a:off x="2057400" y="1371601"/>
          <a:ext cx="82296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664201" y="1790701"/>
            <a:ext cx="2497611" cy="646331"/>
          </a:xfrm>
          <a:prstGeom prst="rect">
            <a:avLst/>
          </a:prstGeom>
          <a:noFill/>
        </p:spPr>
        <p:txBody>
          <a:bodyPr wrap="none" rtlCol="0">
            <a:spAutoFit/>
          </a:bodyPr>
          <a:lstStyle/>
          <a:p>
            <a:r>
              <a:rPr lang="en-US" dirty="0"/>
              <a:t>Area needed to make up</a:t>
            </a:r>
          </a:p>
          <a:p>
            <a:r>
              <a:rPr lang="en-US" dirty="0"/>
              <a:t>for lost US exports</a:t>
            </a:r>
          </a:p>
        </p:txBody>
      </p:sp>
      <p:sp>
        <p:nvSpPr>
          <p:cNvPr id="6" name="TextBox 5"/>
          <p:cNvSpPr txBox="1"/>
          <p:nvPr/>
        </p:nvSpPr>
        <p:spPr>
          <a:xfrm>
            <a:off x="2057400" y="1002268"/>
            <a:ext cx="772004" cy="369332"/>
          </a:xfrm>
          <a:prstGeom prst="rect">
            <a:avLst/>
          </a:prstGeom>
          <a:noFill/>
        </p:spPr>
        <p:txBody>
          <a:bodyPr wrap="none" rtlCol="0">
            <a:spAutoFit/>
          </a:bodyPr>
          <a:lstStyle/>
          <a:p>
            <a:r>
              <a:rPr lang="en-US" dirty="0"/>
              <a:t>Mil ha</a:t>
            </a:r>
          </a:p>
        </p:txBody>
      </p:sp>
    </p:spTree>
    <p:extLst>
      <p:ext uri="{BB962C8B-B14F-4D97-AF65-F5344CB8AC3E}">
        <p14:creationId xmlns:p14="http://schemas.microsoft.com/office/powerpoint/2010/main" val="34942556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Prospects for trade war with China…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Retaliation for steel and aluminum would likely be in agricultural sector</a:t>
            </a:r>
          </a:p>
          <a:p>
            <a:pPr lvl="1"/>
            <a:r>
              <a:rPr lang="en-US" dirty="0" smtClean="0"/>
              <a:t>Corn, DDGS, and sorghum have already been affected by trade actions</a:t>
            </a:r>
          </a:p>
          <a:p>
            <a:pPr lvl="1"/>
            <a:r>
              <a:rPr lang="en-US" dirty="0" smtClean="0"/>
              <a:t>Soybeans are the largest single agricultural import</a:t>
            </a:r>
          </a:p>
          <a:p>
            <a:r>
              <a:rPr lang="en-US" dirty="0" smtClean="0"/>
              <a:t>Large protracted trade war with China would be particularly harmful for both US and China </a:t>
            </a:r>
          </a:p>
          <a:p>
            <a:r>
              <a:rPr lang="en-US" dirty="0" smtClean="0"/>
              <a:t>Main beneficiary would be Brazil—in short run, and if protracted, in long run as Brazil (and others) ramp up production to meet China needs</a:t>
            </a:r>
          </a:p>
          <a:p>
            <a:r>
              <a:rPr lang="en-US" dirty="0" smtClean="0"/>
              <a:t>Lessons of the 1972 soybean embargo,  1980 Russian embargo</a:t>
            </a:r>
          </a:p>
          <a:p>
            <a:endParaRPr lang="en-US" dirty="0" smtClean="0"/>
          </a:p>
        </p:txBody>
      </p:sp>
    </p:spTree>
    <p:extLst>
      <p:ext uri="{BB962C8B-B14F-4D97-AF65-F5344CB8AC3E}">
        <p14:creationId xmlns:p14="http://schemas.microsoft.com/office/powerpoint/2010/main" val="24761663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767489-5833-42A3-A240-4E6CFC82E6BC}"/>
              </a:ext>
            </a:extLst>
          </p:cNvPr>
          <p:cNvSpPr>
            <a:spLocks noGrp="1"/>
          </p:cNvSpPr>
          <p:nvPr>
            <p:ph type="title"/>
          </p:nvPr>
        </p:nvSpPr>
        <p:spPr/>
        <p:txBody>
          <a:bodyPr>
            <a:normAutofit fontScale="90000"/>
          </a:bodyPr>
          <a:lstStyle/>
          <a:p>
            <a:r>
              <a:rPr lang="en-US" dirty="0"/>
              <a:t>Antidumping and CVD Investigations</a:t>
            </a:r>
            <a:br>
              <a:rPr lang="en-US" dirty="0"/>
            </a:br>
            <a:r>
              <a:rPr lang="en-US" sz="2700" dirty="0"/>
              <a:t>by year initiated</a:t>
            </a:r>
          </a:p>
        </p:txBody>
      </p:sp>
      <p:graphicFrame>
        <p:nvGraphicFramePr>
          <p:cNvPr id="6" name="Content Placeholder 5">
            <a:extLst>
              <a:ext uri="{FF2B5EF4-FFF2-40B4-BE49-F238E27FC236}">
                <a16:creationId xmlns="" xmlns:a16="http://schemas.microsoft.com/office/drawing/2014/main" id="{31054FD9-E57B-47C4-9791-153E269EBEEE}"/>
              </a:ext>
            </a:extLst>
          </p:cNvPr>
          <p:cNvGraphicFramePr>
            <a:graphicFrameLocks noGrp="1"/>
          </p:cNvGraphicFramePr>
          <p:nvPr>
            <p:ph idx="1"/>
          </p:nvPr>
        </p:nvGraphicFramePr>
        <p:xfrm>
          <a:off x="711200" y="1394750"/>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76AD41F4-42D5-426A-9033-7F7E5BD32A5C}"/>
              </a:ext>
            </a:extLst>
          </p:cNvPr>
          <p:cNvSpPr txBox="1"/>
          <p:nvPr/>
        </p:nvSpPr>
        <p:spPr>
          <a:xfrm>
            <a:off x="798653" y="6261904"/>
            <a:ext cx="1481368" cy="369332"/>
          </a:xfrm>
          <a:prstGeom prst="rect">
            <a:avLst/>
          </a:prstGeom>
          <a:noFill/>
        </p:spPr>
        <p:txBody>
          <a:bodyPr wrap="none" rtlCol="0">
            <a:spAutoFit/>
          </a:bodyPr>
          <a:lstStyle/>
          <a:p>
            <a:r>
              <a:rPr lang="en-US" dirty="0"/>
              <a:t>Source: USITC</a:t>
            </a:r>
          </a:p>
        </p:txBody>
      </p:sp>
      <p:sp>
        <p:nvSpPr>
          <p:cNvPr id="8" name="Oval 7">
            <a:extLst>
              <a:ext uri="{FF2B5EF4-FFF2-40B4-BE49-F238E27FC236}">
                <a16:creationId xmlns="" xmlns:a16="http://schemas.microsoft.com/office/drawing/2014/main" id="{2F715527-E55A-4974-89B1-13D807064522}"/>
              </a:ext>
            </a:extLst>
          </p:cNvPr>
          <p:cNvSpPr/>
          <p:nvPr/>
        </p:nvSpPr>
        <p:spPr>
          <a:xfrm>
            <a:off x="10035251" y="1701478"/>
            <a:ext cx="1458410" cy="108802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2563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Agricultural tariff profiles—applied MFN rates</a:t>
            </a:r>
          </a:p>
        </p:txBody>
      </p:sp>
      <p:graphicFrame>
        <p:nvGraphicFramePr>
          <p:cNvPr id="4" name="Content Placeholder 3">
            <a:extLst>
              <a:ext uri="{FF2B5EF4-FFF2-40B4-BE49-F238E27FC236}">
                <a16:creationId xmlns="" xmlns:a16="http://schemas.microsoft.com/office/drawing/2014/main" id="{AE0075AE-1D75-4505-947B-0A950C0E8EB2}"/>
              </a:ext>
            </a:extLst>
          </p:cNvPr>
          <p:cNvGraphicFramePr>
            <a:graphicFrameLocks noGrp="1"/>
          </p:cNvGraphicFramePr>
          <p:nvPr>
            <p:ph idx="1"/>
            <p:extLst>
              <p:ext uri="{D42A27DB-BD31-4B8C-83A1-F6EECF244321}">
                <p14:modId xmlns:p14="http://schemas.microsoft.com/office/powerpoint/2010/main" val="1012922412"/>
              </p:ext>
            </p:extLst>
          </p:nvPr>
        </p:nvGraphicFramePr>
        <p:xfrm>
          <a:off x="711200" y="1371601"/>
          <a:ext cx="109728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27320" y="1040890"/>
            <a:ext cx="2147418" cy="369332"/>
          </a:xfrm>
          <a:prstGeom prst="rect">
            <a:avLst/>
          </a:prstGeom>
          <a:noFill/>
        </p:spPr>
        <p:txBody>
          <a:bodyPr wrap="none" rtlCol="0">
            <a:spAutoFit/>
          </a:bodyPr>
          <a:lstStyle/>
          <a:p>
            <a:r>
              <a:rPr lang="en-US" dirty="0"/>
              <a:t>Percent of tariff lines</a:t>
            </a:r>
          </a:p>
        </p:txBody>
      </p:sp>
    </p:spTree>
    <p:extLst>
      <p:ext uri="{BB962C8B-B14F-4D97-AF65-F5344CB8AC3E}">
        <p14:creationId xmlns:p14="http://schemas.microsoft.com/office/powerpoint/2010/main" val="11945035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30F91-235E-4004-9E30-18159E0DCC32}"/>
              </a:ext>
            </a:extLst>
          </p:cNvPr>
          <p:cNvSpPr>
            <a:spLocks noGrp="1"/>
          </p:cNvSpPr>
          <p:nvPr>
            <p:ph type="title"/>
          </p:nvPr>
        </p:nvSpPr>
        <p:spPr/>
        <p:txBody>
          <a:bodyPr>
            <a:normAutofit fontScale="90000"/>
          </a:bodyPr>
          <a:lstStyle/>
          <a:p>
            <a:r>
              <a:rPr lang="en-US" dirty="0"/>
              <a:t>Top 10 export markets for US soybeans and products</a:t>
            </a:r>
          </a:p>
        </p:txBody>
      </p:sp>
      <p:graphicFrame>
        <p:nvGraphicFramePr>
          <p:cNvPr id="4" name="Content Placeholder 3">
            <a:extLst>
              <a:ext uri="{FF2B5EF4-FFF2-40B4-BE49-F238E27FC236}">
                <a16:creationId xmlns="" xmlns:a16="http://schemas.microsoft.com/office/drawing/2014/main" id="{0EE36EC1-1203-42FF-A336-0920D270C0F1}"/>
              </a:ext>
            </a:extLst>
          </p:cNvPr>
          <p:cNvGraphicFramePr>
            <a:graphicFrameLocks noGrp="1"/>
          </p:cNvGraphicFramePr>
          <p:nvPr>
            <p:ph idx="1"/>
            <p:extLst>
              <p:ext uri="{D42A27DB-BD31-4B8C-83A1-F6EECF244321}">
                <p14:modId xmlns:p14="http://schemas.microsoft.com/office/powerpoint/2010/main" val="1846025153"/>
              </p:ext>
            </p:extLst>
          </p:nvPr>
        </p:nvGraphicFramePr>
        <p:xfrm>
          <a:off x="711200" y="1371600"/>
          <a:ext cx="10972801" cy="4079240"/>
        </p:xfrm>
        <a:graphic>
          <a:graphicData uri="http://schemas.openxmlformats.org/drawingml/2006/table">
            <a:tbl>
              <a:tblPr firstRow="1" bandRow="1">
                <a:tableStyleId>{5C22544A-7EE6-4342-B048-85BDC9FD1C3A}</a:tableStyleId>
              </a:tblPr>
              <a:tblGrid>
                <a:gridCol w="724061">
                  <a:extLst>
                    <a:ext uri="{9D8B030D-6E8A-4147-A177-3AD203B41FA5}">
                      <a16:colId xmlns="" xmlns:a16="http://schemas.microsoft.com/office/drawing/2014/main" val="2047811349"/>
                    </a:ext>
                  </a:extLst>
                </a:gridCol>
                <a:gridCol w="1689904">
                  <a:extLst>
                    <a:ext uri="{9D8B030D-6E8A-4147-A177-3AD203B41FA5}">
                      <a16:colId xmlns="" xmlns:a16="http://schemas.microsoft.com/office/drawing/2014/main" val="3753427199"/>
                    </a:ext>
                  </a:extLst>
                </a:gridCol>
                <a:gridCol w="983848">
                  <a:extLst>
                    <a:ext uri="{9D8B030D-6E8A-4147-A177-3AD203B41FA5}">
                      <a16:colId xmlns="" xmlns:a16="http://schemas.microsoft.com/office/drawing/2014/main" val="220660275"/>
                    </a:ext>
                  </a:extLst>
                </a:gridCol>
                <a:gridCol w="2662177">
                  <a:extLst>
                    <a:ext uri="{9D8B030D-6E8A-4147-A177-3AD203B41FA5}">
                      <a16:colId xmlns="" xmlns:a16="http://schemas.microsoft.com/office/drawing/2014/main" val="1293249734"/>
                    </a:ext>
                  </a:extLst>
                </a:gridCol>
                <a:gridCol w="1435261">
                  <a:extLst>
                    <a:ext uri="{9D8B030D-6E8A-4147-A177-3AD203B41FA5}">
                      <a16:colId xmlns="" xmlns:a16="http://schemas.microsoft.com/office/drawing/2014/main" val="4104724218"/>
                    </a:ext>
                  </a:extLst>
                </a:gridCol>
                <a:gridCol w="1910007">
                  <a:extLst>
                    <a:ext uri="{9D8B030D-6E8A-4147-A177-3AD203B41FA5}">
                      <a16:colId xmlns="" xmlns:a16="http://schemas.microsoft.com/office/drawing/2014/main" val="3291892801"/>
                    </a:ext>
                  </a:extLst>
                </a:gridCol>
                <a:gridCol w="1567543">
                  <a:extLst>
                    <a:ext uri="{9D8B030D-6E8A-4147-A177-3AD203B41FA5}">
                      <a16:colId xmlns="" xmlns:a16="http://schemas.microsoft.com/office/drawing/2014/main" val="131885731"/>
                    </a:ext>
                  </a:extLst>
                </a:gridCol>
              </a:tblGrid>
              <a:tr h="370840">
                <a:tc>
                  <a:txBody>
                    <a:bodyPr/>
                    <a:lstStyle/>
                    <a:p>
                      <a:pPr algn="ctr" fontAlgn="b"/>
                      <a:r>
                        <a:rPr lang="en-US" sz="2000" b="0" i="0" u="none" strike="noStrike" dirty="0">
                          <a:solidFill>
                            <a:schemeClr val="bg1"/>
                          </a:solidFill>
                          <a:effectLst/>
                          <a:latin typeface="Calibri" panose="020F0502020204030204" pitchFamily="34" charset="0"/>
                        </a:rPr>
                        <a:t>Rank</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Soybeans</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Soybean oil</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Soybean meal</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extLst>
                  <a:ext uri="{0D108BD9-81ED-4DB2-BD59-A6C34878D82A}">
                    <a16:rowId xmlns="" xmlns:a16="http://schemas.microsoft.com/office/drawing/2014/main" val="1551357837"/>
                  </a:ext>
                </a:extLst>
              </a:tr>
              <a:tr h="370840">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China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12,346</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213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727</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681265347"/>
                  </a:ext>
                </a:extLst>
              </a:tr>
              <a:tr h="370840">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EU</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1,822</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Dom Republic</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104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Philippines</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704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23320966"/>
                  </a:ext>
                </a:extLst>
              </a:tr>
              <a:tr h="370840">
                <a:tc>
                  <a:txBody>
                    <a:bodyPr/>
                    <a:lstStyle/>
                    <a:p>
                      <a:pPr algn="ctr" fontAlgn="b"/>
                      <a:r>
                        <a:rPr lang="en-US" sz="20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1,493</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Korea, South</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104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Canada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309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25137570"/>
                  </a:ext>
                </a:extLst>
              </a:tr>
              <a:tr h="370840">
                <a:tc>
                  <a:txBody>
                    <a:bodyPr/>
                    <a:lstStyle/>
                    <a:p>
                      <a:pPr algn="ctr" fontAlgn="b"/>
                      <a:r>
                        <a:rPr lang="en-US" sz="20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Japan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1,008</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Colombia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53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Colombia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303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975580456"/>
                  </a:ext>
                </a:extLst>
              </a:tr>
              <a:tr h="370840">
                <a:tc>
                  <a:txBody>
                    <a:bodyPr/>
                    <a:lstStyle/>
                    <a:p>
                      <a:pPr algn="ctr" fontAlgn="b"/>
                      <a:r>
                        <a:rPr lang="en-US" sz="20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Indonesia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895</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China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47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Thailand</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212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81773304"/>
                  </a:ext>
                </a:extLst>
              </a:tr>
              <a:tr h="370840">
                <a:tc>
                  <a:txBody>
                    <a:bodyPr/>
                    <a:lstStyle/>
                    <a:p>
                      <a:pPr algn="ctr" fontAlgn="b"/>
                      <a:r>
                        <a:rPr lang="en-US" sz="20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Taiwan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582</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Venezuela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41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Dom Republic</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196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82999484"/>
                  </a:ext>
                </a:extLst>
              </a:tr>
              <a:tr h="370840">
                <a:tc>
                  <a:txBody>
                    <a:bodyPr/>
                    <a:lstStyle/>
                    <a:p>
                      <a:pPr algn="ctr" fontAlgn="b"/>
                      <a:r>
                        <a:rPr lang="en-US" sz="20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Thailand</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352</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Peru</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41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EU</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191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409295569"/>
                  </a:ext>
                </a:extLst>
              </a:tr>
              <a:tr h="370840">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Bangladesh</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305</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Guatemala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36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Venezuela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154</a:t>
                      </a:r>
                    </a:p>
                  </a:txBody>
                  <a:tcPr marL="9525" marR="9525" marT="9525" marB="0" anchor="b"/>
                </a:tc>
                <a:extLst>
                  <a:ext uri="{0D108BD9-81ED-4DB2-BD59-A6C34878D82A}">
                    <a16:rowId xmlns="" xmlns:a16="http://schemas.microsoft.com/office/drawing/2014/main" val="371025064"/>
                  </a:ext>
                </a:extLst>
              </a:tr>
              <a:tr h="370840">
                <a:tc>
                  <a:txBody>
                    <a:bodyPr/>
                    <a:lstStyle/>
                    <a:p>
                      <a:pPr algn="ctr" fontAlgn="b"/>
                      <a:r>
                        <a:rPr lang="en-US" sz="20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Vietnam</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298</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Morocco</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33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Guatemala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141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79947544"/>
                  </a:ext>
                </a:extLst>
              </a:tr>
              <a:tr h="370840">
                <a:tc>
                  <a:txBody>
                    <a:bodyPr/>
                    <a:lstStyle/>
                    <a:p>
                      <a:pPr algn="ctr" fontAlgn="b"/>
                      <a:r>
                        <a:rPr lang="en-US" sz="20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Korea, South</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248</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Canada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24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Ecuador</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113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74705427"/>
                  </a:ext>
                </a:extLst>
              </a:tr>
            </a:tbl>
          </a:graphicData>
        </a:graphic>
      </p:graphicFrame>
    </p:spTree>
    <p:extLst>
      <p:ext uri="{BB962C8B-B14F-4D97-AF65-F5344CB8AC3E}">
        <p14:creationId xmlns:p14="http://schemas.microsoft.com/office/powerpoint/2010/main" val="29637764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30F91-235E-4004-9E30-18159E0DCC32}"/>
              </a:ext>
            </a:extLst>
          </p:cNvPr>
          <p:cNvSpPr>
            <a:spLocks noGrp="1"/>
          </p:cNvSpPr>
          <p:nvPr>
            <p:ph type="title"/>
          </p:nvPr>
        </p:nvSpPr>
        <p:spPr/>
        <p:txBody>
          <a:bodyPr>
            <a:normAutofit fontScale="90000"/>
          </a:bodyPr>
          <a:lstStyle/>
          <a:p>
            <a:r>
              <a:rPr lang="en-US" dirty="0"/>
              <a:t>Top 10 export markets for US soybeans and products</a:t>
            </a:r>
          </a:p>
        </p:txBody>
      </p:sp>
      <p:graphicFrame>
        <p:nvGraphicFramePr>
          <p:cNvPr id="4" name="Content Placeholder 3">
            <a:extLst>
              <a:ext uri="{FF2B5EF4-FFF2-40B4-BE49-F238E27FC236}">
                <a16:creationId xmlns="" xmlns:a16="http://schemas.microsoft.com/office/drawing/2014/main" id="{0EE36EC1-1203-42FF-A336-0920D270C0F1}"/>
              </a:ext>
            </a:extLst>
          </p:cNvPr>
          <p:cNvGraphicFramePr>
            <a:graphicFrameLocks noGrp="1"/>
          </p:cNvGraphicFramePr>
          <p:nvPr>
            <p:ph idx="1"/>
            <p:extLst>
              <p:ext uri="{D42A27DB-BD31-4B8C-83A1-F6EECF244321}">
                <p14:modId xmlns:p14="http://schemas.microsoft.com/office/powerpoint/2010/main" val="3558155549"/>
              </p:ext>
            </p:extLst>
          </p:nvPr>
        </p:nvGraphicFramePr>
        <p:xfrm>
          <a:off x="711200" y="1371600"/>
          <a:ext cx="10972801" cy="4079240"/>
        </p:xfrm>
        <a:graphic>
          <a:graphicData uri="http://schemas.openxmlformats.org/drawingml/2006/table">
            <a:tbl>
              <a:tblPr firstRow="1" bandRow="1">
                <a:tableStyleId>{5C22544A-7EE6-4342-B048-85BDC9FD1C3A}</a:tableStyleId>
              </a:tblPr>
              <a:tblGrid>
                <a:gridCol w="724061">
                  <a:extLst>
                    <a:ext uri="{9D8B030D-6E8A-4147-A177-3AD203B41FA5}">
                      <a16:colId xmlns="" xmlns:a16="http://schemas.microsoft.com/office/drawing/2014/main" val="2047811349"/>
                    </a:ext>
                  </a:extLst>
                </a:gridCol>
                <a:gridCol w="1689904">
                  <a:extLst>
                    <a:ext uri="{9D8B030D-6E8A-4147-A177-3AD203B41FA5}">
                      <a16:colId xmlns="" xmlns:a16="http://schemas.microsoft.com/office/drawing/2014/main" val="3753427199"/>
                    </a:ext>
                  </a:extLst>
                </a:gridCol>
                <a:gridCol w="983848">
                  <a:extLst>
                    <a:ext uri="{9D8B030D-6E8A-4147-A177-3AD203B41FA5}">
                      <a16:colId xmlns="" xmlns:a16="http://schemas.microsoft.com/office/drawing/2014/main" val="220660275"/>
                    </a:ext>
                  </a:extLst>
                </a:gridCol>
                <a:gridCol w="2662177">
                  <a:extLst>
                    <a:ext uri="{9D8B030D-6E8A-4147-A177-3AD203B41FA5}">
                      <a16:colId xmlns="" xmlns:a16="http://schemas.microsoft.com/office/drawing/2014/main" val="1293249734"/>
                    </a:ext>
                  </a:extLst>
                </a:gridCol>
                <a:gridCol w="1435261">
                  <a:extLst>
                    <a:ext uri="{9D8B030D-6E8A-4147-A177-3AD203B41FA5}">
                      <a16:colId xmlns="" xmlns:a16="http://schemas.microsoft.com/office/drawing/2014/main" val="4104724218"/>
                    </a:ext>
                  </a:extLst>
                </a:gridCol>
                <a:gridCol w="1910007">
                  <a:extLst>
                    <a:ext uri="{9D8B030D-6E8A-4147-A177-3AD203B41FA5}">
                      <a16:colId xmlns="" xmlns:a16="http://schemas.microsoft.com/office/drawing/2014/main" val="3291892801"/>
                    </a:ext>
                  </a:extLst>
                </a:gridCol>
                <a:gridCol w="1567543">
                  <a:extLst>
                    <a:ext uri="{9D8B030D-6E8A-4147-A177-3AD203B41FA5}">
                      <a16:colId xmlns="" xmlns:a16="http://schemas.microsoft.com/office/drawing/2014/main" val="131885731"/>
                    </a:ext>
                  </a:extLst>
                </a:gridCol>
              </a:tblGrid>
              <a:tr h="370840">
                <a:tc>
                  <a:txBody>
                    <a:bodyPr/>
                    <a:lstStyle/>
                    <a:p>
                      <a:pPr algn="ctr" fontAlgn="b"/>
                      <a:r>
                        <a:rPr lang="en-US" sz="2000" b="0" i="0" u="none" strike="noStrike" dirty="0">
                          <a:solidFill>
                            <a:schemeClr val="bg1"/>
                          </a:solidFill>
                          <a:effectLst/>
                          <a:latin typeface="Calibri" panose="020F0502020204030204" pitchFamily="34" charset="0"/>
                        </a:rPr>
                        <a:t>Rank</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Soybeans</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Soybean oil</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Soybean meal</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extLst>
                  <a:ext uri="{0D108BD9-81ED-4DB2-BD59-A6C34878D82A}">
                    <a16:rowId xmlns="" xmlns:a16="http://schemas.microsoft.com/office/drawing/2014/main" val="1551357837"/>
                  </a:ext>
                </a:extLst>
              </a:tr>
              <a:tr h="370840">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China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12,346</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213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727</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681265347"/>
                  </a:ext>
                </a:extLst>
              </a:tr>
              <a:tr h="370840">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EU</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1,822</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Dom Republic</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104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Philippines</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704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23320966"/>
                  </a:ext>
                </a:extLst>
              </a:tr>
              <a:tr h="370840">
                <a:tc>
                  <a:txBody>
                    <a:bodyPr/>
                    <a:lstStyle/>
                    <a:p>
                      <a:pPr algn="ctr" fontAlgn="b"/>
                      <a:r>
                        <a:rPr lang="en-US" sz="20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1,493</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Korea, South</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104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Canada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309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25137570"/>
                  </a:ext>
                </a:extLst>
              </a:tr>
              <a:tr h="370840">
                <a:tc>
                  <a:txBody>
                    <a:bodyPr/>
                    <a:lstStyle/>
                    <a:p>
                      <a:pPr algn="ctr" fontAlgn="b"/>
                      <a:r>
                        <a:rPr lang="en-US" sz="20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Japan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1,008</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Colombia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53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Colombia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303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975580456"/>
                  </a:ext>
                </a:extLst>
              </a:tr>
              <a:tr h="370840">
                <a:tc>
                  <a:txBody>
                    <a:bodyPr/>
                    <a:lstStyle/>
                    <a:p>
                      <a:pPr algn="ctr" fontAlgn="b"/>
                      <a:r>
                        <a:rPr lang="en-US" sz="20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Indonesia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895</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China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47</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Thailand</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212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081773304"/>
                  </a:ext>
                </a:extLst>
              </a:tr>
              <a:tr h="370840">
                <a:tc>
                  <a:txBody>
                    <a:bodyPr/>
                    <a:lstStyle/>
                    <a:p>
                      <a:pPr algn="ctr" fontAlgn="b"/>
                      <a:r>
                        <a:rPr lang="en-US" sz="20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Taiwan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582</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Venezuela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41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Dom Republic</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196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82999484"/>
                  </a:ext>
                </a:extLst>
              </a:tr>
              <a:tr h="370840">
                <a:tc>
                  <a:txBody>
                    <a:bodyPr/>
                    <a:lstStyle/>
                    <a:p>
                      <a:pPr algn="ctr" fontAlgn="b"/>
                      <a:r>
                        <a:rPr lang="en-US" sz="20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Thailand</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352</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Peru</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41</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EU</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191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409295569"/>
                  </a:ext>
                </a:extLst>
              </a:tr>
              <a:tr h="370840">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Bangladesh</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305</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Guatemala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36</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Venezuela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154</a:t>
                      </a:r>
                    </a:p>
                  </a:txBody>
                  <a:tcPr marL="9525" marR="9525" marT="9525" marB="0" anchor="b"/>
                </a:tc>
                <a:extLst>
                  <a:ext uri="{0D108BD9-81ED-4DB2-BD59-A6C34878D82A}">
                    <a16:rowId xmlns="" xmlns:a16="http://schemas.microsoft.com/office/drawing/2014/main" val="371025064"/>
                  </a:ext>
                </a:extLst>
              </a:tr>
              <a:tr h="370840">
                <a:tc>
                  <a:txBody>
                    <a:bodyPr/>
                    <a:lstStyle/>
                    <a:p>
                      <a:pPr algn="ctr" fontAlgn="b"/>
                      <a:r>
                        <a:rPr lang="en-US" sz="20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Vietnam</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298</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Morocco</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33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Guatemala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141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79947544"/>
                  </a:ext>
                </a:extLst>
              </a:tr>
              <a:tr h="370840">
                <a:tc>
                  <a:txBody>
                    <a:bodyPr/>
                    <a:lstStyle/>
                    <a:p>
                      <a:pPr algn="ctr" fontAlgn="b"/>
                      <a:r>
                        <a:rPr lang="en-US" sz="20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Korea, South</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248</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Canada</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24</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Ecuador</a:t>
                      </a:r>
                    </a:p>
                  </a:txBody>
                  <a:tcPr marL="9525" marR="9525" marT="9525" marB="0" anchor="b"/>
                </a:tc>
                <a:tc>
                  <a:txBody>
                    <a:bodyPr/>
                    <a:lstStyle/>
                    <a:p>
                      <a:pPr algn="ctr" fontAlgn="b"/>
                      <a:r>
                        <a:rPr lang="en-US" sz="2000" b="0" i="0" u="none" strike="noStrike" dirty="0" smtClean="0">
                          <a:solidFill>
                            <a:srgbClr val="000000"/>
                          </a:solidFill>
                          <a:effectLst/>
                          <a:latin typeface="Calibri" panose="020F0502020204030204" pitchFamily="34" charset="0"/>
                        </a:rPr>
                        <a:t>113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74705427"/>
                  </a:ext>
                </a:extLst>
              </a:tr>
            </a:tbl>
          </a:graphicData>
        </a:graphic>
      </p:graphicFrame>
    </p:spTree>
    <p:extLst>
      <p:ext uri="{BB962C8B-B14F-4D97-AF65-F5344CB8AC3E}">
        <p14:creationId xmlns:p14="http://schemas.microsoft.com/office/powerpoint/2010/main" val="17127702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30F91-235E-4004-9E30-18159E0DCC32}"/>
              </a:ext>
            </a:extLst>
          </p:cNvPr>
          <p:cNvSpPr>
            <a:spLocks noGrp="1"/>
          </p:cNvSpPr>
          <p:nvPr>
            <p:ph type="title"/>
          </p:nvPr>
        </p:nvSpPr>
        <p:spPr/>
        <p:txBody>
          <a:bodyPr>
            <a:normAutofit fontScale="90000"/>
          </a:bodyPr>
          <a:lstStyle/>
          <a:p>
            <a:r>
              <a:rPr lang="en-US" dirty="0"/>
              <a:t>Top 10 export markets for US soybeans and products</a:t>
            </a:r>
          </a:p>
        </p:txBody>
      </p:sp>
      <p:graphicFrame>
        <p:nvGraphicFramePr>
          <p:cNvPr id="4" name="Content Placeholder 3">
            <a:extLst>
              <a:ext uri="{FF2B5EF4-FFF2-40B4-BE49-F238E27FC236}">
                <a16:creationId xmlns="" xmlns:a16="http://schemas.microsoft.com/office/drawing/2014/main" id="{0EE36EC1-1203-42FF-A336-0920D270C0F1}"/>
              </a:ext>
            </a:extLst>
          </p:cNvPr>
          <p:cNvGraphicFramePr>
            <a:graphicFrameLocks noGrp="1"/>
          </p:cNvGraphicFramePr>
          <p:nvPr>
            <p:ph idx="1"/>
            <p:extLst>
              <p:ext uri="{D42A27DB-BD31-4B8C-83A1-F6EECF244321}">
                <p14:modId xmlns:p14="http://schemas.microsoft.com/office/powerpoint/2010/main" val="3556231867"/>
              </p:ext>
            </p:extLst>
          </p:nvPr>
        </p:nvGraphicFramePr>
        <p:xfrm>
          <a:off x="711200" y="1371600"/>
          <a:ext cx="10972801" cy="4079240"/>
        </p:xfrm>
        <a:graphic>
          <a:graphicData uri="http://schemas.openxmlformats.org/drawingml/2006/table">
            <a:tbl>
              <a:tblPr firstRow="1" bandRow="1">
                <a:tableStyleId>{5C22544A-7EE6-4342-B048-85BDC9FD1C3A}</a:tableStyleId>
              </a:tblPr>
              <a:tblGrid>
                <a:gridCol w="724061">
                  <a:extLst>
                    <a:ext uri="{9D8B030D-6E8A-4147-A177-3AD203B41FA5}">
                      <a16:colId xmlns="" xmlns:a16="http://schemas.microsoft.com/office/drawing/2014/main" val="2047811349"/>
                    </a:ext>
                  </a:extLst>
                </a:gridCol>
                <a:gridCol w="1689904">
                  <a:extLst>
                    <a:ext uri="{9D8B030D-6E8A-4147-A177-3AD203B41FA5}">
                      <a16:colId xmlns="" xmlns:a16="http://schemas.microsoft.com/office/drawing/2014/main" val="3753427199"/>
                    </a:ext>
                  </a:extLst>
                </a:gridCol>
                <a:gridCol w="983848">
                  <a:extLst>
                    <a:ext uri="{9D8B030D-6E8A-4147-A177-3AD203B41FA5}">
                      <a16:colId xmlns="" xmlns:a16="http://schemas.microsoft.com/office/drawing/2014/main" val="220660275"/>
                    </a:ext>
                  </a:extLst>
                </a:gridCol>
                <a:gridCol w="2662177">
                  <a:extLst>
                    <a:ext uri="{9D8B030D-6E8A-4147-A177-3AD203B41FA5}">
                      <a16:colId xmlns="" xmlns:a16="http://schemas.microsoft.com/office/drawing/2014/main" val="1293249734"/>
                    </a:ext>
                  </a:extLst>
                </a:gridCol>
                <a:gridCol w="1435261">
                  <a:extLst>
                    <a:ext uri="{9D8B030D-6E8A-4147-A177-3AD203B41FA5}">
                      <a16:colId xmlns="" xmlns:a16="http://schemas.microsoft.com/office/drawing/2014/main" val="4104724218"/>
                    </a:ext>
                  </a:extLst>
                </a:gridCol>
                <a:gridCol w="1910007">
                  <a:extLst>
                    <a:ext uri="{9D8B030D-6E8A-4147-A177-3AD203B41FA5}">
                      <a16:colId xmlns="" xmlns:a16="http://schemas.microsoft.com/office/drawing/2014/main" val="3291892801"/>
                    </a:ext>
                  </a:extLst>
                </a:gridCol>
                <a:gridCol w="1567543">
                  <a:extLst>
                    <a:ext uri="{9D8B030D-6E8A-4147-A177-3AD203B41FA5}">
                      <a16:colId xmlns="" xmlns:a16="http://schemas.microsoft.com/office/drawing/2014/main" val="131885731"/>
                    </a:ext>
                  </a:extLst>
                </a:gridCol>
              </a:tblGrid>
              <a:tr h="370840">
                <a:tc>
                  <a:txBody>
                    <a:bodyPr/>
                    <a:lstStyle/>
                    <a:p>
                      <a:pPr algn="ctr" fontAlgn="b"/>
                      <a:r>
                        <a:rPr lang="en-US" sz="2000" b="0" i="0" u="none" strike="noStrike" dirty="0">
                          <a:solidFill>
                            <a:schemeClr val="bg1"/>
                          </a:solidFill>
                          <a:effectLst/>
                          <a:latin typeface="Calibri" panose="020F0502020204030204" pitchFamily="34" charset="0"/>
                        </a:rPr>
                        <a:t>Rank</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Soybeans</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Soybean oil</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Soybean meal</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extLst>
                  <a:ext uri="{0D108BD9-81ED-4DB2-BD59-A6C34878D82A}">
                    <a16:rowId xmlns="" xmlns:a16="http://schemas.microsoft.com/office/drawing/2014/main" val="1551357837"/>
                  </a:ext>
                </a:extLst>
              </a:tr>
              <a:tr h="370840">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China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12,346</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213</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727</a:t>
                      </a:r>
                    </a:p>
                  </a:txBody>
                  <a:tcPr marL="9525" marR="9525" marT="9525" marB="0" anchor="b"/>
                </a:tc>
                <a:extLst>
                  <a:ext uri="{0D108BD9-81ED-4DB2-BD59-A6C34878D82A}">
                    <a16:rowId xmlns="" xmlns:a16="http://schemas.microsoft.com/office/drawing/2014/main" val="3681265347"/>
                  </a:ext>
                </a:extLst>
              </a:tr>
              <a:tr h="370840">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EU</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1,822</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Dom Republic</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104</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Philippines</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704</a:t>
                      </a:r>
                    </a:p>
                  </a:txBody>
                  <a:tcPr marL="9525" marR="9525" marT="9525" marB="0" anchor="b"/>
                </a:tc>
                <a:extLst>
                  <a:ext uri="{0D108BD9-81ED-4DB2-BD59-A6C34878D82A}">
                    <a16:rowId xmlns="" xmlns:a16="http://schemas.microsoft.com/office/drawing/2014/main" val="3123320966"/>
                  </a:ext>
                </a:extLst>
              </a:tr>
              <a:tr h="370840">
                <a:tc>
                  <a:txBody>
                    <a:bodyPr/>
                    <a:lstStyle/>
                    <a:p>
                      <a:pPr algn="ctr" fontAlgn="b"/>
                      <a:r>
                        <a:rPr lang="en-US" sz="20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1,493</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Korea, South</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104</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Canada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309</a:t>
                      </a:r>
                    </a:p>
                  </a:txBody>
                  <a:tcPr marL="9525" marR="9525" marT="9525" marB="0" anchor="b"/>
                </a:tc>
                <a:extLst>
                  <a:ext uri="{0D108BD9-81ED-4DB2-BD59-A6C34878D82A}">
                    <a16:rowId xmlns="" xmlns:a16="http://schemas.microsoft.com/office/drawing/2014/main" val="4225137570"/>
                  </a:ext>
                </a:extLst>
              </a:tr>
              <a:tr h="370840">
                <a:tc>
                  <a:txBody>
                    <a:bodyPr/>
                    <a:lstStyle/>
                    <a:p>
                      <a:pPr algn="ctr" fontAlgn="b"/>
                      <a:r>
                        <a:rPr lang="en-US" sz="20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Japan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1,008</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Colombia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53</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Colombia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303</a:t>
                      </a:r>
                    </a:p>
                  </a:txBody>
                  <a:tcPr marL="9525" marR="9525" marT="9525" marB="0" anchor="b"/>
                </a:tc>
                <a:extLst>
                  <a:ext uri="{0D108BD9-81ED-4DB2-BD59-A6C34878D82A}">
                    <a16:rowId xmlns="" xmlns:a16="http://schemas.microsoft.com/office/drawing/2014/main" val="975580456"/>
                  </a:ext>
                </a:extLst>
              </a:tr>
              <a:tr h="370840">
                <a:tc>
                  <a:txBody>
                    <a:bodyPr/>
                    <a:lstStyle/>
                    <a:p>
                      <a:pPr algn="ctr" fontAlgn="b"/>
                      <a:r>
                        <a:rPr lang="en-US" sz="20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Indonesia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895</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China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47</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Thailand</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212</a:t>
                      </a:r>
                    </a:p>
                  </a:txBody>
                  <a:tcPr marL="9525" marR="9525" marT="9525" marB="0" anchor="b"/>
                </a:tc>
                <a:extLst>
                  <a:ext uri="{0D108BD9-81ED-4DB2-BD59-A6C34878D82A}">
                    <a16:rowId xmlns="" xmlns:a16="http://schemas.microsoft.com/office/drawing/2014/main" val="2081773304"/>
                  </a:ext>
                </a:extLst>
              </a:tr>
              <a:tr h="370840">
                <a:tc>
                  <a:txBody>
                    <a:bodyPr/>
                    <a:lstStyle/>
                    <a:p>
                      <a:pPr algn="ctr" fontAlgn="b"/>
                      <a:r>
                        <a:rPr lang="en-US" sz="20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Taiwan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582</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Venezuela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41</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Dom Republic</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196</a:t>
                      </a:r>
                    </a:p>
                  </a:txBody>
                  <a:tcPr marL="9525" marR="9525" marT="9525" marB="0" anchor="b"/>
                </a:tc>
                <a:extLst>
                  <a:ext uri="{0D108BD9-81ED-4DB2-BD59-A6C34878D82A}">
                    <a16:rowId xmlns="" xmlns:a16="http://schemas.microsoft.com/office/drawing/2014/main" val="3182999484"/>
                  </a:ext>
                </a:extLst>
              </a:tr>
              <a:tr h="370840">
                <a:tc>
                  <a:txBody>
                    <a:bodyPr/>
                    <a:lstStyle/>
                    <a:p>
                      <a:pPr algn="ctr" fontAlgn="b"/>
                      <a:r>
                        <a:rPr lang="en-US" sz="20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Thailand</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352</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Peru</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41</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EU</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191</a:t>
                      </a:r>
                    </a:p>
                  </a:txBody>
                  <a:tcPr marL="9525" marR="9525" marT="9525" marB="0" anchor="b"/>
                </a:tc>
                <a:extLst>
                  <a:ext uri="{0D108BD9-81ED-4DB2-BD59-A6C34878D82A}">
                    <a16:rowId xmlns="" xmlns:a16="http://schemas.microsoft.com/office/drawing/2014/main" val="3409295569"/>
                  </a:ext>
                </a:extLst>
              </a:tr>
              <a:tr h="370840">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Bangladesh</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305</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Guatemala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36</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Venezuela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154</a:t>
                      </a:r>
                    </a:p>
                  </a:txBody>
                  <a:tcPr marL="9525" marR="9525" marT="9525" marB="0" anchor="b"/>
                </a:tc>
                <a:extLst>
                  <a:ext uri="{0D108BD9-81ED-4DB2-BD59-A6C34878D82A}">
                    <a16:rowId xmlns="" xmlns:a16="http://schemas.microsoft.com/office/drawing/2014/main" val="371025064"/>
                  </a:ext>
                </a:extLst>
              </a:tr>
              <a:tr h="370840">
                <a:tc>
                  <a:txBody>
                    <a:bodyPr/>
                    <a:lstStyle/>
                    <a:p>
                      <a:pPr algn="ctr" fontAlgn="b"/>
                      <a:r>
                        <a:rPr lang="en-US" sz="20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Vietnam</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298</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Morocco</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33</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Guatemala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141</a:t>
                      </a:r>
                    </a:p>
                  </a:txBody>
                  <a:tcPr marL="9525" marR="9525" marT="9525" marB="0" anchor="b"/>
                </a:tc>
                <a:extLst>
                  <a:ext uri="{0D108BD9-81ED-4DB2-BD59-A6C34878D82A}">
                    <a16:rowId xmlns="" xmlns:a16="http://schemas.microsoft.com/office/drawing/2014/main" val="79947544"/>
                  </a:ext>
                </a:extLst>
              </a:tr>
              <a:tr h="370840">
                <a:tc>
                  <a:txBody>
                    <a:bodyPr/>
                    <a:lstStyle/>
                    <a:p>
                      <a:pPr algn="ctr" fontAlgn="b"/>
                      <a:r>
                        <a:rPr lang="en-US" sz="20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Korea, South</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248</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Canada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24</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Ecuador</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113</a:t>
                      </a:r>
                    </a:p>
                  </a:txBody>
                  <a:tcPr marL="9525" marR="9525" marT="9525" marB="0" anchor="b"/>
                </a:tc>
                <a:extLst>
                  <a:ext uri="{0D108BD9-81ED-4DB2-BD59-A6C34878D82A}">
                    <a16:rowId xmlns="" xmlns:a16="http://schemas.microsoft.com/office/drawing/2014/main" val="2274705427"/>
                  </a:ext>
                </a:extLst>
              </a:tr>
            </a:tbl>
          </a:graphicData>
        </a:graphic>
      </p:graphicFrame>
    </p:spTree>
    <p:extLst>
      <p:ext uri="{BB962C8B-B14F-4D97-AF65-F5344CB8AC3E}">
        <p14:creationId xmlns:p14="http://schemas.microsoft.com/office/powerpoint/2010/main" val="1084048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30F91-235E-4004-9E30-18159E0DCC32}"/>
              </a:ext>
            </a:extLst>
          </p:cNvPr>
          <p:cNvSpPr>
            <a:spLocks noGrp="1"/>
          </p:cNvSpPr>
          <p:nvPr>
            <p:ph type="title"/>
          </p:nvPr>
        </p:nvSpPr>
        <p:spPr/>
        <p:txBody>
          <a:bodyPr>
            <a:normAutofit/>
          </a:bodyPr>
          <a:lstStyle/>
          <a:p>
            <a:r>
              <a:rPr lang="en-US" dirty="0"/>
              <a:t>Top 10 export markets for meat products</a:t>
            </a:r>
          </a:p>
        </p:txBody>
      </p:sp>
      <p:graphicFrame>
        <p:nvGraphicFramePr>
          <p:cNvPr id="4" name="Content Placeholder 3">
            <a:extLst>
              <a:ext uri="{FF2B5EF4-FFF2-40B4-BE49-F238E27FC236}">
                <a16:creationId xmlns="" xmlns:a16="http://schemas.microsoft.com/office/drawing/2014/main" id="{0EE36EC1-1203-42FF-A336-0920D270C0F1}"/>
              </a:ext>
            </a:extLst>
          </p:cNvPr>
          <p:cNvGraphicFramePr>
            <a:graphicFrameLocks noGrp="1"/>
          </p:cNvGraphicFramePr>
          <p:nvPr>
            <p:ph idx="1"/>
            <p:extLst>
              <p:ext uri="{D42A27DB-BD31-4B8C-83A1-F6EECF244321}">
                <p14:modId xmlns:p14="http://schemas.microsoft.com/office/powerpoint/2010/main" val="294277050"/>
              </p:ext>
            </p:extLst>
          </p:nvPr>
        </p:nvGraphicFramePr>
        <p:xfrm>
          <a:off x="711200" y="1371600"/>
          <a:ext cx="10972801" cy="4575810"/>
        </p:xfrm>
        <a:graphic>
          <a:graphicData uri="http://schemas.openxmlformats.org/drawingml/2006/table">
            <a:tbl>
              <a:tblPr firstRow="1" bandRow="1">
                <a:tableStyleId>{5C22544A-7EE6-4342-B048-85BDC9FD1C3A}</a:tableStyleId>
              </a:tblPr>
              <a:tblGrid>
                <a:gridCol w="724061">
                  <a:extLst>
                    <a:ext uri="{9D8B030D-6E8A-4147-A177-3AD203B41FA5}">
                      <a16:colId xmlns="" xmlns:a16="http://schemas.microsoft.com/office/drawing/2014/main" val="2047811349"/>
                    </a:ext>
                  </a:extLst>
                </a:gridCol>
                <a:gridCol w="1689904">
                  <a:extLst>
                    <a:ext uri="{9D8B030D-6E8A-4147-A177-3AD203B41FA5}">
                      <a16:colId xmlns="" xmlns:a16="http://schemas.microsoft.com/office/drawing/2014/main" val="3753427199"/>
                    </a:ext>
                  </a:extLst>
                </a:gridCol>
                <a:gridCol w="983848">
                  <a:extLst>
                    <a:ext uri="{9D8B030D-6E8A-4147-A177-3AD203B41FA5}">
                      <a16:colId xmlns="" xmlns:a16="http://schemas.microsoft.com/office/drawing/2014/main" val="220660275"/>
                    </a:ext>
                  </a:extLst>
                </a:gridCol>
                <a:gridCol w="2662177">
                  <a:extLst>
                    <a:ext uri="{9D8B030D-6E8A-4147-A177-3AD203B41FA5}">
                      <a16:colId xmlns="" xmlns:a16="http://schemas.microsoft.com/office/drawing/2014/main" val="1293249734"/>
                    </a:ext>
                  </a:extLst>
                </a:gridCol>
                <a:gridCol w="1435261">
                  <a:extLst>
                    <a:ext uri="{9D8B030D-6E8A-4147-A177-3AD203B41FA5}">
                      <a16:colId xmlns="" xmlns:a16="http://schemas.microsoft.com/office/drawing/2014/main" val="4104724218"/>
                    </a:ext>
                  </a:extLst>
                </a:gridCol>
                <a:gridCol w="1910007">
                  <a:extLst>
                    <a:ext uri="{9D8B030D-6E8A-4147-A177-3AD203B41FA5}">
                      <a16:colId xmlns="" xmlns:a16="http://schemas.microsoft.com/office/drawing/2014/main" val="3291892801"/>
                    </a:ext>
                  </a:extLst>
                </a:gridCol>
                <a:gridCol w="1567543">
                  <a:extLst>
                    <a:ext uri="{9D8B030D-6E8A-4147-A177-3AD203B41FA5}">
                      <a16:colId xmlns="" xmlns:a16="http://schemas.microsoft.com/office/drawing/2014/main" val="131885731"/>
                    </a:ext>
                  </a:extLst>
                </a:gridCol>
              </a:tblGrid>
              <a:tr h="370840">
                <a:tc>
                  <a:txBody>
                    <a:bodyPr/>
                    <a:lstStyle/>
                    <a:p>
                      <a:pPr algn="ctr" fontAlgn="b"/>
                      <a:r>
                        <a:rPr lang="en-US" sz="2000" b="0" i="0" u="none" strike="noStrike" dirty="0">
                          <a:solidFill>
                            <a:schemeClr val="bg1"/>
                          </a:solidFill>
                          <a:effectLst/>
                          <a:latin typeface="Calibri" panose="020F0502020204030204" pitchFamily="34" charset="0"/>
                        </a:rPr>
                        <a:t>Rank</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Beef</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Pork</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Poultry</a:t>
                      </a:r>
                    </a:p>
                  </a:txBody>
                  <a:tcPr marL="9525" marR="9525" marT="9525" marB="0" anchor="b"/>
                </a:tc>
                <a:tc>
                  <a:txBody>
                    <a:bodyPr/>
                    <a:lstStyle/>
                    <a:p>
                      <a:pPr algn="ctr" fontAlgn="b"/>
                      <a:r>
                        <a:rPr lang="en-US" sz="2000" b="0" i="0" u="none" strike="noStrike" dirty="0">
                          <a:solidFill>
                            <a:schemeClr val="bg1"/>
                          </a:solidFill>
                          <a:effectLst/>
                          <a:latin typeface="Calibri" panose="020F0502020204030204" pitchFamily="34" charset="0"/>
                        </a:rPr>
                        <a:t>Mil $</a:t>
                      </a:r>
                    </a:p>
                  </a:txBody>
                  <a:tcPr marL="9525" marR="9525" marT="9525" marB="0" anchor="b"/>
                </a:tc>
                <a:extLst>
                  <a:ext uri="{0D108BD9-81ED-4DB2-BD59-A6C34878D82A}">
                    <a16:rowId xmlns="" xmlns:a16="http://schemas.microsoft.com/office/drawing/2014/main" val="1551357837"/>
                  </a:ext>
                </a:extLst>
              </a:tr>
              <a:tr h="370840">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Japan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1,561</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Japan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1,581 </a:t>
                      </a:r>
                    </a:p>
                  </a:txBody>
                  <a:tcPr marL="9525" marR="9525" marT="9525" marB="0" anchor="b"/>
                </a:tc>
                <a:tc>
                  <a:txBody>
                    <a:bodyPr/>
                    <a:lstStyle/>
                    <a:p>
                      <a:pPr algn="l" fontAlgn="b"/>
                      <a:r>
                        <a:rPr lang="en-US" sz="2000" b="0" i="0" u="none" strike="noStrike">
                          <a:solidFill>
                            <a:srgbClr val="FF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964</a:t>
                      </a:r>
                    </a:p>
                  </a:txBody>
                  <a:tcPr marL="9525" marR="9525" marT="9525" marB="0" anchor="b"/>
                </a:tc>
                <a:extLst>
                  <a:ext uri="{0D108BD9-81ED-4DB2-BD59-A6C34878D82A}">
                    <a16:rowId xmlns="" xmlns:a16="http://schemas.microsoft.com/office/drawing/2014/main" val="3681265347"/>
                  </a:ext>
                </a:extLst>
              </a:tr>
              <a:tr h="370840">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Korea, South</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1,034</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1,381 </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Canada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521</a:t>
                      </a:r>
                    </a:p>
                  </a:txBody>
                  <a:tcPr marL="9525" marR="9525" marT="9525" marB="0" anchor="b"/>
                </a:tc>
                <a:extLst>
                  <a:ext uri="{0D108BD9-81ED-4DB2-BD59-A6C34878D82A}">
                    <a16:rowId xmlns="" xmlns:a16="http://schemas.microsoft.com/office/drawing/2014/main" val="3123320966"/>
                  </a:ext>
                </a:extLst>
              </a:tr>
              <a:tr h="370840">
                <a:tc>
                  <a:txBody>
                    <a:bodyPr/>
                    <a:lstStyle/>
                    <a:p>
                      <a:pPr algn="ctr" fontAlgn="b"/>
                      <a:r>
                        <a:rPr lang="en-US" sz="2000" b="0" i="0" u="none" strike="noStrike" dirty="0">
                          <a:solidFill>
                            <a:srgbClr val="000000"/>
                          </a:solidFill>
                          <a:effectLst/>
                          <a:latin typeface="Calibri" panose="020F0502020204030204" pitchFamily="34" charset="0"/>
                        </a:rPr>
                        <a:t>3</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Mexico</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1,016</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Canada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790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Hong Kong</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434</a:t>
                      </a:r>
                    </a:p>
                  </a:txBody>
                  <a:tcPr marL="9525" marR="9525" marT="9525" marB="0" anchor="b"/>
                </a:tc>
                <a:extLst>
                  <a:ext uri="{0D108BD9-81ED-4DB2-BD59-A6C34878D82A}">
                    <a16:rowId xmlns="" xmlns:a16="http://schemas.microsoft.com/office/drawing/2014/main" val="4225137570"/>
                  </a:ext>
                </a:extLst>
              </a:tr>
              <a:tr h="370840">
                <a:tc>
                  <a:txBody>
                    <a:bodyPr/>
                    <a:lstStyle/>
                    <a:p>
                      <a:pPr algn="ctr" fontAlgn="b"/>
                      <a:r>
                        <a:rPr lang="en-US" sz="2000" b="0" i="0" u="none" strike="noStrike" dirty="0">
                          <a:solidFill>
                            <a:srgbClr val="000000"/>
                          </a:solidFill>
                          <a:effectLst/>
                          <a:latin typeface="Calibri" panose="020F0502020204030204" pitchFamily="34" charset="0"/>
                        </a:rPr>
                        <a:t>4</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Canada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818</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China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601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Taiwan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147</a:t>
                      </a:r>
                    </a:p>
                  </a:txBody>
                  <a:tcPr marL="9525" marR="9525" marT="9525" marB="0" anchor="b"/>
                </a:tc>
                <a:extLst>
                  <a:ext uri="{0D108BD9-81ED-4DB2-BD59-A6C34878D82A}">
                    <a16:rowId xmlns="" xmlns:a16="http://schemas.microsoft.com/office/drawing/2014/main" val="975580456"/>
                  </a:ext>
                </a:extLst>
              </a:tr>
              <a:tr h="370840">
                <a:tc>
                  <a:txBody>
                    <a:bodyPr/>
                    <a:lstStyle/>
                    <a:p>
                      <a:pPr algn="ctr" fontAlgn="b"/>
                      <a:r>
                        <a:rPr lang="en-US" sz="2000" b="0" i="0" u="none" strike="noStrike" dirty="0">
                          <a:solidFill>
                            <a:srgbClr val="000000"/>
                          </a:solidFill>
                          <a:effectLst/>
                          <a:latin typeface="Calibri" panose="020F0502020204030204" pitchFamily="34" charset="0"/>
                        </a:rPr>
                        <a:t>5</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Hong Kong</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790</a:t>
                      </a:r>
                    </a:p>
                  </a:txBody>
                  <a:tcPr marL="9525" marR="9525" marT="9525" marB="0" anchor="b"/>
                </a:tc>
                <a:tc>
                  <a:txBody>
                    <a:bodyPr/>
                    <a:lstStyle/>
                    <a:p>
                      <a:pPr algn="l" fontAlgn="b"/>
                      <a:r>
                        <a:rPr lang="en-US" sz="2000" b="0" i="0" u="none" strike="noStrike" dirty="0">
                          <a:solidFill>
                            <a:srgbClr val="FF0000"/>
                          </a:solidFill>
                          <a:effectLst/>
                          <a:latin typeface="Calibri" panose="020F0502020204030204" pitchFamily="34" charset="0"/>
                        </a:rPr>
                        <a:t>Korea, South</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437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Angola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117</a:t>
                      </a:r>
                    </a:p>
                  </a:txBody>
                  <a:tcPr marL="9525" marR="9525" marT="9525" marB="0" anchor="b"/>
                </a:tc>
                <a:extLst>
                  <a:ext uri="{0D108BD9-81ED-4DB2-BD59-A6C34878D82A}">
                    <a16:rowId xmlns="" xmlns:a16="http://schemas.microsoft.com/office/drawing/2014/main" val="2081773304"/>
                  </a:ext>
                </a:extLst>
              </a:tr>
              <a:tr h="370840">
                <a:tc>
                  <a:txBody>
                    <a:bodyPr/>
                    <a:lstStyle/>
                    <a:p>
                      <a:pPr algn="ctr" fontAlgn="b"/>
                      <a:r>
                        <a:rPr lang="en-US" sz="20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Taiwan</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364</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Hong Kong</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352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Cuba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115</a:t>
                      </a:r>
                    </a:p>
                  </a:txBody>
                  <a:tcPr marL="9525" marR="9525" marT="9525" marB="0" anchor="b"/>
                </a:tc>
                <a:extLst>
                  <a:ext uri="{0D108BD9-81ED-4DB2-BD59-A6C34878D82A}">
                    <a16:rowId xmlns="" xmlns:a16="http://schemas.microsoft.com/office/drawing/2014/main" val="3182999484"/>
                  </a:ext>
                </a:extLst>
              </a:tr>
              <a:tr h="370840">
                <a:tc>
                  <a:txBody>
                    <a:bodyPr/>
                    <a:lstStyle/>
                    <a:p>
                      <a:pPr algn="ctr" fontAlgn="b"/>
                      <a:r>
                        <a:rPr lang="en-US" sz="2000" b="0" i="0" u="none" strike="noStrike" dirty="0">
                          <a:solidFill>
                            <a:srgbClr val="000000"/>
                          </a:solidFill>
                          <a:effectLst/>
                          <a:latin typeface="Calibri" panose="020F0502020204030204" pitchFamily="34" charset="0"/>
                        </a:rPr>
                        <a:t>7</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European Union-28</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268</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Australia(*)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186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Guatemala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109</a:t>
                      </a:r>
                    </a:p>
                  </a:txBody>
                  <a:tcPr marL="9525" marR="9525" marT="9525" marB="0" anchor="b"/>
                </a:tc>
                <a:extLst>
                  <a:ext uri="{0D108BD9-81ED-4DB2-BD59-A6C34878D82A}">
                    <a16:rowId xmlns="" xmlns:a16="http://schemas.microsoft.com/office/drawing/2014/main" val="3409295569"/>
                  </a:ext>
                </a:extLst>
              </a:tr>
              <a:tr h="370840">
                <a:tc>
                  <a:txBody>
                    <a:bodyPr/>
                    <a:lstStyle/>
                    <a:p>
                      <a:pPr algn="ctr" fontAlgn="b"/>
                      <a:r>
                        <a:rPr lang="en-US" sz="20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Egypt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108</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Colombia</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123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Chile</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89</a:t>
                      </a:r>
                    </a:p>
                  </a:txBody>
                  <a:tcPr marL="9525" marR="9525" marT="9525" marB="0" anchor="b"/>
                </a:tc>
                <a:extLst>
                  <a:ext uri="{0D108BD9-81ED-4DB2-BD59-A6C34878D82A}">
                    <a16:rowId xmlns="" xmlns:a16="http://schemas.microsoft.com/office/drawing/2014/main" val="371025064"/>
                  </a:ext>
                </a:extLst>
              </a:tr>
              <a:tr h="370840">
                <a:tc>
                  <a:txBody>
                    <a:bodyPr/>
                    <a:lstStyle/>
                    <a:p>
                      <a:pPr algn="ctr" fontAlgn="b"/>
                      <a:r>
                        <a:rPr lang="en-US" sz="20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United Arab Emirates</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65</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Philippines</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85 </a:t>
                      </a:r>
                    </a:p>
                  </a:txBody>
                  <a:tcPr marL="9525" marR="9525" marT="9525" marB="0" anchor="b"/>
                </a:tc>
                <a:tc>
                  <a:txBody>
                    <a:bodyPr/>
                    <a:lstStyle/>
                    <a:p>
                      <a:pPr algn="l" fontAlgn="b"/>
                      <a:r>
                        <a:rPr lang="en-US" sz="2000" b="0" i="0" u="none" strike="noStrike">
                          <a:solidFill>
                            <a:srgbClr val="000000"/>
                          </a:solidFill>
                          <a:effectLst/>
                          <a:latin typeface="Calibri" panose="020F0502020204030204" pitchFamily="34" charset="0"/>
                        </a:rPr>
                        <a:t>Vietnam</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80</a:t>
                      </a:r>
                    </a:p>
                  </a:txBody>
                  <a:tcPr marL="9525" marR="9525" marT="9525" marB="0" anchor="b"/>
                </a:tc>
                <a:extLst>
                  <a:ext uri="{0D108BD9-81ED-4DB2-BD59-A6C34878D82A}">
                    <a16:rowId xmlns="" xmlns:a16="http://schemas.microsoft.com/office/drawing/2014/main" val="79947544"/>
                  </a:ext>
                </a:extLst>
              </a:tr>
              <a:tr h="370840">
                <a:tc>
                  <a:txBody>
                    <a:bodyPr/>
                    <a:lstStyle/>
                    <a:p>
                      <a:pPr algn="ctr" fontAlgn="b"/>
                      <a:r>
                        <a:rPr lang="en-US" sz="20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Philippines</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60</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Dominican Republic</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              60 </a:t>
                      </a:r>
                    </a:p>
                  </a:txBody>
                  <a:tcPr marL="9525" marR="9525" marT="9525" marB="0" anchor="b"/>
                </a:tc>
                <a:tc>
                  <a:txBody>
                    <a:bodyPr/>
                    <a:lstStyle/>
                    <a:p>
                      <a:pPr algn="l" fontAlgn="b"/>
                      <a:r>
                        <a:rPr lang="en-US" sz="2000" b="0" i="0" u="none" strike="noStrike" dirty="0">
                          <a:solidFill>
                            <a:srgbClr val="000000"/>
                          </a:solidFill>
                          <a:effectLst/>
                          <a:latin typeface="Calibri" panose="020F0502020204030204" pitchFamily="34" charset="0"/>
                        </a:rPr>
                        <a:t>Philippines</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79</a:t>
                      </a:r>
                    </a:p>
                  </a:txBody>
                  <a:tcPr marL="9525" marR="9525" marT="9525" marB="0" anchor="b"/>
                </a:tc>
                <a:extLst>
                  <a:ext uri="{0D108BD9-81ED-4DB2-BD59-A6C34878D82A}">
                    <a16:rowId xmlns="" xmlns:a16="http://schemas.microsoft.com/office/drawing/2014/main" val="2274705427"/>
                  </a:ext>
                </a:extLst>
              </a:tr>
            </a:tbl>
          </a:graphicData>
        </a:graphic>
      </p:graphicFrame>
    </p:spTree>
    <p:extLst>
      <p:ext uri="{BB962C8B-B14F-4D97-AF65-F5344CB8AC3E}">
        <p14:creationId xmlns:p14="http://schemas.microsoft.com/office/powerpoint/2010/main" val="2607667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FE4CE-064C-49EF-9B47-7E2780C77F3E}"/>
              </a:ext>
            </a:extLst>
          </p:cNvPr>
          <p:cNvSpPr>
            <a:spLocks noGrp="1"/>
          </p:cNvSpPr>
          <p:nvPr>
            <p:ph type="title"/>
          </p:nvPr>
        </p:nvSpPr>
        <p:spPr/>
        <p:txBody>
          <a:bodyPr/>
          <a:lstStyle/>
          <a:p>
            <a:r>
              <a:rPr lang="en-US" dirty="0"/>
              <a:t>Google Trends:  TPP</a:t>
            </a:r>
          </a:p>
        </p:txBody>
      </p:sp>
      <p:graphicFrame>
        <p:nvGraphicFramePr>
          <p:cNvPr id="4" name="Content Placeholder 3">
            <a:extLst>
              <a:ext uri="{FF2B5EF4-FFF2-40B4-BE49-F238E27FC236}">
                <a16:creationId xmlns="" xmlns:a16="http://schemas.microsoft.com/office/drawing/2014/main" id="{BF078D25-E23F-4AD5-B414-C802633219F8}"/>
              </a:ext>
            </a:extLst>
          </p:cNvPr>
          <p:cNvGraphicFramePr>
            <a:graphicFrameLocks noGrp="1"/>
          </p:cNvGraphicFramePr>
          <p:nvPr>
            <p:ph idx="1"/>
            <p:extLst>
              <p:ext uri="{D42A27DB-BD31-4B8C-83A1-F6EECF244321}">
                <p14:modId xmlns:p14="http://schemas.microsoft.com/office/powerpoint/2010/main" val="1977072350"/>
              </p:ext>
            </p:extLst>
          </p:nvPr>
        </p:nvGraphicFramePr>
        <p:xfrm>
          <a:off x="711200" y="1371600"/>
          <a:ext cx="10972800" cy="4754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25430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1">
  <a:themeElements>
    <a:clrScheme name="IFPRI_Presentation_01">
      <a:dk1>
        <a:sysClr val="windowText" lastClr="000000"/>
      </a:dk1>
      <a:lt1>
        <a:sysClr val="window" lastClr="FFFFFF"/>
      </a:lt1>
      <a:dk2>
        <a:srgbClr val="89A527"/>
      </a:dk2>
      <a:lt2>
        <a:srgbClr val="CBDF7D"/>
      </a:lt2>
      <a:accent1>
        <a:srgbClr val="435464"/>
      </a:accent1>
      <a:accent2>
        <a:srgbClr val="F6B221"/>
      </a:accent2>
      <a:accent3>
        <a:srgbClr val="5A344D"/>
      </a:accent3>
      <a:accent4>
        <a:srgbClr val="BF631A"/>
      </a:accent4>
      <a:accent5>
        <a:srgbClr val="58C5C7"/>
      </a:accent5>
      <a:accent6>
        <a:srgbClr val="03DCF3"/>
      </a:accent6>
      <a:hlink>
        <a:srgbClr val="0000FF"/>
      </a:hlink>
      <a:folHlink>
        <a:srgbClr val="800080"/>
      </a:folHlink>
    </a:clrScheme>
    <a:fontScheme name="IFPRI_WorkingPaper_01">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TID_TRADE_Africa.pptx [Read-Only]" id="{BE7152B8-A3F6-4292-AD73-879A17E8F640}" vid="{8BAD4502-A21F-4693-B0B2-CF30564C3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PRI_Presentation_01">
    <a:dk1>
      <a:sysClr val="windowText" lastClr="000000"/>
    </a:dk1>
    <a:lt1>
      <a:sysClr val="window" lastClr="FFFFFF"/>
    </a:lt1>
    <a:dk2>
      <a:srgbClr val="89A527"/>
    </a:dk2>
    <a:lt2>
      <a:srgbClr val="CBDF7D"/>
    </a:lt2>
    <a:accent1>
      <a:srgbClr val="435464"/>
    </a:accent1>
    <a:accent2>
      <a:srgbClr val="F6B221"/>
    </a:accent2>
    <a:accent3>
      <a:srgbClr val="5A344D"/>
    </a:accent3>
    <a:accent4>
      <a:srgbClr val="BF631A"/>
    </a:accent4>
    <a:accent5>
      <a:srgbClr val="58C5C7"/>
    </a:accent5>
    <a:accent6>
      <a:srgbClr val="03DCF3"/>
    </a:accent6>
    <a:hlink>
      <a:srgbClr val="0000FF"/>
    </a:hlink>
    <a:folHlink>
      <a:srgbClr val="800080"/>
    </a:folHlink>
  </a:clrScheme>
  <a:fontScheme name="IFPRI_WorkingPaper_01">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IFPRI template2</Template>
  <TotalTime>25004</TotalTime>
  <Words>1236</Words>
  <Application>Microsoft Macintosh PowerPoint</Application>
  <PresentationFormat>Custom</PresentationFormat>
  <Paragraphs>492</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Presentation1</vt:lpstr>
      <vt:lpstr>Trade Conflicts--what’s at stake for US agriculture? </vt:lpstr>
      <vt:lpstr>Growing threats of protectionism? </vt:lpstr>
      <vt:lpstr>Trade tensions</vt:lpstr>
      <vt:lpstr>Antidumping and CVD Investigations by year initiated</vt:lpstr>
      <vt:lpstr>Top 10 export markets for US soybeans and products</vt:lpstr>
      <vt:lpstr>Top 10 export markets for US soybeans and products</vt:lpstr>
      <vt:lpstr>Top 10 export markets for US soybeans and products</vt:lpstr>
      <vt:lpstr>Top 10 export markets for meat products</vt:lpstr>
      <vt:lpstr>Google Trends:  TPP</vt:lpstr>
      <vt:lpstr>Google Trends:  TPP</vt:lpstr>
      <vt:lpstr>TPP</vt:lpstr>
      <vt:lpstr>Google Trends: “NAFTA”</vt:lpstr>
      <vt:lpstr>US-Canada agricultural trade</vt:lpstr>
      <vt:lpstr> US-Mexico agricultural trade</vt:lpstr>
      <vt:lpstr>Bilateral flows with the United States, 2014-16</vt:lpstr>
      <vt:lpstr>Bilateral trade with Canada, 2014-16</vt:lpstr>
      <vt:lpstr>Bilateral trade with Mexico, 2014-16</vt:lpstr>
      <vt:lpstr>US fresh fruit and vegetables imports from Mexico</vt:lpstr>
      <vt:lpstr>Percent of annual Mexican fresh vegetables exports to the US by month, 2010-16</vt:lpstr>
      <vt:lpstr>US utilization of selected fresh vegetables</vt:lpstr>
      <vt:lpstr>US per capita utilization </vt:lpstr>
      <vt:lpstr>Food processing sales of US affiliates in NAFTA markets</vt:lpstr>
      <vt:lpstr>Global value chains—f&amp;v</vt:lpstr>
      <vt:lpstr>Global value chains—livestock, 2014-16 </vt:lpstr>
      <vt:lpstr>MFN applied duties</vt:lpstr>
      <vt:lpstr>Trade disputes involving the US and its NAFTA partners</vt:lpstr>
      <vt:lpstr>Looking forward</vt:lpstr>
      <vt:lpstr>Google Trends: “US China Trade War”</vt:lpstr>
      <vt:lpstr>US exports to China, 2015-2017 average</vt:lpstr>
      <vt:lpstr>US soybean exports</vt:lpstr>
      <vt:lpstr>US soybean exports</vt:lpstr>
      <vt:lpstr>China soybean supplies</vt:lpstr>
      <vt:lpstr>China soybean imports by source</vt:lpstr>
      <vt:lpstr>Monthly Chinese Soybean Imports by Origin </vt:lpstr>
      <vt:lpstr>China vegetable oil supply</vt:lpstr>
      <vt:lpstr>China soybean supplies</vt:lpstr>
      <vt:lpstr>China soybean area</vt:lpstr>
      <vt:lpstr>Brazil soybean area</vt:lpstr>
      <vt:lpstr>Prospects for trade war with China…</vt:lpstr>
      <vt:lpstr>Agricultural tariff profiles—applied MFN rates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Glauber, Joseph (IFPRI)</dc:creator>
  <cp:lastModifiedBy>Joseph Glauber</cp:lastModifiedBy>
  <cp:revision>69</cp:revision>
  <cp:lastPrinted>2018-02-09T18:20:11Z</cp:lastPrinted>
  <dcterms:created xsi:type="dcterms:W3CDTF">2017-07-27T21:16:20Z</dcterms:created>
  <dcterms:modified xsi:type="dcterms:W3CDTF">2018-02-21T15:28:54Z</dcterms:modified>
</cp:coreProperties>
</file>