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6"/>
  </p:notesMasterIdLst>
  <p:handoutMasterIdLst>
    <p:handoutMasterId r:id="rId37"/>
  </p:handoutMasterIdLst>
  <p:sldIdLst>
    <p:sldId id="421" r:id="rId3"/>
    <p:sldId id="259" r:id="rId4"/>
    <p:sldId id="277" r:id="rId5"/>
    <p:sldId id="417" r:id="rId6"/>
    <p:sldId id="418" r:id="rId7"/>
    <p:sldId id="407" r:id="rId8"/>
    <p:sldId id="335" r:id="rId9"/>
    <p:sldId id="411" r:id="rId10"/>
    <p:sldId id="327" r:id="rId11"/>
    <p:sldId id="375" r:id="rId12"/>
    <p:sldId id="376" r:id="rId13"/>
    <p:sldId id="423" r:id="rId14"/>
    <p:sldId id="371" r:id="rId15"/>
    <p:sldId id="419" r:id="rId16"/>
    <p:sldId id="390" r:id="rId17"/>
    <p:sldId id="391" r:id="rId18"/>
    <p:sldId id="393" r:id="rId19"/>
    <p:sldId id="383" r:id="rId20"/>
    <p:sldId id="422" r:id="rId21"/>
    <p:sldId id="412" r:id="rId22"/>
    <p:sldId id="413" r:id="rId23"/>
    <p:sldId id="414" r:id="rId24"/>
    <p:sldId id="399" r:id="rId25"/>
    <p:sldId id="420" r:id="rId26"/>
    <p:sldId id="328" r:id="rId27"/>
    <p:sldId id="403" r:id="rId28"/>
    <p:sldId id="405" r:id="rId29"/>
    <p:sldId id="331" r:id="rId30"/>
    <p:sldId id="415" r:id="rId31"/>
    <p:sldId id="416" r:id="rId32"/>
    <p:sldId id="302" r:id="rId33"/>
    <p:sldId id="398" r:id="rId34"/>
    <p:sldId id="397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y Pennington" initials="K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585" autoAdjust="0"/>
  </p:normalViewPr>
  <p:slideViewPr>
    <p:cSldViewPr>
      <p:cViewPr varScale="1">
        <p:scale>
          <a:sx n="80" d="100"/>
          <a:sy n="80" d="100"/>
        </p:scale>
        <p:origin x="77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4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en-US" dirty="0">
                <a:latin typeface="+mj-lt"/>
              </a:rPr>
              <a:t>Soybean </a:t>
            </a:r>
            <a:r>
              <a:rPr lang="en-US" dirty="0" smtClean="0">
                <a:latin typeface="+mj-lt"/>
              </a:rPr>
              <a:t>Components</a:t>
            </a:r>
            <a:endParaRPr lang="en-US" dirty="0">
              <a:latin typeface="+mj-lt"/>
            </a:endParaRPr>
          </a:p>
        </c:rich>
      </c:tx>
      <c:layout>
        <c:manualLayout>
          <c:xMode val="edge"/>
          <c:yMode val="edge"/>
          <c:x val="0.20776027996500437"/>
          <c:y val="1.8944483960461223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416666666666666E-2"/>
          <c:y val="0.21120265401778446"/>
          <c:w val="0.95833333333333337"/>
          <c:h val="0.6938245705979122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Soybean Component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Meal</c:v>
                </c:pt>
                <c:pt idx="1">
                  <c:v>Oil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34-4331-87CB-59CDC01F1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15740740740741"/>
          <c:y val="4.4419506836336671E-2"/>
          <c:w val="0.71032407407407405"/>
          <c:h val="0.78170453044015831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ln w="38100"/>
          </c:spPr>
          <c:marker>
            <c:spPr>
              <a:solidFill>
                <a:srgbClr val="002060"/>
              </a:solidFill>
              <a:ln w="38100"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142813</c:v>
                </c:pt>
                <c:pt idx="1">
                  <c:v>136350</c:v>
                </c:pt>
                <c:pt idx="2">
                  <c:v>140534</c:v>
                </c:pt>
                <c:pt idx="3">
                  <c:v>131708</c:v>
                </c:pt>
                <c:pt idx="4">
                  <c:v>138266</c:v>
                </c:pt>
                <c:pt idx="5">
                  <c:v>134156</c:v>
                </c:pt>
                <c:pt idx="6">
                  <c:v>137380</c:v>
                </c:pt>
                <c:pt idx="7">
                  <c:v>124773</c:v>
                </c:pt>
                <c:pt idx="8">
                  <c:v>119732</c:v>
                </c:pt>
                <c:pt idx="9">
                  <c:v>153536</c:v>
                </c:pt>
                <c:pt idx="10">
                  <c:v>157308</c:v>
                </c:pt>
                <c:pt idx="11">
                  <c:v>159899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48-49A6-9444-4C6749E72E53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 w="38100"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158195</c:v>
                </c:pt>
                <c:pt idx="1">
                  <c:v>136322</c:v>
                </c:pt>
                <c:pt idx="2">
                  <c:v>137080</c:v>
                </c:pt>
                <c:pt idx="3">
                  <c:v>120113</c:v>
                </c:pt>
                <c:pt idx="4">
                  <c:v>122631</c:v>
                </c:pt>
                <c:pt idx="5">
                  <c:v>119051</c:v>
                </c:pt>
                <c:pt idx="6">
                  <c:v>116338</c:v>
                </c:pt>
                <c:pt idx="7">
                  <c:v>110502</c:v>
                </c:pt>
                <c:pt idx="8">
                  <c:v>108680</c:v>
                </c:pt>
                <c:pt idx="9">
                  <c:v>157063</c:v>
                </c:pt>
                <c:pt idx="10">
                  <c:v>160145</c:v>
                </c:pt>
                <c:pt idx="11">
                  <c:v>165384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148-49A6-9444-4C6749E72E53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156943</c:v>
                </c:pt>
                <c:pt idx="1">
                  <c:v>141612</c:v>
                </c:pt>
                <c:pt idx="2">
                  <c:v>153840</c:v>
                </c:pt>
                <c:pt idx="3">
                  <c:v>132667</c:v>
                </c:pt>
                <c:pt idx="4">
                  <c:v>128824</c:v>
                </c:pt>
                <c:pt idx="5">
                  <c:v>118718</c:v>
                </c:pt>
                <c:pt idx="6">
                  <c:v>119620</c:v>
                </c:pt>
                <c:pt idx="7">
                  <c:v>110663</c:v>
                </c:pt>
                <c:pt idx="8">
                  <c:v>99970</c:v>
                </c:pt>
                <c:pt idx="9">
                  <c:v>157960</c:v>
                </c:pt>
                <c:pt idx="10">
                  <c:v>161211</c:v>
                </c:pt>
                <c:pt idx="11">
                  <c:v>165383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148-49A6-9444-4C6749E72E53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2015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pPr>
              <a:ln w="38100">
                <a:solidFill>
                  <a:srgbClr val="FFC00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162675</c:v>
                </c:pt>
                <c:pt idx="1">
                  <c:v>146970</c:v>
                </c:pt>
                <c:pt idx="2">
                  <c:v>162822</c:v>
                </c:pt>
                <c:pt idx="3">
                  <c:v>150363</c:v>
                </c:pt>
                <c:pt idx="4">
                  <c:v>148416</c:v>
                </c:pt>
                <c:pt idx="5">
                  <c:v>142473</c:v>
                </c:pt>
                <c:pt idx="6">
                  <c:v>145227</c:v>
                </c:pt>
                <c:pt idx="7">
                  <c:v>135304</c:v>
                </c:pt>
                <c:pt idx="8">
                  <c:v>126704</c:v>
                </c:pt>
                <c:pt idx="9">
                  <c:v>158895</c:v>
                </c:pt>
                <c:pt idx="10">
                  <c:v>156134</c:v>
                </c:pt>
                <c:pt idx="11">
                  <c:v>157711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148-49A6-9444-4C6749E72E53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2016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ln w="38100">
                <a:solidFill>
                  <a:srgbClr val="FF000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150453</c:v>
                </c:pt>
                <c:pt idx="1">
                  <c:v>146181</c:v>
                </c:pt>
                <c:pt idx="2">
                  <c:v>156690</c:v>
                </c:pt>
                <c:pt idx="3">
                  <c:v>147614</c:v>
                </c:pt>
                <c:pt idx="4">
                  <c:v>152280</c:v>
                </c:pt>
                <c:pt idx="5">
                  <c:v>145050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148-49A6-9444-4C6749E72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082600"/>
        <c:axId val="316082992"/>
      </c:lineChart>
      <c:catAx>
        <c:axId val="316082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6082992"/>
        <c:crosses val="autoZero"/>
        <c:auto val="1"/>
        <c:lblAlgn val="ctr"/>
        <c:lblOffset val="100"/>
        <c:noMultiLvlLbl val="0"/>
      </c:catAx>
      <c:valAx>
        <c:axId val="316082992"/>
        <c:scaling>
          <c:orientation val="minMax"/>
          <c:min val="1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6082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00308641975309"/>
          <c:y val="4.4419506836336671E-2"/>
          <c:w val="0.69276234567901229"/>
          <c:h val="0.78170453044015831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585623</c:v>
                </c:pt>
                <c:pt idx="1">
                  <c:v>658542</c:v>
                </c:pt>
                <c:pt idx="2">
                  <c:v>681533</c:v>
                </c:pt>
                <c:pt idx="3">
                  <c:v>607598</c:v>
                </c:pt>
                <c:pt idx="4">
                  <c:v>723132</c:v>
                </c:pt>
                <c:pt idx="5">
                  <c:v>585504</c:v>
                </c:pt>
                <c:pt idx="6">
                  <c:v>653260</c:v>
                </c:pt>
                <c:pt idx="7">
                  <c:v>613196</c:v>
                </c:pt>
                <c:pt idx="8">
                  <c:v>379720</c:v>
                </c:pt>
                <c:pt idx="9">
                  <c:v>819786</c:v>
                </c:pt>
                <c:pt idx="10">
                  <c:v>1039965</c:v>
                </c:pt>
                <c:pt idx="11">
                  <c:v>801245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D80-4CFF-B32C-6FB63618F0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ln w="38100">
                <a:solidFill>
                  <a:srgbClr val="00B05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1117561</c:v>
                </c:pt>
                <c:pt idx="1">
                  <c:v>765659</c:v>
                </c:pt>
                <c:pt idx="2">
                  <c:v>638327</c:v>
                </c:pt>
                <c:pt idx="3">
                  <c:v>506429</c:v>
                </c:pt>
                <c:pt idx="4">
                  <c:v>425742</c:v>
                </c:pt>
                <c:pt idx="5">
                  <c:v>415331</c:v>
                </c:pt>
                <c:pt idx="6">
                  <c:v>351536</c:v>
                </c:pt>
                <c:pt idx="7">
                  <c:v>306684</c:v>
                </c:pt>
                <c:pt idx="8">
                  <c:v>306226</c:v>
                </c:pt>
                <c:pt idx="9">
                  <c:v>701802</c:v>
                </c:pt>
                <c:pt idx="10">
                  <c:v>813323</c:v>
                </c:pt>
                <c:pt idx="11">
                  <c:v>1005302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D80-4CFF-B32C-6FB63618F0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x"/>
            <c:size val="5"/>
            <c:spPr>
              <a:solidFill>
                <a:schemeClr val="tx1"/>
              </a:solidFill>
              <a:ln w="38100">
                <a:solidFill>
                  <a:srgbClr val="7030A0"/>
                </a:solidFill>
              </a:ln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D80-4CFF-B32C-6FB63618F0A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D80-4CFF-B32C-6FB63618F0AB}"/>
              </c:ext>
            </c:extLst>
          </c:dPt>
          <c:dPt>
            <c:idx val="9"/>
            <c:marker>
              <c:spPr>
                <a:solidFill>
                  <a:srgbClr val="FFC000"/>
                </a:solidFill>
                <a:ln w="38100">
                  <a:solidFill>
                    <a:srgbClr val="7030A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D80-4CFF-B32C-6FB63618F0AB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D80-4CFF-B32C-6FB63618F0AB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787961</c:v>
                </c:pt>
                <c:pt idx="1">
                  <c:v>714231</c:v>
                </c:pt>
                <c:pt idx="2">
                  <c:v>798883</c:v>
                </c:pt>
                <c:pt idx="3">
                  <c:v>670455</c:v>
                </c:pt>
                <c:pt idx="4">
                  <c:v>465301</c:v>
                </c:pt>
                <c:pt idx="5">
                  <c:v>388112</c:v>
                </c:pt>
                <c:pt idx="6">
                  <c:v>391781</c:v>
                </c:pt>
                <c:pt idx="7">
                  <c:v>263440</c:v>
                </c:pt>
                <c:pt idx="8">
                  <c:v>308515</c:v>
                </c:pt>
                <c:pt idx="9">
                  <c:v>707934</c:v>
                </c:pt>
                <c:pt idx="10">
                  <c:v>834987</c:v>
                </c:pt>
                <c:pt idx="11">
                  <c:v>1004548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CD80-4CFF-B32C-6FB63618F0A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2015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ln w="38100">
                <a:solidFill>
                  <a:srgbClr val="FFC000"/>
                </a:solidFill>
              </a:ln>
            </c:spPr>
          </c:marker>
          <c:dPt>
            <c:idx val="11"/>
            <c:marker>
              <c:spPr>
                <a:solidFill>
                  <a:schemeClr val="tx1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08F-4C1F-BB9F-F0FAE5962493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1012383</c:v>
                </c:pt>
                <c:pt idx="1">
                  <c:v>791532</c:v>
                </c:pt>
                <c:pt idx="2">
                  <c:v>757165</c:v>
                </c:pt>
                <c:pt idx="3">
                  <c:v>799315</c:v>
                </c:pt>
                <c:pt idx="4">
                  <c:v>551146</c:v>
                </c:pt>
                <c:pt idx="5">
                  <c:v>596573</c:v>
                </c:pt>
                <c:pt idx="6">
                  <c:v>590582</c:v>
                </c:pt>
                <c:pt idx="7">
                  <c:v>491510</c:v>
                </c:pt>
                <c:pt idx="8">
                  <c:v>502320</c:v>
                </c:pt>
                <c:pt idx="9">
                  <c:v>644069</c:v>
                </c:pt>
                <c:pt idx="10">
                  <c:v>848441</c:v>
                </c:pt>
                <c:pt idx="11">
                  <c:v>839874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CD80-4CFF-B32C-6FB63618F0A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2016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pPr>
              <a:ln w="38100">
                <a:solidFill>
                  <a:srgbClr val="00B0F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686493</c:v>
                </c:pt>
                <c:pt idx="1">
                  <c:v>686999</c:v>
                </c:pt>
                <c:pt idx="2">
                  <c:v>779100</c:v>
                </c:pt>
                <c:pt idx="3">
                  <c:v>769035</c:v>
                </c:pt>
                <c:pt idx="4">
                  <c:v>682500</c:v>
                </c:pt>
                <c:pt idx="5">
                  <c:v>594710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F98-4D57-8188-104EDD1E5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925144"/>
        <c:axId val="17192475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38100">
                    <a:solidFill>
                      <a:srgbClr val="7030A0"/>
                    </a:solidFill>
                  </a:ln>
                </c:spPr>
                <c:marker>
                  <c:spPr>
                    <a:solidFill>
                      <a:srgbClr val="0070C0"/>
                    </a:solidFill>
                    <a:ln w="38100">
                      <a:solidFill>
                        <a:srgbClr val="7030A0"/>
                      </a:solidFill>
                    </a:ln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CD80-4CFF-B32C-6FB63618F0AB}"/>
                  </c:ext>
                </c:extLst>
              </c15:ser>
            </c15:filteredLineSeries>
          </c:ext>
        </c:extLst>
      </c:lineChart>
      <c:catAx>
        <c:axId val="171925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1924752"/>
        <c:crosses val="autoZero"/>
        <c:auto val="1"/>
        <c:lblAlgn val="ctr"/>
        <c:lblOffset val="100"/>
        <c:noMultiLvlLbl val="0"/>
      </c:catAx>
      <c:valAx>
        <c:axId val="171924752"/>
        <c:scaling>
          <c:orientation val="minMax"/>
          <c:max val="1200000"/>
          <c:min val="2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925144"/>
        <c:crosses val="autoZero"/>
        <c:crossBetween val="between"/>
      </c:valAx>
    </c:plotArea>
    <c:legend>
      <c:legendPos val="r"/>
      <c:layout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6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Crush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2014/15 (E)</c:v>
                </c:pt>
                <c:pt idx="1">
                  <c:v>2015/16 (F)</c:v>
                </c:pt>
                <c:pt idx="2">
                  <c:v>2016/17 (F)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45062</c:v>
                </c:pt>
                <c:pt idx="1">
                  <c:v>44640</c:v>
                </c:pt>
                <c:pt idx="2">
                  <c:v>45475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2014/15 (E)</c:v>
                </c:pt>
                <c:pt idx="1">
                  <c:v>2015/16 (F)</c:v>
                </c:pt>
                <c:pt idx="2">
                  <c:v>2016/17 (F)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32235</c:v>
                </c:pt>
                <c:pt idx="1">
                  <c:v>33300</c:v>
                </c:pt>
                <c:pt idx="2">
                  <c:v>33800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2014/15 (E)</c:v>
                </c:pt>
                <c:pt idx="1">
                  <c:v>2015/16 (F)</c:v>
                </c:pt>
                <c:pt idx="2">
                  <c:v>2016/17 (F)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13150</c:v>
                </c:pt>
                <c:pt idx="1">
                  <c:v>11700</c:v>
                </c:pt>
                <c:pt idx="2">
                  <c:v>12000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9337976"/>
        <c:axId val="319338368"/>
        <c:axId val="0"/>
      </c:bar3DChart>
      <c:catAx>
        <c:axId val="31933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338368"/>
        <c:crosses val="autoZero"/>
        <c:auto val="1"/>
        <c:lblAlgn val="ctr"/>
        <c:lblOffset val="100"/>
        <c:noMultiLvlLbl val="0"/>
      </c:catAx>
      <c:valAx>
        <c:axId val="31933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337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93530881103633"/>
          <c:y val="0.41040962572891371"/>
          <c:w val="0.10440285544017143"/>
          <c:h val="0.25506545343064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38330114396077"/>
          <c:y val="7.4798197312629655E-2"/>
          <c:w val="0.68866760758678736"/>
          <c:h val="0.681435475817243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B4-4239-AF45-FE81C33B80A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B4-4239-AF45-FE81C33B80A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B4-4239-AF45-FE81C33B80A7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B4-4239-AF45-FE81C33B80A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2B4-4239-AF45-FE81C33B80A7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2B4-4239-AF45-FE81C33B80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Poultry</c:v>
                </c:pt>
                <c:pt idx="1">
                  <c:v>Swine</c:v>
                </c:pt>
                <c:pt idx="2">
                  <c:v>Beef</c:v>
                </c:pt>
                <c:pt idx="3">
                  <c:v>Dairy</c:v>
                </c:pt>
                <c:pt idx="4">
                  <c:v>Petfood</c:v>
                </c:pt>
                <c:pt idx="5">
                  <c:v>Other Feed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0.54</c:v>
                </c:pt>
                <c:pt idx="1">
                  <c:v>0.23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0.02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2B4-4239-AF45-FE81C33B8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8.4</c:v>
                </c:pt>
                <c:pt idx="1">
                  <c:v>8.6</c:v>
                </c:pt>
                <c:pt idx="2">
                  <c:v>8.3000000000000007</c:v>
                </c:pt>
                <c:pt idx="3">
                  <c:v>7.8</c:v>
                </c:pt>
                <c:pt idx="4">
                  <c:v>8.8000000000000007</c:v>
                </c:pt>
                <c:pt idx="5">
                  <c:v>9.1999999999999993</c:v>
                </c:pt>
                <c:pt idx="6">
                  <c:v>9.3000000000000007</c:v>
                </c:pt>
                <c:pt idx="7">
                  <c:v>9.3000000000000007</c:v>
                </c:pt>
                <c:pt idx="8">
                  <c:v>8.5</c:v>
                </c:pt>
                <c:pt idx="9">
                  <c:v>8.9</c:v>
                </c:pt>
                <c:pt idx="10">
                  <c:v>8.6</c:v>
                </c:pt>
                <c:pt idx="11">
                  <c:v>8.9</c:v>
                </c:pt>
                <c:pt idx="12">
                  <c:v>9</c:v>
                </c:pt>
                <c:pt idx="13">
                  <c:v>9.1</c:v>
                </c:pt>
                <c:pt idx="14">
                  <c:v>9.6999999999999993</c:v>
                </c:pt>
                <c:pt idx="15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33-4705-B390-A6E775AF4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340720"/>
        <c:axId val="319341112"/>
      </c:barChart>
      <c:catAx>
        <c:axId val="31934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341112"/>
        <c:crosses val="autoZero"/>
        <c:auto val="1"/>
        <c:lblAlgn val="ctr"/>
        <c:lblOffset val="100"/>
        <c:noMultiLvlLbl val="0"/>
      </c:catAx>
      <c:valAx>
        <c:axId val="31934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MMT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34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29432590246657E-2"/>
          <c:y val="4.3952047559363126E-2"/>
          <c:w val="0.87385763698037755"/>
          <c:h val="0.88466190935642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Soymeal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8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Sheet1!$B$1:$R$1</c:f>
              <c:strCache>
                <c:ptCount val="17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2014/15</c:v>
                </c:pt>
                <c:pt idx="15">
                  <c:v>2015/16</c:v>
                </c:pt>
                <c:pt idx="16">
                  <c:v>2016/17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0.63600000000000001</c:v>
                </c:pt>
                <c:pt idx="1">
                  <c:v>1.143</c:v>
                </c:pt>
                <c:pt idx="2">
                  <c:v>1.0269999999999999</c:v>
                </c:pt>
                <c:pt idx="3">
                  <c:v>0.42499999999999999</c:v>
                </c:pt>
                <c:pt idx="4">
                  <c:v>0.6</c:v>
                </c:pt>
                <c:pt idx="5">
                  <c:v>0.52300000000000002</c:v>
                </c:pt>
                <c:pt idx="6">
                  <c:v>0.85099999999999998</c:v>
                </c:pt>
                <c:pt idx="7">
                  <c:v>1.32</c:v>
                </c:pt>
                <c:pt idx="8">
                  <c:v>0.995</c:v>
                </c:pt>
                <c:pt idx="9">
                  <c:v>1.524</c:v>
                </c:pt>
                <c:pt idx="10">
                  <c:v>1.466</c:v>
                </c:pt>
                <c:pt idx="11">
                  <c:v>0.66400000000000003</c:v>
                </c:pt>
                <c:pt idx="12">
                  <c:v>0.98199999999999998</c:v>
                </c:pt>
                <c:pt idx="13">
                  <c:v>0.85099999999999998</c:v>
                </c:pt>
                <c:pt idx="14">
                  <c:v>0.91400000000000003</c:v>
                </c:pt>
                <c:pt idx="15">
                  <c:v>0.998</c:v>
                </c:pt>
                <c:pt idx="16">
                  <c:v>1.089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B8-467F-8EAC-B20DE4473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710584"/>
        <c:axId val="319710976"/>
      </c:barChart>
      <c:catAx>
        <c:axId val="319710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19710976"/>
        <c:crosses val="autoZero"/>
        <c:auto val="1"/>
        <c:lblAlgn val="ctr"/>
        <c:lblOffset val="100"/>
        <c:noMultiLvlLbl val="0"/>
      </c:catAx>
      <c:valAx>
        <c:axId val="319710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33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MMT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7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19710584"/>
        <c:crosses val="autoZero"/>
        <c:crossBetween val="between"/>
      </c:valAx>
      <c:spPr>
        <a:ln>
          <a:solidFill>
            <a:srgbClr val="49345F"/>
          </a:solidFill>
        </a:ln>
      </c:spPr>
    </c:plotArea>
    <c:plotVisOnly val="1"/>
    <c:dispBlanksAs val="gap"/>
    <c:showDLblsOverMax val="0"/>
  </c:chart>
  <c:txPr>
    <a:bodyPr/>
    <a:lstStyle/>
    <a:p>
      <a:pPr>
        <a:defRPr sz="163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2014/15 (E)</c:v>
                </c:pt>
                <c:pt idx="1">
                  <c:v>2015/16 (F)</c:v>
                </c:pt>
                <c:pt idx="2">
                  <c:v>2016/17 (F)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21399</c:v>
                </c:pt>
                <c:pt idx="1">
                  <c:v>22020</c:v>
                </c:pt>
                <c:pt idx="2">
                  <c:v>22120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2014/15 (E)</c:v>
                </c:pt>
                <c:pt idx="1">
                  <c:v>2015/16 (F)</c:v>
                </c:pt>
                <c:pt idx="2">
                  <c:v>2016/17 (F)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13923</c:v>
                </c:pt>
                <c:pt idx="1">
                  <c:v>14100</c:v>
                </c:pt>
                <c:pt idx="2">
                  <c:v>14500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Biodiesel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2014/15 (E)</c:v>
                </c:pt>
                <c:pt idx="1">
                  <c:v>2015/16 (F)</c:v>
                </c:pt>
                <c:pt idx="2">
                  <c:v>2016/17 (F)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5037</c:v>
                </c:pt>
                <c:pt idx="1">
                  <c:v>5500</c:v>
                </c:pt>
                <c:pt idx="2">
                  <c:v>5800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2014/15 (E)</c:v>
                </c:pt>
                <c:pt idx="1">
                  <c:v>2015/16 (F)</c:v>
                </c:pt>
                <c:pt idx="2">
                  <c:v>2016/17 (F)</c:v>
                </c:pt>
              </c:strCache>
            </c:strRef>
          </c:cat>
          <c:val>
            <c:numRef>
              <c:f>Sheet1!$E$2:$E$4</c:f>
              <c:numCache>
                <c:formatCode>#,##0</c:formatCode>
                <c:ptCount val="3"/>
                <c:pt idx="0">
                  <c:v>2014</c:v>
                </c:pt>
                <c:pt idx="1">
                  <c:v>2200</c:v>
                </c:pt>
                <c:pt idx="2">
                  <c:v>2400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15290296"/>
        <c:axId val="315782344"/>
        <c:axId val="0"/>
      </c:bar3DChart>
      <c:catAx>
        <c:axId val="31529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782344"/>
        <c:crosses val="autoZero"/>
        <c:auto val="1"/>
        <c:lblAlgn val="ctr"/>
        <c:lblOffset val="100"/>
        <c:noMultiLvlLbl val="0"/>
      </c:catAx>
      <c:valAx>
        <c:axId val="31578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290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308506726514257"/>
          <c:y val="0.20003671759046771"/>
          <c:w val="0.11725309698606515"/>
          <c:h val="0.653613165878867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87-4A06-9894-BCD43266A3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87-4A06-9894-BCD43266A3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87-4A06-9894-BCD43266A3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87-4A06-9894-BCD43266A3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87-4A06-9894-BCD43266A3D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F87-4A06-9894-BCD43266A3D2}"/>
              </c:ext>
            </c:extLst>
          </c:dPt>
          <c:dLbls>
            <c:dLbl>
              <c:idx val="0"/>
              <c:layout>
                <c:manualLayout>
                  <c:x val="0.11949685534591195"/>
                  <c:y val="5.499249707568873E-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320754716981132"/>
                  <c:y val="1.79977524066678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062893081761008"/>
                  <c:y val="2.999625401111325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69182389937107"/>
                  <c:y val="-2.39970032088906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880503144654086E-2"/>
                  <c:y val="-0.104986889038896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723270440251572E-2"/>
                  <c:y val="-8.39895112311171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Soybean</c:v>
                </c:pt>
                <c:pt idx="1">
                  <c:v>Rapeseed/Canola</c:v>
                </c:pt>
                <c:pt idx="2">
                  <c:v>Corn</c:v>
                </c:pt>
                <c:pt idx="3">
                  <c:v>Palm</c:v>
                </c:pt>
                <c:pt idx="4">
                  <c:v>Coconut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8.8999999999999996E-2</c:v>
                </c:pt>
                <c:pt idx="1">
                  <c:v>2.1999999999999999E-2</c:v>
                </c:pt>
                <c:pt idx="2">
                  <c:v>1.7000000000000001E-2</c:v>
                </c:pt>
                <c:pt idx="3">
                  <c:v>1.2E-2</c:v>
                </c:pt>
                <c:pt idx="4">
                  <c:v>5.0000000000000001E-3</c:v>
                </c:pt>
                <c:pt idx="5">
                  <c:v>1.2999999999999999E-2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F87-4A06-9894-BCD43266A3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0.18519</cdr:x>
      <cdr:y>0.73343</cdr:y>
    </cdr:from>
    <cdr:to>
      <cdr:x>0.50926</cdr:x>
      <cdr:y>0.78394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0" y="3319462"/>
          <a:ext cx="2667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AE59F-48D9-4B64-A207-5C59475989C4}" type="datetimeFigureOut">
              <a:rPr lang="en-US" smtClean="0"/>
              <a:t>7/17/2016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3AABE-1853-4C8F-8A73-B2D7F1414A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9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B178A-252E-4A4F-AB2F-5930F65DB454}" type="datetimeFigureOut">
              <a:rPr lang="en-US" smtClean="0"/>
              <a:t>7/17/2016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BD5E8-D699-4FB2-B935-68CF5F3FB3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9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BD5E8-D699-4FB2-B935-68CF5F3FB3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0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BD5E8-D699-4FB2-B935-68CF5F3FB36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7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BD5E8-D699-4FB2-B935-68CF5F3FB36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5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BD5E8-D699-4FB2-B935-68CF5F3FB36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8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BD5E8-D699-4FB2-B935-68CF5F3FB36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08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BD5E8-D699-4FB2-B935-68CF5F3FB36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33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BD5E8-D699-4FB2-B935-68CF5F3FB36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7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BD5E8-D699-4FB2-B935-68CF5F3FB36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9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809C-9292-4321-BDE8-A33FD045D798}" type="datetime1">
              <a:rPr lang="en-US" smtClean="0"/>
              <a:t>7/17/2016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5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76A-91F5-4E42-AD10-3DACF5DF6435}" type="datetime1">
              <a:rPr lang="en-US" smtClean="0">
                <a:solidFill>
                  <a:prstClr val="black"/>
                </a:solidFill>
              </a:rPr>
              <a:t>7/17/2016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8979-599F-4714-B9B9-F38605ACAEFC}" type="datetime1">
              <a:rPr lang="en-US" smtClean="0">
                <a:solidFill>
                  <a:prstClr val="black"/>
                </a:solidFill>
              </a:rPr>
              <a:t>7/17/2016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0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51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4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7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37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64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49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73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9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8829-C3A3-4DEB-A3BC-0FEF5BE3A9DF}" type="datetime1">
              <a:rPr lang="en-US" smtClean="0">
                <a:solidFill>
                  <a:prstClr val="black"/>
                </a:solidFill>
              </a:rPr>
              <a:t>7/17/2016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57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26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99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7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7215-71BB-444A-8517-2F6408DEB182}" type="datetime1">
              <a:rPr lang="en-US" smtClean="0">
                <a:solidFill>
                  <a:prstClr val="white"/>
                </a:solidFill>
              </a:rPr>
              <a:t>7/17/2016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7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D8DE-1CF3-46A6-B744-12B80F544F88}" type="datetime1">
              <a:rPr lang="en-US" smtClean="0">
                <a:solidFill>
                  <a:prstClr val="white"/>
                </a:solidFill>
              </a:rPr>
              <a:t>7/17/2016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7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E35F-8D86-4E35-8B86-772D7E40B690}" type="datetime1">
              <a:rPr lang="en-US" smtClean="0">
                <a:solidFill>
                  <a:prstClr val="black"/>
                </a:solidFill>
              </a:rPr>
              <a:t>7/17/2016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C729-EDCE-43E8-8724-2D8474B2D692}" type="datetime1">
              <a:rPr lang="en-US" smtClean="0">
                <a:solidFill>
                  <a:prstClr val="white"/>
                </a:solidFill>
              </a:rPr>
              <a:t>7/17/2016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9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C564-8EC5-4694-B197-C753E4BA3FF3}" type="datetime1">
              <a:rPr lang="en-US" smtClean="0">
                <a:solidFill>
                  <a:prstClr val="black"/>
                </a:solidFill>
              </a:rPr>
              <a:t>7/17/2016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6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DDC1-E9BA-4EBA-BEBC-4B4229C294AF}" type="datetime1">
              <a:rPr lang="en-US" smtClean="0">
                <a:solidFill>
                  <a:prstClr val="black"/>
                </a:solidFill>
              </a:rPr>
              <a:t>7/17/2016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46CBC-2060-4084-97AE-877AEF018C03}" type="datetime1">
              <a:rPr lang="en-US" smtClean="0">
                <a:solidFill>
                  <a:prstClr val="white"/>
                </a:solidFill>
              </a:rPr>
              <a:t>7/17/2016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924555-EAFD-4B2F-96F4-A60706EF2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FF268-CC43-45BA-9B38-B37CDB8BAEAA}" type="datetime1">
              <a:rPr lang="en-US" smtClean="0">
                <a:solidFill>
                  <a:prstClr val="black"/>
                </a:solidFill>
              </a:rPr>
              <a:t>7/17/2016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1AED-06F2-42A6-895F-EF3F8E0CF8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200D-2336-4467-BF0E-1CCDD5594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6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56054"/>
            <a:ext cx="7772400" cy="337339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Overview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 Assessment </a:t>
            </a:r>
            <a:b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U.S. Soybean Processing Industry</a:t>
            </a:r>
            <a:b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r>
              <a:rPr lang="en-US" sz="4400" b="1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S.E. Asia Agricultural Cooperators Conference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Thomas Hammer, President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Oilseed Processors Association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Cebu, Philippines</a:t>
            </a: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August 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NOPA Soybean Crush</a:t>
            </a:r>
            <a:br>
              <a:rPr lang="en-US" sz="3600" b="1" dirty="0"/>
            </a:br>
            <a:r>
              <a:rPr lang="en-US" sz="3600" b="1" dirty="0"/>
              <a:t>CY2012-2015 (000Bu.)</a:t>
            </a:r>
            <a:br>
              <a:rPr lang="en-US" sz="3600" b="1" dirty="0"/>
            </a:b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6748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NOPA </a:t>
            </a:r>
            <a:r>
              <a:rPr lang="en-US" sz="4000" b="1" dirty="0"/>
              <a:t>Soybean Meal Exports</a:t>
            </a:r>
            <a:br>
              <a:rPr lang="en-US" sz="4000" b="1" dirty="0"/>
            </a:br>
            <a:r>
              <a:rPr lang="en-US" sz="3200" b="1" dirty="0"/>
              <a:t>CY2011- 2016 (tons)</a:t>
            </a:r>
            <a:br>
              <a:rPr lang="en-US" sz="3200" b="1" dirty="0"/>
            </a:b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49825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U.S. Soybean Meal: Crush &amp; Disappearance</a:t>
            </a:r>
            <a:br>
              <a:rPr lang="en-US" sz="3200" b="1" dirty="0" smtClean="0"/>
            </a:br>
            <a:r>
              <a:rPr lang="en-US" sz="3200" b="1" dirty="0" smtClean="0"/>
              <a:t>(1,000 short tons)</a:t>
            </a:r>
            <a:endParaRPr lang="en-US" sz="3200" b="1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51448"/>
              </p:ext>
            </p:extLst>
          </p:nvPr>
        </p:nvGraphicFramePr>
        <p:xfrm>
          <a:off x="533400" y="1295400"/>
          <a:ext cx="7886700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5875357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USDA, World Agricultural Outlook Board – July 6,2016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7549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5927" y="6400800"/>
            <a:ext cx="707232" cy="373855"/>
          </a:xfrm>
        </p:spPr>
        <p:txBody>
          <a:bodyPr/>
          <a:lstStyle/>
          <a:p>
            <a:fld id="{BE924555-EAFD-4B2F-96F4-A60706EF2138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05" y="1219200"/>
            <a:ext cx="2709333" cy="1704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09136"/>
            <a:ext cx="29718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2" y="4419600"/>
            <a:ext cx="2179320" cy="1440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00600"/>
            <a:ext cx="2286000" cy="12525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943" y="265093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U.S. Animals Consumed over 30 Million M/T of</a:t>
            </a:r>
          </a:p>
          <a:p>
            <a:r>
              <a:rPr lang="en-US" sz="2600" b="1" dirty="0"/>
              <a:t>Soybean Meal in 2015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57" y="4191000"/>
            <a:ext cx="1981199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32" y="3124200"/>
            <a:ext cx="324612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1975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/>
              <a:t>U.S. Soymeal Usage by Livestock</a:t>
            </a:r>
            <a:br>
              <a:rPr lang="en-US" b="1" dirty="0"/>
            </a:br>
            <a:r>
              <a:rPr lang="en-US" sz="2200" b="1" dirty="0" smtClean="0"/>
              <a:t>(FY2015)</a:t>
            </a:r>
            <a:endParaRPr lang="en-US" sz="22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447800"/>
          <a:ext cx="4038600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953000" y="1905000"/>
          <a:ext cx="3429000" cy="297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9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9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POULTRY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16.3 Million Metric Tons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SWINE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6.9 Million Metric Tons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BEEF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3.5 Million Metric Tons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DAIRY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2.1 Million Metric Tons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PET FOOD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0.6 Million Metric Ton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OTHER FEED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0.67 Million Metric Tons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30.2 Million Metric Tons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4" marR="41854" marT="41854" marB="4185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6007313"/>
            <a:ext cx="655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050" i="1" dirty="0"/>
              <a:t>Source: Based on industry estimates, USB 2008 soymeal market study, USDA (NASS)</a:t>
            </a:r>
          </a:p>
        </p:txBody>
      </p:sp>
    </p:spTree>
    <p:extLst>
      <p:ext uri="{BB962C8B-B14F-4D97-AF65-F5344CB8AC3E}">
        <p14:creationId xmlns:p14="http://schemas.microsoft.com/office/powerpoint/2010/main" val="20566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U.S. Meat &amp; Poultry Exports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200" b="1" dirty="0"/>
              <a:t>(2004/05 – 2026/27 est.)</a:t>
            </a:r>
          </a:p>
        </p:txBody>
      </p:sp>
      <p:pic>
        <p:nvPicPr>
          <p:cNvPr id="5" name="image10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08906"/>
            <a:ext cx="7086600" cy="47632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0" y="6248400"/>
            <a:ext cx="281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Source: USB, October 2015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7979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672" y="204216"/>
            <a:ext cx="8229600" cy="990600"/>
          </a:xfrm>
        </p:spPr>
        <p:txBody>
          <a:bodyPr>
            <a:noAutofit/>
          </a:bodyPr>
          <a:lstStyle/>
          <a:p>
            <a:r>
              <a:rPr lang="en-US" sz="3600" b="1" dirty="0"/>
              <a:t>U.S. Soybean Meal Exported in Meat</a:t>
            </a:r>
            <a:br>
              <a:rPr lang="en-US" sz="3600" b="1" dirty="0"/>
            </a:br>
            <a:r>
              <a:rPr lang="en-US" sz="2000" b="1" dirty="0"/>
              <a:t>(2004/05 – 2026/27 est.)</a:t>
            </a:r>
          </a:p>
        </p:txBody>
      </p:sp>
      <p:pic>
        <p:nvPicPr>
          <p:cNvPr id="5" name="image11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371600"/>
            <a:ext cx="6705600" cy="4648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6172200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Source: USB, October 2015</a:t>
            </a:r>
          </a:p>
        </p:txBody>
      </p:sp>
    </p:spTree>
    <p:extLst>
      <p:ext uri="{BB962C8B-B14F-4D97-AF65-F5344CB8AC3E}">
        <p14:creationId xmlns:p14="http://schemas.microsoft.com/office/powerpoint/2010/main" val="40121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U.S Soybean Oil Production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200" b="1" dirty="0"/>
              <a:t>(2000-2015)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802690"/>
              </p:ext>
            </p:extLst>
          </p:nvPr>
        </p:nvGraphicFramePr>
        <p:xfrm>
          <a:off x="457200" y="1481138"/>
          <a:ext cx="8229600" cy="43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58674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WSDA, WAOB</a:t>
            </a:r>
          </a:p>
        </p:txBody>
      </p:sp>
    </p:spTree>
    <p:extLst>
      <p:ext uri="{BB962C8B-B14F-4D97-AF65-F5344CB8AC3E}">
        <p14:creationId xmlns:p14="http://schemas.microsoft.com/office/powerpoint/2010/main" val="38484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U.S. Soybean Oil Exports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000" b="1" dirty="0"/>
              <a:t>2000/01 –2014/15 and Forecast for 2015/16 and 2016/17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96061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4286-F3B4-4892-B98F-6CA1058263AC}" type="slidenum">
              <a:rPr lang="en-US" smtClean="0">
                <a:solidFill>
                  <a:prstClr val="black"/>
                </a:solidFill>
              </a:r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8187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U.S. Soybean Oil: Production &amp; Disappearance</a:t>
            </a:r>
            <a:br>
              <a:rPr lang="en-US" sz="3200" b="1" dirty="0" smtClean="0"/>
            </a:br>
            <a:r>
              <a:rPr lang="en-US" sz="3200" b="1" dirty="0" smtClean="0"/>
              <a:t>(Million pounds)</a:t>
            </a:r>
            <a:endParaRPr lang="en-US" sz="32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497909"/>
              </p:ext>
            </p:extLst>
          </p:nvPr>
        </p:nvGraphicFramePr>
        <p:xfrm>
          <a:off x="914400" y="1524001"/>
          <a:ext cx="7543800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60198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USDA, World Agricultural Outlook Board – July 6, 2016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51093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NOPA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17638"/>
            <a:ext cx="4343400" cy="46323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12 NOPA member companies</a:t>
            </a:r>
          </a:p>
          <a:p>
            <a:pPr>
              <a:lnSpc>
                <a:spcPct val="90000"/>
              </a:lnSpc>
            </a:pPr>
            <a:r>
              <a:rPr lang="en-US" dirty="0"/>
              <a:t>Account for 96% of US soybean crush</a:t>
            </a:r>
          </a:p>
          <a:p>
            <a:pPr>
              <a:lnSpc>
                <a:spcPct val="90000"/>
              </a:lnSpc>
            </a:pPr>
            <a:r>
              <a:rPr lang="en-US" dirty="0"/>
              <a:t>Operate 63 processing plants in 19 states, including 57 that process soybeans</a:t>
            </a:r>
          </a:p>
          <a:p>
            <a:pPr>
              <a:lnSpc>
                <a:spcPct val="90000"/>
              </a:lnSpc>
            </a:pPr>
            <a:r>
              <a:rPr lang="en-US" dirty="0"/>
              <a:t>Crush 1.8 billion bushels, comprising over 46% of U.S. soybean farmers’ production in 2014/15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83924"/>
            <a:ext cx="3572352" cy="23602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U.S. Vegetable Oil Consumption</a:t>
            </a:r>
            <a:br>
              <a:rPr lang="en-US" sz="4000" b="1" dirty="0"/>
            </a:br>
            <a:r>
              <a:rPr lang="en-US" sz="2200" b="1" dirty="0"/>
              <a:t>(2015)</a:t>
            </a: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5740035"/>
              </p:ext>
            </p:extLst>
          </p:nvPr>
        </p:nvGraphicFramePr>
        <p:xfrm>
          <a:off x="457200" y="1481138"/>
          <a:ext cx="4038600" cy="423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6338672"/>
              </p:ext>
            </p:extLst>
          </p:nvPr>
        </p:nvGraphicFramePr>
        <p:xfrm>
          <a:off x="4629150" y="1825625"/>
          <a:ext cx="3886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4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9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Feedstock</a:t>
                      </a:r>
                    </a:p>
                  </a:txBody>
                  <a:tcPr marL="87989" marR="879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Million M/T</a:t>
                      </a:r>
                    </a:p>
                  </a:txBody>
                  <a:tcPr marL="87989" marR="8798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Soybean</a:t>
                      </a:r>
                    </a:p>
                  </a:txBody>
                  <a:tcPr marL="87989" marR="879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8.9</a:t>
                      </a:r>
                    </a:p>
                  </a:txBody>
                  <a:tcPr marL="87989" marR="8798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Rapeseed/Canola</a:t>
                      </a:r>
                    </a:p>
                  </a:txBody>
                  <a:tcPr marL="87989" marR="879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</a:t>
                      </a:r>
                    </a:p>
                  </a:txBody>
                  <a:tcPr marL="87989" marR="8798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Corn</a:t>
                      </a:r>
                    </a:p>
                  </a:txBody>
                  <a:tcPr marL="87989" marR="879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 marL="87989" marR="8798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Palm</a:t>
                      </a:r>
                    </a:p>
                  </a:txBody>
                  <a:tcPr marL="87989" marR="879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</a:t>
                      </a:r>
                    </a:p>
                  </a:txBody>
                  <a:tcPr marL="87989" marR="8798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Coconut</a:t>
                      </a:r>
                    </a:p>
                  </a:txBody>
                  <a:tcPr marL="87989" marR="879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 marL="87989" marR="87989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Other*</a:t>
                      </a:r>
                    </a:p>
                  </a:txBody>
                  <a:tcPr marL="87989" marR="879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 marL="87989" marR="87989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marL="87989" marR="879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15.7</a:t>
                      </a:r>
                    </a:p>
                  </a:txBody>
                  <a:tcPr marL="87989" marR="87989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flipH="1">
            <a:off x="7772400" y="6407944"/>
            <a:ext cx="914400" cy="365125"/>
          </a:xfrm>
        </p:spPr>
        <p:txBody>
          <a:bodyPr/>
          <a:lstStyle/>
          <a:p>
            <a:fld id="{0B9B3AEB-DE2D-4061-9F5E-879736152A61}" type="slidenum">
              <a:rPr lang="en-US" smtClean="0">
                <a:solidFill>
                  <a:prstClr val="black"/>
                </a:solidFill>
              </a:r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2774" y="4707494"/>
            <a:ext cx="361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200" i="1" dirty="0"/>
              <a:t>Other includes: palm kernel, peanut, sunflower, safflower and others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5438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ERS, USDA</a:t>
            </a:r>
          </a:p>
        </p:txBody>
      </p:sp>
    </p:spTree>
    <p:extLst>
      <p:ext uri="{BB962C8B-B14F-4D97-AF65-F5344CB8AC3E}">
        <p14:creationId xmlns:p14="http://schemas.microsoft.com/office/powerpoint/2010/main" val="11015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Exploding World Population – very good for Global Protein Industry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03" y="1825625"/>
            <a:ext cx="6716194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F89-B981-41A8-AB5B-C5A32166A915}" type="slidenum">
              <a:rPr lang="en-US" smtClean="0">
                <a:solidFill>
                  <a:prstClr val="black"/>
                </a:solidFill>
              </a:r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0999"/>
            <a:ext cx="8229600" cy="81854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Emerging Middle Class will be “Engine Room” for Future Global Development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4070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Middle classes are rapidly expanding in emerging &amp; developing countries.</a:t>
            </a:r>
          </a:p>
          <a:p>
            <a:r>
              <a:rPr lang="en-US" sz="2000" dirty="0" smtClean="0"/>
              <a:t>In richer countries, the middle class is shrinking &amp; feels incapable of defending the standard of living that it has enjoyed for centuries.</a:t>
            </a:r>
          </a:p>
          <a:p>
            <a:r>
              <a:rPr lang="en-US" sz="2000" dirty="0" smtClean="0"/>
              <a:t>Today, both of these middle classes are awakening!</a:t>
            </a:r>
          </a:p>
          <a:p>
            <a:r>
              <a:rPr 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question for the future: Which middle class will become the real “agents of change”?</a:t>
            </a:r>
            <a:endParaRPr lang="en-US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68" y="1676400"/>
            <a:ext cx="3764274" cy="38919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6045232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Source: OECD Development Center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5837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672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World Population Centers Changing – will provide new market opportunities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58" y="1825625"/>
            <a:ext cx="5825084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F9A7-4C33-4104-B43F-9804351EDD6D}" type="slidenum">
              <a:rPr lang="en-US" smtClean="0">
                <a:solidFill>
                  <a:prstClr val="black"/>
                </a:solidFill>
              </a:r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345181"/>
          </a:xfrm>
        </p:spPr>
        <p:txBody>
          <a:bodyPr>
            <a:normAutofit fontScale="92500"/>
          </a:bodyPr>
          <a:lstStyle/>
          <a:p>
            <a:pPr>
              <a:buClr>
                <a:srgbClr val="00B0F0"/>
              </a:buClr>
            </a:pPr>
            <a:r>
              <a:rPr lang="en-US" sz="2600" dirty="0" smtClean="0"/>
              <a:t>The world’s population is expected to grow -- while the ratio of arable land continues to decrease.</a:t>
            </a:r>
          </a:p>
          <a:p>
            <a:pPr>
              <a:buClr>
                <a:srgbClr val="00B0F0"/>
              </a:buClr>
            </a:pPr>
            <a:r>
              <a:rPr lang="en-US" sz="2600" dirty="0" smtClean="0"/>
              <a:t>The UN’s FAO predicts global food production must double, and 70 % of world’s additional food needs can be produced only with new and adapting agricultural technologies.</a:t>
            </a:r>
          </a:p>
          <a:p>
            <a:pPr>
              <a:buClr>
                <a:srgbClr val="00B0F0"/>
              </a:buClr>
            </a:pPr>
            <a:r>
              <a:rPr lang="en-US" sz="2600" dirty="0" smtClean="0"/>
              <a:t>Precision Agriculture, or “as needed” farming fits well with Hugh Hammond Bennett’s* admonition to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use every acre within its capability and treat it according to its needs.” </a:t>
            </a:r>
          </a:p>
          <a:p>
            <a:pPr>
              <a:buClr>
                <a:srgbClr val="00B0F0"/>
              </a:buClr>
            </a:pPr>
            <a:r>
              <a:rPr lang="en-US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U.S. soy value-chain is commitment to innovation, stewardship, and to meeting the global food challenges - in a safe &amp; highly stainable manner -- now and into the future!  </a:t>
            </a:r>
            <a:endParaRPr lang="en-US" sz="2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Why is Precision Agriculture Important?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5791200"/>
            <a:ext cx="624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*Bennett was a pioneer in field of soil conservation &amp; founded the U.S. Soil Conservation Service.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8480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/>
              <a:t>S.E. Asia is Excellent Market for U.S.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453706"/>
            <a:ext cx="3962400" cy="4413694"/>
          </a:xfrm>
        </p:spPr>
        <p:txBody>
          <a:bodyPr>
            <a:normAutofit/>
          </a:bodyPr>
          <a:lstStyle/>
          <a:p>
            <a:r>
              <a:rPr lang="en-US" sz="2400" dirty="0"/>
              <a:t>As a block, it is the 2</a:t>
            </a:r>
            <a:r>
              <a:rPr lang="en-US" sz="2400" baseline="30000" dirty="0"/>
              <a:t>nd</a:t>
            </a:r>
            <a:r>
              <a:rPr lang="en-US" sz="2400" dirty="0"/>
              <a:t> fastest growing economy in Asia after China - expanding by 300% since 2001 &amp; exceeding the global growth average for the past 10 years.</a:t>
            </a:r>
          </a:p>
          <a:p>
            <a:r>
              <a:rPr lang="en-US" sz="2400" dirty="0"/>
              <a:t>S.E. Asia's growing middle class, purchasing power &amp;  close trade ties - all point to greater </a:t>
            </a:r>
            <a:r>
              <a:rPr lang="en-US" sz="2400" dirty="0" smtClean="0"/>
              <a:t>U.S. -S.E</a:t>
            </a:r>
            <a:r>
              <a:rPr lang="en-US" sz="2400" dirty="0"/>
              <a:t>. Asia benefits over time.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53706"/>
            <a:ext cx="3953256" cy="40989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76800" y="624840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Source: US-ASEAN Business Council</a:t>
            </a:r>
          </a:p>
        </p:txBody>
      </p:sp>
    </p:spTree>
    <p:extLst>
      <p:ext uri="{BB962C8B-B14F-4D97-AF65-F5344CB8AC3E}">
        <p14:creationId xmlns:p14="http://schemas.microsoft.com/office/powerpoint/2010/main" val="16646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S.E. Asia is 3</a:t>
            </a:r>
            <a:r>
              <a:rPr lang="en-US" b="1" baseline="30000" dirty="0"/>
              <a:t>rd</a:t>
            </a:r>
            <a:r>
              <a:rPr lang="en-US" b="1" dirty="0"/>
              <a:t> Largest Economy in Asia &amp; the World’s 7</a:t>
            </a:r>
            <a:r>
              <a:rPr lang="en-US" b="1" baseline="30000" dirty="0"/>
              <a:t>th</a:t>
            </a:r>
            <a:r>
              <a:rPr lang="en-US" b="1" dirty="0"/>
              <a:t> Largest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53101"/>
            <a:ext cx="4040188" cy="762000"/>
          </a:xfrm>
        </p:spPr>
        <p:txBody>
          <a:bodyPr>
            <a:normAutofit/>
          </a:bodyPr>
          <a:lstStyle/>
          <a:p>
            <a:r>
              <a:rPr lang="en-US" dirty="0"/>
              <a:t>Has a growing consumer base of 626 million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6" y="1712976"/>
            <a:ext cx="4040188" cy="274319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485196" y="4754815"/>
            <a:ext cx="4041775" cy="762000"/>
          </a:xfrm>
        </p:spPr>
        <p:txBody>
          <a:bodyPr>
            <a:normAutofit/>
          </a:bodyPr>
          <a:lstStyle/>
          <a:p>
            <a:r>
              <a:rPr lang="en-US" dirty="0"/>
              <a:t>Has a combined GDP of $2.4 trillion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22" y="1676400"/>
            <a:ext cx="4041775" cy="2631265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37A4-DE24-42D9-9FEB-DB2312805B17}" type="slidenum">
              <a:rPr lang="en-US" smtClean="0">
                <a:solidFill>
                  <a:prstClr val="black"/>
                </a:solidFill>
              </a:r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8702" y="5848983"/>
            <a:ext cx="289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Source: US-ASEAN Business Council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663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U.S. Agriculture Exports to S.E. Asia - Up Sharply in Recent Years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16003"/>
            <a:ext cx="3886200" cy="2370582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716072"/>
            <a:ext cx="3886200" cy="257044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72AE-2838-45B5-8C2F-72BA8DA7A52C}" type="slidenum">
              <a:rPr lang="en-US" smtClean="0">
                <a:solidFill>
                  <a:prstClr val="black"/>
                </a:solidFill>
              </a:r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b="1" dirty="0"/>
              <a:t>S.E. Asia Markets for U.S. </a:t>
            </a:r>
            <a:r>
              <a:rPr lang="en-US" sz="4000" b="1" dirty="0" smtClean="0"/>
              <a:t>Soymeal</a:t>
            </a:r>
            <a:br>
              <a:rPr lang="en-US" sz="4000" b="1" dirty="0" smtClean="0"/>
            </a:br>
            <a:r>
              <a:rPr lang="en-US" sz="2200" b="1" dirty="0" smtClean="0"/>
              <a:t>(MY2009/09-2014/15 – M/T)</a:t>
            </a:r>
            <a:endParaRPr lang="en-US" sz="2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901534"/>
              </p:ext>
            </p:extLst>
          </p:nvPr>
        </p:nvGraphicFramePr>
        <p:xfrm>
          <a:off x="914400" y="1689629"/>
          <a:ext cx="6715177" cy="3988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2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22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9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22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22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7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157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183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Soymeal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2008/09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2009/10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2010/11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2011/12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2012/13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2013/14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2014/15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5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Cambodia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5,421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5,615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1,977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13,754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Indonesia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141,820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528,871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29,313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109,274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91,388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53,172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100,381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Malaysia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22,002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123,786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21,565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15,184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14,045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20,307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1,595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Philippines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493,350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957,514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863,033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1,159,491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1,085,222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1,258,255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1,418,139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5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Singapore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368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877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1,473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1,168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1,085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Thailand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116,639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203,937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11,949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28,314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29,649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379,703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724,786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Vietnam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126,004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474,442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36,828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66,725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275,039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350,371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449,952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Total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899,839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2,288,918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963,607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1,385,882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1,502,126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2,064,870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2,709,410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5714999"/>
            <a:ext cx="236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U.S. Census Bureau</a:t>
            </a:r>
          </a:p>
        </p:txBody>
      </p:sp>
    </p:spTree>
    <p:extLst>
      <p:ext uri="{BB962C8B-B14F-4D97-AF65-F5344CB8AC3E}">
        <p14:creationId xmlns:p14="http://schemas.microsoft.com/office/powerpoint/2010/main" val="39353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297363"/>
          </a:xfrm>
        </p:spPr>
        <p:txBody>
          <a:bodyPr>
            <a:normAutofit/>
          </a:bodyPr>
          <a:lstStyle/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Nutritional Value Proposition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Availability of Supply</a:t>
            </a:r>
            <a:endParaRPr lang="en-US" sz="2000" dirty="0" smtClean="0"/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Reliability of Product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Hedgeability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/>
              <a:t>Transportation Diversity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Consistency </a:t>
            </a:r>
            <a:r>
              <a:rPr lang="en-US" sz="2000" b="1" dirty="0"/>
              <a:t>of </a:t>
            </a:r>
            <a:r>
              <a:rPr lang="en-US" sz="2000" b="1" dirty="0" smtClean="0"/>
              <a:t>Product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Quality/Claims Process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Sustainable Production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/>
              <a:t>Market-Driven Policies</a:t>
            </a:r>
            <a:endParaRPr lang="en-US" sz="2000" b="1" dirty="0"/>
          </a:p>
          <a:p>
            <a:pPr marL="566928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Soybean Industry Support</a:t>
            </a:r>
          </a:p>
          <a:p>
            <a:pPr marL="566928" indent="-457200">
              <a:buFont typeface="+mj-lt"/>
              <a:buAutoNum type="arabicPeriod"/>
            </a:pPr>
            <a:endParaRPr lang="en-US" sz="2000" b="1" dirty="0" smtClean="0"/>
          </a:p>
          <a:p>
            <a:pPr marL="566928" indent="-457200">
              <a:buFont typeface="+mj-lt"/>
              <a:buAutoNum type="arabicPeriod"/>
            </a:pPr>
            <a:endParaRPr lang="en-US" sz="2000" b="1" dirty="0" smtClean="0"/>
          </a:p>
          <a:p>
            <a:pPr marL="566928" indent="-457200">
              <a:buFont typeface="+mj-lt"/>
              <a:buAutoNum type="arabicPeriod"/>
            </a:pPr>
            <a:endParaRPr lang="en-US" sz="2000" b="1" dirty="0" smtClean="0"/>
          </a:p>
          <a:p>
            <a:pPr marL="566928" indent="-457200">
              <a:buFont typeface="+mj-lt"/>
              <a:buAutoNum type="arabicPeriod"/>
            </a:pPr>
            <a:endParaRPr lang="en-US" sz="2000" b="1" dirty="0" smtClean="0"/>
          </a:p>
          <a:p>
            <a:pPr marL="566928" indent="-457200">
              <a:buFont typeface="+mj-lt"/>
              <a:buAutoNum type="arabicPeriod"/>
            </a:pPr>
            <a:endParaRPr lang="en-US" sz="2000" b="1" dirty="0" smtClean="0"/>
          </a:p>
          <a:p>
            <a:pPr marL="566928" indent="-457200">
              <a:buFont typeface="+mj-lt"/>
              <a:buAutoNum type="arabicPeriod"/>
            </a:pPr>
            <a:endParaRPr lang="en-US" sz="2000" dirty="0" smtClean="0"/>
          </a:p>
          <a:p>
            <a:pPr marL="566928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1"/>
            <a:ext cx="3429000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3"/>
          </a:xfrm>
        </p:spPr>
        <p:txBody>
          <a:bodyPr>
            <a:normAutofit/>
          </a:bodyPr>
          <a:lstStyle/>
          <a:p>
            <a:r>
              <a:rPr lang="en-US" b="1" dirty="0"/>
              <a:t>Top Ten Reasons to Buy </a:t>
            </a:r>
            <a:r>
              <a:rPr lang="en-US" b="1" dirty="0" smtClean="0"/>
              <a:t>U.S. Soy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172200"/>
            <a:ext cx="365760" cy="533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NOPA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3657600" cy="4419600"/>
          </a:xfrm>
        </p:spPr>
        <p:txBody>
          <a:bodyPr>
            <a:normAutofit/>
          </a:bodyPr>
          <a:lstStyle/>
          <a:p>
            <a:r>
              <a:rPr lang="en-US" sz="2400" dirty="0"/>
              <a:t>Ag Processing Inc.</a:t>
            </a:r>
          </a:p>
          <a:p>
            <a:r>
              <a:rPr lang="en-US" sz="2400" dirty="0"/>
              <a:t>Archer Daniels Midland Company</a:t>
            </a:r>
          </a:p>
          <a:p>
            <a:r>
              <a:rPr lang="en-US" sz="2400" dirty="0"/>
              <a:t>Bunge North America</a:t>
            </a:r>
          </a:p>
          <a:p>
            <a:r>
              <a:rPr lang="en-US" sz="2400" dirty="0"/>
              <a:t>Cargill, Incorporated</a:t>
            </a:r>
          </a:p>
          <a:p>
            <a:r>
              <a:rPr lang="en-US" sz="2400" dirty="0"/>
              <a:t>CHS</a:t>
            </a:r>
          </a:p>
          <a:p>
            <a:r>
              <a:rPr lang="en-US" sz="2400" dirty="0"/>
              <a:t>Consolidated Grain and Barge Company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Incobrasa Industries, Ltd.</a:t>
            </a:r>
          </a:p>
          <a:p>
            <a:r>
              <a:rPr lang="en-US" sz="2400" dirty="0"/>
              <a:t>Louis Dreyfus Commodities</a:t>
            </a:r>
          </a:p>
          <a:p>
            <a:r>
              <a:rPr lang="en-US" sz="2400" dirty="0"/>
              <a:t>Owensboro Grain Company</a:t>
            </a:r>
          </a:p>
          <a:p>
            <a:r>
              <a:rPr lang="en-US" sz="2400" dirty="0"/>
              <a:t>Perdue Grain &amp; Oilseed, LLC</a:t>
            </a:r>
          </a:p>
          <a:p>
            <a:r>
              <a:rPr lang="en-US" sz="2400" dirty="0"/>
              <a:t>Riceland Foods, Inc.</a:t>
            </a:r>
          </a:p>
          <a:p>
            <a:r>
              <a:rPr lang="en-US" sz="2400" dirty="0"/>
              <a:t>Zeeland Farm Soya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Sustainability = Opportunity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Do the right thing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: </a:t>
            </a:r>
            <a:r>
              <a:rPr lang="en-US" dirty="0">
                <a:latin typeface="Calibri Light" panose="020F0302020204030204" pitchFamily="34" charset="0"/>
              </a:rPr>
              <a:t>This is closely aligned with NOPA’s </a:t>
            </a:r>
            <a:r>
              <a:rPr lang="en-US" i="1" dirty="0">
                <a:latin typeface="Calibri Light" panose="020F0302020204030204" pitchFamily="34" charset="0"/>
              </a:rPr>
              <a:t>Vision </a:t>
            </a:r>
            <a:r>
              <a:rPr lang="en-US" i="1" dirty="0" smtClean="0">
                <a:latin typeface="Calibri Light" panose="020F0302020204030204" pitchFamily="34" charset="0"/>
              </a:rPr>
              <a:t>Statement</a:t>
            </a:r>
            <a:r>
              <a:rPr lang="en-US" dirty="0">
                <a:latin typeface="Calibri Light" panose="020F0302020204030204" pitchFamily="34" charset="0"/>
              </a:rPr>
              <a:t>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Become the supplier of first choice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: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</a:t>
            </a:r>
            <a:r>
              <a:rPr lang="en-US" dirty="0">
                <a:latin typeface="Calibri Light" panose="020F0302020204030204" pitchFamily="34" charset="0"/>
              </a:rPr>
              <a:t>Our domestic and foreign customers and their </a:t>
            </a:r>
            <a:r>
              <a:rPr lang="en-US" dirty="0" smtClean="0">
                <a:latin typeface="Calibri Light" panose="020F0302020204030204" pitchFamily="34" charset="0"/>
              </a:rPr>
              <a:t>consumers </a:t>
            </a:r>
            <a:r>
              <a:rPr lang="en-US" dirty="0">
                <a:latin typeface="Calibri Light" panose="020F0302020204030204" pitchFamily="34" charset="0"/>
              </a:rPr>
              <a:t>are increasingly concerned about sustainability. Our members must aim to become “the most trusted suppliers of sustainable soybean products.”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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Grow our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global business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: </a:t>
            </a:r>
            <a:r>
              <a:rPr lang="en-US" dirty="0">
                <a:latin typeface="Calibri Light" panose="020F0302020204030204" pitchFamily="34" charset="0"/>
              </a:rPr>
              <a:t>The growing importance of sustainability gives us opportunities to innovate, rethink how we do </a:t>
            </a:r>
            <a:r>
              <a:rPr lang="en-US" dirty="0" smtClean="0">
                <a:latin typeface="Calibri Light" panose="020F0302020204030204" pitchFamily="34" charset="0"/>
              </a:rPr>
              <a:t>business &amp; grow </a:t>
            </a:r>
            <a:r>
              <a:rPr lang="en-US" dirty="0">
                <a:latin typeface="Calibri Light" panose="020F0302020204030204" pitchFamily="34" charset="0"/>
              </a:rPr>
              <a:t>our business for soy and soy-based products in new directions.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438150" cy="365125"/>
          </a:xfrm>
        </p:spPr>
        <p:txBody>
          <a:bodyPr/>
          <a:lstStyle/>
          <a:p>
            <a:fld id="{82F67FD1-CC9C-45AB-BB00-3AC30717D479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U.S. Soy Processors work hard to protect &amp; promote our global supply chains!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724400" cy="4602163"/>
          </a:xfrm>
        </p:spPr>
        <p:txBody>
          <a:bodyPr>
            <a:normAutofit/>
          </a:bodyPr>
          <a:lstStyle/>
          <a:p>
            <a:r>
              <a:rPr lang="en-US" sz="2700" dirty="0"/>
              <a:t>U.S. soybeans, meal &amp; oil are the 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en-US" sz="2700" dirty="0"/>
              <a:t> 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</a:t>
            </a:r>
            <a:r>
              <a:rPr lang="en-US" sz="2700" dirty="0"/>
              <a:t> in the world.</a:t>
            </a:r>
          </a:p>
          <a:p>
            <a:r>
              <a:rPr lang="en-US" sz="2700" dirty="0"/>
              <a:t>U.S. laws &amp; regulations governing farmers, grain handlers, processors &amp; exporters are the 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rigorous</a:t>
            </a:r>
            <a:r>
              <a:rPr lang="en-US" sz="2700" dirty="0"/>
              <a:t> in the world.</a:t>
            </a:r>
          </a:p>
          <a:p>
            <a:r>
              <a:rPr lang="en-US" sz="2700" dirty="0"/>
              <a:t>US soy &amp; soy products are the 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value </a:t>
            </a:r>
            <a:r>
              <a:rPr lang="en-US" sz="2700" dirty="0" smtClean="0"/>
              <a:t>for our global customers. 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33" y="2057400"/>
            <a:ext cx="3119967" cy="33528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or Comments…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01516"/>
            <a:ext cx="5638800" cy="38225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Information: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/>
              <a:t>National Oilseed Processors Association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1300 L Street, NW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Suite 1020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Washington, DC 20005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USA</a:t>
            </a:r>
          </a:p>
          <a:p>
            <a:pPr marL="109728" indent="0">
              <a:buNone/>
            </a:pPr>
            <a:r>
              <a:rPr lang="en-US" dirty="0"/>
              <a:t>Phone: 202.842.0463 </a:t>
            </a:r>
          </a:p>
          <a:p>
            <a:pPr marL="109728" indent="0">
              <a:buNone/>
            </a:pPr>
            <a:r>
              <a:rPr lang="en-US" dirty="0"/>
              <a:t>Website: </a:t>
            </a:r>
            <a:r>
              <a:rPr lang="en-US" u="sng" dirty="0">
                <a:solidFill>
                  <a:srgbClr val="0070C0"/>
                </a:solidFill>
              </a:rPr>
              <a:t>www.nopa.org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920290"/>
            <a:ext cx="3886200" cy="228422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7FD1-CC9C-45AB-BB00-3AC30717D47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5259" y="304800"/>
            <a:ext cx="8229600" cy="1236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</a:rPr>
              <a:t>NOPA’s Members Produce: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sz="3600" b="1" dirty="0">
                <a:solidFill>
                  <a:prstClr val="black"/>
                </a:solidFill>
              </a:rPr>
              <a:t>Food, Feed &amp; Fuel</a:t>
            </a:r>
            <a:endParaRPr lang="en-US" sz="3600" b="1" dirty="0"/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/>
          </p:nvPr>
        </p:nvGraphicFramePr>
        <p:xfrm>
          <a:off x="665259" y="1986500"/>
          <a:ext cx="3657600" cy="4022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31027" y="1713640"/>
            <a:ext cx="368145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Soybean Meal:</a:t>
            </a:r>
          </a:p>
          <a:p>
            <a:pPr lvl="1"/>
            <a:r>
              <a:rPr lang="en-US" dirty="0"/>
              <a:t>97% used to feed poultry &amp; livestock</a:t>
            </a:r>
          </a:p>
          <a:p>
            <a:pPr lvl="1"/>
            <a:r>
              <a:rPr lang="en-US" dirty="0"/>
              <a:t>3% used in food products like protein alternatives &amp; soy milk</a:t>
            </a:r>
          </a:p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Soybean Oil:</a:t>
            </a:r>
          </a:p>
          <a:p>
            <a:pPr lvl="1"/>
            <a:r>
              <a:rPr lang="en-US" dirty="0"/>
              <a:t>68% used for frying and baking food, as a vegetable oil &amp; as an ingredient if foods like salad dressings &amp; margarines</a:t>
            </a:r>
          </a:p>
          <a:p>
            <a:pPr lvl="1"/>
            <a:r>
              <a:rPr lang="en-US" dirty="0"/>
              <a:t>25% used for biodiesel and bioheat</a:t>
            </a:r>
          </a:p>
          <a:p>
            <a:pPr lvl="1"/>
            <a:r>
              <a:rPr lang="en-US" dirty="0"/>
              <a:t>7% is converted into industrial used like paints, plastics and cleaners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686" y="5939624"/>
            <a:ext cx="3745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United Soybean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5029200" cy="4407091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  <a:defRPr/>
            </a:pPr>
            <a:r>
              <a:rPr lang="en-US" sz="3600" dirty="0" smtClean="0">
                <a:latin typeface="Calibri Light" panose="020F0302020204030204" pitchFamily="34" charset="0"/>
              </a:rPr>
              <a:t>“NOPA </a:t>
            </a:r>
            <a:r>
              <a:rPr lang="en-US" sz="3600" dirty="0">
                <a:latin typeface="Calibri Light" panose="020F0302020204030204" pitchFamily="34" charset="0"/>
              </a:rPr>
              <a:t>favors a market-based trading environment that encourages the efficient production of an abundant, </a:t>
            </a:r>
            <a:r>
              <a:rPr lang="en-US" sz="3600" dirty="0" smtClean="0">
                <a:latin typeface="Calibri Light" panose="020F0302020204030204" pitchFamily="34" charset="0"/>
              </a:rPr>
              <a:t>safe, sustainable </a:t>
            </a:r>
            <a:r>
              <a:rPr lang="en-US" sz="3600" dirty="0">
                <a:latin typeface="Calibri Light" panose="020F0302020204030204" pitchFamily="34" charset="0"/>
              </a:rPr>
              <a:t>and high-quality supply of oilseeds and oilseeds products for domestic and world consumers of food, feed-ingredients and renewable fuels</a:t>
            </a:r>
            <a:r>
              <a:rPr lang="en-US" sz="3600" dirty="0" smtClean="0">
                <a:latin typeface="Calibri Light" panose="020F0302020204030204" pitchFamily="34" charset="0"/>
              </a:rPr>
              <a:t>.”</a:t>
            </a:r>
            <a:endParaRPr lang="en-US" sz="3600" b="1" dirty="0">
              <a:solidFill>
                <a:schemeClr val="accent1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29385"/>
            <a:ext cx="2971800" cy="24468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NOPA’s Vision…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97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Industry Challenges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Tough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"/>
            </a:pPr>
            <a:r>
              <a:rPr lang="en-US" sz="2400" dirty="0"/>
              <a:t>Promote Healthy Crushing Industry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“Tough but Fair” Regulations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Fair &amp; Open Trading System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Maintain/Expand Markets for Soybean Products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“Responsible Use” of Biotechnology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"/>
            </a:pPr>
            <a:r>
              <a:rPr lang="en-US" sz="2400" dirty="0"/>
              <a:t>Promote Healthy Livestock Industry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User-Friendly Operating Environment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Expand Domestic &amp; International Markets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"/>
            </a:pPr>
            <a:r>
              <a:rPr lang="en-US" sz="2400" dirty="0"/>
              <a:t>Promote Healthy Oilseed Producer Industry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Market-Oriented Farm Programs 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Risk Management &amp; Insurance Programs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Adequate Funds for Research &amp; Market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152" y="188976"/>
            <a:ext cx="8382000" cy="1143000"/>
          </a:xfrm>
        </p:spPr>
        <p:txBody>
          <a:bodyPr>
            <a:noAutofit/>
          </a:bodyPr>
          <a:lstStyle/>
          <a:p>
            <a:r>
              <a:rPr lang="en-US" sz="3400" b="1" dirty="0"/>
              <a:t>Many Difficult Issues Facing our Industry over Next Several Years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4684776"/>
          </a:xfrm>
        </p:spPr>
        <p:txBody>
          <a:bodyPr>
            <a:noAutofit/>
          </a:bodyPr>
          <a:lstStyle/>
          <a:p>
            <a:r>
              <a:rPr lang="en-US" sz="2000" dirty="0"/>
              <a:t>U.S. animal agriculture faces significant challenges</a:t>
            </a:r>
          </a:p>
          <a:p>
            <a:pPr lvl="1"/>
            <a:r>
              <a:rPr lang="en-US" sz="1800" dirty="0"/>
              <a:t>Water &amp; Air pollution issues from livestock manure</a:t>
            </a:r>
          </a:p>
          <a:p>
            <a:pPr lvl="1"/>
            <a:r>
              <a:rPr lang="en-US" sz="1800" dirty="0"/>
              <a:t>Animal welfare issues related to certain management practices</a:t>
            </a:r>
          </a:p>
          <a:p>
            <a:pPr lvl="1"/>
            <a:r>
              <a:rPr lang="en-US" sz="1800" dirty="0"/>
              <a:t>Animal identification &amp; traceability systems – disease &amp; biosecurity </a:t>
            </a:r>
          </a:p>
          <a:p>
            <a:pPr lvl="1"/>
            <a:r>
              <a:rPr lang="en-US" sz="1800" dirty="0"/>
              <a:t>Legal uncertainty with immigration &amp; farm labor issues</a:t>
            </a:r>
          </a:p>
          <a:p>
            <a:pPr lvl="1"/>
            <a:r>
              <a:rPr lang="en-US" sz="1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Perhaps, the biggest challenge facing animal agriculture will be to meet the increased food needs of a growing global population.</a:t>
            </a:r>
          </a:p>
          <a:p>
            <a:r>
              <a:rPr lang="en-US" sz="2000" dirty="0"/>
              <a:t>Federal over-regulation of U.S. Manufacturing Industries</a:t>
            </a:r>
          </a:p>
          <a:p>
            <a:pPr lvl="1"/>
            <a:r>
              <a:rPr lang="en-US" sz="1800" dirty="0"/>
              <a:t>Cost of all federal government regulations, including: Economic, Environmental, Food &amp; Drug, Tax Compliance &amp; Occupational Safety, Health &amp; Homeland Security regulations) cost U.S. Manufacturers an estimated $2.028 trillion in 2012 -12% of U.S. GNP, or just less than $10,000 per employee per year.</a:t>
            </a:r>
          </a:p>
          <a:p>
            <a:pPr lvl="1"/>
            <a:r>
              <a:rPr lang="en-US" sz="1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federal regulations should be subjected to a “benefit-cost” analysis to ensure that they are both “fair &amp; reasonable”.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400" b="1" dirty="0"/>
              <a:t>Many Difficult Challenges Facing our Industry over Next Several Years 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60144"/>
          </a:xfrm>
        </p:spPr>
        <p:txBody>
          <a:bodyPr>
            <a:noAutofit/>
          </a:bodyPr>
          <a:lstStyle/>
          <a:p>
            <a:r>
              <a:rPr lang="en-US" sz="2000" dirty="0"/>
              <a:t>Demagoguery on “International Trade” by Politicians &amp; Pundits</a:t>
            </a:r>
          </a:p>
          <a:p>
            <a:pPr lvl="1"/>
            <a:r>
              <a:rPr lang="en-US" sz="1600" dirty="0"/>
              <a:t>Intellectual consensus does exist for mutually-beneficial free trade.</a:t>
            </a:r>
          </a:p>
          <a:p>
            <a:pPr lvl="1"/>
            <a:r>
              <a:rPr lang="en-US" sz="1600" dirty="0"/>
              <a:t>But, all final 2016 presidential candidates, including Donald Trump, Hillary Clinton &amp; Bernie Sanders </a:t>
            </a:r>
            <a:r>
              <a:rPr lang="en-US" sz="1600" dirty="0" smtClean="0"/>
              <a:t>have </a:t>
            </a:r>
            <a:r>
              <a:rPr lang="en-US" sz="1600" dirty="0"/>
              <a:t>made global trade a “lightening rod.”</a:t>
            </a:r>
          </a:p>
          <a:p>
            <a:pPr lvl="1"/>
            <a:r>
              <a:rPr lang="en-US" sz="1600" dirty="0"/>
              <a:t>While many politicians rail against unfair trade agreements &amp; unlevel-playing fields on the “election stump” – </a:t>
            </a:r>
            <a:r>
              <a:rPr lang="en-US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do change their tune after taking the Presidential oath - every President since Franklin Roosevelt, regardless of political party, has embraced and even promoted trade liberalization.</a:t>
            </a:r>
          </a:p>
          <a:p>
            <a:r>
              <a:rPr lang="en-US" sz="2000" dirty="0"/>
              <a:t>Absence of science-based conversations on agricultural biotechnology by the vocal minority of opponents.</a:t>
            </a:r>
          </a:p>
          <a:p>
            <a:pPr lvl="1"/>
            <a:r>
              <a:rPr lang="en-US" sz="1600" dirty="0"/>
              <a:t>Must confront the lack of intellectual honesty over foods containing GMOs.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very strong messages can be delivered about food biotech.</a:t>
            </a:r>
          </a:p>
          <a:p>
            <a:pPr lvl="1"/>
            <a:r>
              <a:rPr lang="en-US" sz="1600" dirty="0"/>
              <a:t>Over last 15 years, not one concern about food safety, environmental impact or the lack of either sound science and rigorous regulations can be substantiated.</a:t>
            </a:r>
          </a:p>
          <a:p>
            <a:pPr lvl="1"/>
            <a:r>
              <a:rPr lang="en-US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Biotech is key to ensuring a safe &amp; abundant food supply to meet the </a:t>
            </a:r>
            <a:r>
              <a:rPr lang="en-US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</a:t>
            </a:r>
            <a:r>
              <a:rPr lang="en-US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world’s growing population.</a:t>
            </a:r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NOPA Members –</a:t>
            </a:r>
            <a:br>
              <a:rPr lang="en-US" b="1" dirty="0"/>
            </a:br>
            <a:r>
              <a:rPr lang="en-US" b="1" dirty="0"/>
              <a:t> Monthly Crush Statistics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581400" cy="3200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Soybean Crush –</a:t>
            </a:r>
            <a:r>
              <a:rPr lang="en-US" sz="2400" dirty="0"/>
              <a:t>CY2012-16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Soybean Meal Exports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sz="3200" dirty="0"/>
              <a:t>-</a:t>
            </a:r>
            <a:r>
              <a:rPr lang="en-US" sz="2400" dirty="0"/>
              <a:t>CY2012-16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657600" cy="3200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4555-EAFD-4B2F-96F4-A60706EF213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NOPA-template-1-no-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3743167-994E-4200-8EA9-913D4F3AD492}" vid="{03B28473-DDDC-4CE1-841B-DC0A20426BD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PA PowerPoint template page options.pptx" id="{B68EA673-9A55-46F0-B0CF-41808C9090E0}" vid="{820E10BD-08E3-48CC-BEFB-CE5130038E1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NOPA-template-1-no-logo</Template>
  <TotalTime>3461</TotalTime>
  <Words>1557</Words>
  <Application>Microsoft Office PowerPoint</Application>
  <PresentationFormat>On-screen Show (4:3)</PresentationFormat>
  <Paragraphs>304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Wingdings 3</vt:lpstr>
      <vt:lpstr>NOPA-template-1-no-logo</vt:lpstr>
      <vt:lpstr>Office Theme</vt:lpstr>
      <vt:lpstr> Overview &amp; Assessment  of U.S. Soybean Processing Industry 13th S.E. Asia Agricultural Cooperators Conference </vt:lpstr>
      <vt:lpstr>NOPA Members</vt:lpstr>
      <vt:lpstr>NOPA Membership</vt:lpstr>
      <vt:lpstr>PowerPoint Presentation</vt:lpstr>
      <vt:lpstr>NOPA’s Vision…</vt:lpstr>
      <vt:lpstr>Critical Industry Challenges in a Tough Economy</vt:lpstr>
      <vt:lpstr>Many Difficult Issues Facing our Industry over Next Several Years</vt:lpstr>
      <vt:lpstr>Many Difficult Challenges Facing our Industry over Next Several Years (cont.)</vt:lpstr>
      <vt:lpstr>NOPA Members –  Monthly Crush Statistics</vt:lpstr>
      <vt:lpstr> NOPA Soybean Crush CY2012-2015 (000Bu.) </vt:lpstr>
      <vt:lpstr> NOPA Soybean Meal Exports CY2011- 2016 (tons) </vt:lpstr>
      <vt:lpstr>U.S. Soybean Meal: Crush &amp; Disappearance (1,000 short tons)</vt:lpstr>
      <vt:lpstr>PowerPoint Presentation</vt:lpstr>
      <vt:lpstr>U.S. Soymeal Usage by Livestock (FY2015)</vt:lpstr>
      <vt:lpstr>U.S. Meat &amp; Poultry Exports (2004/05 – 2026/27 est.)</vt:lpstr>
      <vt:lpstr>U.S. Soybean Meal Exported in Meat (2004/05 – 2026/27 est.)</vt:lpstr>
      <vt:lpstr>U.S Soybean Oil Production (2000-2015)</vt:lpstr>
      <vt:lpstr>U.S. Soybean Oil Exports 2000/01 –2014/15 and Forecast for 2015/16 and 2016/17</vt:lpstr>
      <vt:lpstr>U.S. Soybean Oil: Production &amp; Disappearance (Million pounds)</vt:lpstr>
      <vt:lpstr>U.S. Vegetable Oil Consumption (2015)</vt:lpstr>
      <vt:lpstr>Exploding World Population – very good for Global Protein Industry</vt:lpstr>
      <vt:lpstr>Emerging Middle Class will be “Engine Room” for Future Global Development</vt:lpstr>
      <vt:lpstr>World Population Centers Changing – will provide new market opportunities</vt:lpstr>
      <vt:lpstr>Why is Precision Agriculture Important?</vt:lpstr>
      <vt:lpstr>S.E. Asia is Excellent Market for U.S. </vt:lpstr>
      <vt:lpstr>S.E. Asia is 3rd Largest Economy in Asia &amp; the World’s 7th Largest</vt:lpstr>
      <vt:lpstr>U.S. Agriculture Exports to S.E. Asia - Up Sharply in Recent Years</vt:lpstr>
      <vt:lpstr>S.E. Asia Markets for U.S. Soymeal (MY2009/09-2014/15 – M/T)</vt:lpstr>
      <vt:lpstr>Top Ten Reasons to Buy U.S. Soy</vt:lpstr>
      <vt:lpstr>Sustainability = Opportunity </vt:lpstr>
      <vt:lpstr>U.S. Soy Processors work hard to protect &amp; promote our global supply chains! </vt:lpstr>
      <vt:lpstr>Questions or Comments…</vt:lpstr>
      <vt:lpstr>Contact Information: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U.S Crush Industry</dc:title>
  <dc:creator>Thomas Hammer</dc:creator>
  <cp:lastModifiedBy>Thomas Hammer</cp:lastModifiedBy>
  <cp:revision>408</cp:revision>
  <cp:lastPrinted>2016-06-27T18:29:25Z</cp:lastPrinted>
  <dcterms:created xsi:type="dcterms:W3CDTF">2011-08-27T14:23:48Z</dcterms:created>
  <dcterms:modified xsi:type="dcterms:W3CDTF">2016-07-17T14:20:59Z</dcterms:modified>
</cp:coreProperties>
</file>