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39"/>
  </p:notesMasterIdLst>
  <p:handoutMasterIdLst>
    <p:handoutMasterId r:id="rId40"/>
  </p:handoutMasterIdLst>
  <p:sldIdLst>
    <p:sldId id="448" r:id="rId3"/>
    <p:sldId id="259" r:id="rId4"/>
    <p:sldId id="277" r:id="rId5"/>
    <p:sldId id="438" r:id="rId6"/>
    <p:sldId id="437" r:id="rId7"/>
    <p:sldId id="327" r:id="rId8"/>
    <p:sldId id="375" r:id="rId9"/>
    <p:sldId id="376" r:id="rId10"/>
    <p:sldId id="371" r:id="rId11"/>
    <p:sldId id="360" r:id="rId12"/>
    <p:sldId id="449" r:id="rId13"/>
    <p:sldId id="412" r:id="rId14"/>
    <p:sldId id="450" r:id="rId15"/>
    <p:sldId id="440" r:id="rId16"/>
    <p:sldId id="441" r:id="rId17"/>
    <p:sldId id="416" r:id="rId18"/>
    <p:sldId id="415" r:id="rId19"/>
    <p:sldId id="413" r:id="rId20"/>
    <p:sldId id="414" r:id="rId21"/>
    <p:sldId id="439" r:id="rId22"/>
    <p:sldId id="443" r:id="rId23"/>
    <p:sldId id="420" r:id="rId24"/>
    <p:sldId id="427" r:id="rId25"/>
    <p:sldId id="444" r:id="rId26"/>
    <p:sldId id="432" r:id="rId27"/>
    <p:sldId id="407" r:id="rId28"/>
    <p:sldId id="335" r:id="rId29"/>
    <p:sldId id="411" r:id="rId30"/>
    <p:sldId id="436" r:id="rId31"/>
    <p:sldId id="433" r:id="rId32"/>
    <p:sldId id="435" r:id="rId33"/>
    <p:sldId id="446" r:id="rId34"/>
    <p:sldId id="445" r:id="rId35"/>
    <p:sldId id="302" r:id="rId36"/>
    <p:sldId id="398" r:id="rId37"/>
    <p:sldId id="397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Penningto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585" autoAdjust="0"/>
  </p:normalViewPr>
  <p:slideViewPr>
    <p:cSldViewPr>
      <p:cViewPr varScale="1">
        <p:scale>
          <a:sx n="74" d="100"/>
          <a:sy n="74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dirty="0">
                <a:latin typeface="+mj-lt"/>
              </a:rPr>
              <a:t>Soybean </a:t>
            </a:r>
            <a:r>
              <a:rPr lang="en-US" dirty="0" smtClean="0">
                <a:latin typeface="+mj-lt"/>
              </a:rPr>
              <a:t>Components</a:t>
            </a:r>
            <a:endParaRPr lang="en-US" dirty="0">
              <a:latin typeface="+mj-lt"/>
            </a:endParaRPr>
          </a:p>
        </c:rich>
      </c:tx>
      <c:layout>
        <c:manualLayout>
          <c:xMode val="edge"/>
          <c:yMode val="edge"/>
          <c:x val="0.20776027996500437"/>
          <c:y val="1.894448396046122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16666666666666E-2"/>
          <c:y val="0.21120265401778446"/>
          <c:w val="0.95833333333333337"/>
          <c:h val="0.6938245705979122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Soybean Component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Meal</c:v>
                </c:pt>
                <c:pt idx="1">
                  <c:v>Oil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34-4331-87CB-59CDC01F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8912635920521"/>
          <c:y val="3.1746031746031744E-2"/>
          <c:w val="0.82978170697413622"/>
          <c:h val="0.76749552139316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28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Taiwan</c:v>
                </c:pt>
                <c:pt idx="1">
                  <c:v>Malaysia</c:v>
                </c:pt>
                <c:pt idx="2">
                  <c:v>Canada</c:v>
                </c:pt>
                <c:pt idx="3">
                  <c:v>Argentia</c:v>
                </c:pt>
                <c:pt idx="4">
                  <c:v>Korea, South</c:v>
                </c:pt>
                <c:pt idx="5">
                  <c:v>Philippines</c:v>
                </c:pt>
                <c:pt idx="6">
                  <c:v>Egypt</c:v>
                </c:pt>
                <c:pt idx="7">
                  <c:v>Iran</c:v>
                </c:pt>
                <c:pt idx="8">
                  <c:v>Russia</c:v>
                </c:pt>
                <c:pt idx="9">
                  <c:v>Japan</c:v>
                </c:pt>
                <c:pt idx="10">
                  <c:v>Indonesia</c:v>
                </c:pt>
                <c:pt idx="11">
                  <c:v>Thailand</c:v>
                </c:pt>
                <c:pt idx="12">
                  <c:v>India</c:v>
                </c:pt>
                <c:pt idx="13">
                  <c:v>Mexico</c:v>
                </c:pt>
                <c:pt idx="14">
                  <c:v>Vietnam</c:v>
                </c:pt>
                <c:pt idx="15">
                  <c:v>Brazil</c:v>
                </c:pt>
                <c:pt idx="16">
                  <c:v>United States</c:v>
                </c:pt>
                <c:pt idx="17">
                  <c:v>European Union</c:v>
                </c:pt>
                <c:pt idx="18">
                  <c:v>China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1.72</c:v>
                </c:pt>
                <c:pt idx="1">
                  <c:v>1.9</c:v>
                </c:pt>
                <c:pt idx="2">
                  <c:v>2.33</c:v>
                </c:pt>
                <c:pt idx="3">
                  <c:v>2.5</c:v>
                </c:pt>
                <c:pt idx="4">
                  <c:v>2.625</c:v>
                </c:pt>
                <c:pt idx="5">
                  <c:v>2.65</c:v>
                </c:pt>
                <c:pt idx="6">
                  <c:v>2.95</c:v>
                </c:pt>
                <c:pt idx="7">
                  <c:v>3.26</c:v>
                </c:pt>
                <c:pt idx="8">
                  <c:v>3.25</c:v>
                </c:pt>
                <c:pt idx="9">
                  <c:v>3.5</c:v>
                </c:pt>
                <c:pt idx="10">
                  <c:v>4.4000000000000004</c:v>
                </c:pt>
                <c:pt idx="11">
                  <c:v>4.6500000000000004</c:v>
                </c:pt>
                <c:pt idx="12">
                  <c:v>5.0199999999999996</c:v>
                </c:pt>
                <c:pt idx="13">
                  <c:v>5.2850000000000001</c:v>
                </c:pt>
                <c:pt idx="14">
                  <c:v>5.55</c:v>
                </c:pt>
                <c:pt idx="15">
                  <c:v>15.8</c:v>
                </c:pt>
                <c:pt idx="16">
                  <c:v>30.209</c:v>
                </c:pt>
                <c:pt idx="17">
                  <c:v>31.242000000000001</c:v>
                </c:pt>
                <c:pt idx="18">
                  <c:v>62.962000000000003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114080"/>
        <c:axId val="243114472"/>
      </c:barChart>
      <c:catAx>
        <c:axId val="243114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3114472"/>
        <c:crosses val="autoZero"/>
        <c:auto val="1"/>
        <c:lblAlgn val="ctr"/>
        <c:lblOffset val="100"/>
        <c:tickLblSkip val="1"/>
        <c:noMultiLvlLbl val="0"/>
      </c:catAx>
      <c:valAx>
        <c:axId val="2431144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4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MMT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5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3114080"/>
        <c:crosses val="autoZero"/>
        <c:crossBetween val="between"/>
      </c:valAx>
      <c:spPr>
        <a:noFill/>
        <a:ln w="26124">
          <a:noFill/>
        </a:ln>
      </c:spPr>
    </c:plotArea>
    <c:plotVisOnly val="1"/>
    <c:dispBlanksAs val="gap"/>
    <c:showDLblsOverMax val="0"/>
  </c:chart>
  <c:txPr>
    <a:bodyPr/>
    <a:lstStyle/>
    <a:p>
      <a:pPr>
        <a:defRPr sz="185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76300578034712"/>
          <c:y val="4.2283298097251593E-2"/>
          <c:w val="0.86589595375722561"/>
          <c:h val="0.784355179704016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China</c:v>
                </c:pt>
              </c:strCache>
            </c:strRef>
          </c:tx>
          <c:spPr>
            <a:ln w="40444">
              <a:solidFill>
                <a:srgbClr val="0033CC"/>
              </a:solidFill>
            </a:ln>
          </c:spPr>
          <c:marker>
            <c:spPr>
              <a:solidFill>
                <a:srgbClr val="0033CC"/>
              </a:solidFill>
            </c:spPr>
          </c:marker>
          <c:cat>
            <c:strRef>
              <c:f>Sheet1!$B$1:$W$1</c:f>
              <c:strCache>
                <c:ptCount val="22"/>
                <c:pt idx="0">
                  <c:v>95/96</c:v>
                </c:pt>
                <c:pt idx="1">
                  <c:v>96/97</c:v>
                </c:pt>
                <c:pt idx="2">
                  <c:v>97/98</c:v>
                </c:pt>
                <c:pt idx="3">
                  <c:v>98/99</c:v>
                </c:pt>
                <c:pt idx="4">
                  <c:v>99/00</c:v>
                </c:pt>
                <c:pt idx="5">
                  <c:v>00/01</c:v>
                </c:pt>
                <c:pt idx="6">
                  <c:v>01/02</c:v>
                </c:pt>
                <c:pt idx="7">
                  <c:v>02/03</c:v>
                </c:pt>
                <c:pt idx="8">
                  <c:v>03/04</c:v>
                </c:pt>
                <c:pt idx="9">
                  <c:v>04/05</c:v>
                </c:pt>
                <c:pt idx="10">
                  <c:v>05/06</c:v>
                </c:pt>
                <c:pt idx="11">
                  <c:v>06/07</c:v>
                </c:pt>
                <c:pt idx="12">
                  <c:v>07/08</c:v>
                </c:pt>
                <c:pt idx="13">
                  <c:v>08/09</c:v>
                </c:pt>
                <c:pt idx="14">
                  <c:v>09/10</c:v>
                </c:pt>
                <c:pt idx="15">
                  <c:v>10/11</c:v>
                </c:pt>
                <c:pt idx="16">
                  <c:v>11/12</c:v>
                </c:pt>
                <c:pt idx="17">
                  <c:v>12/13</c:v>
                </c:pt>
                <c:pt idx="18">
                  <c:v>2013/14</c:v>
                </c:pt>
                <c:pt idx="19">
                  <c:v>2014/15</c:v>
                </c:pt>
                <c:pt idx="20">
                  <c:v>2015/16</c:v>
                </c:pt>
                <c:pt idx="21">
                  <c:v>2016/17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0.79500000000000004</c:v>
                </c:pt>
                <c:pt idx="1">
                  <c:v>2.274</c:v>
                </c:pt>
                <c:pt idx="2">
                  <c:v>2.94</c:v>
                </c:pt>
                <c:pt idx="3">
                  <c:v>3.85</c:v>
                </c:pt>
                <c:pt idx="4">
                  <c:v>10.1</c:v>
                </c:pt>
                <c:pt idx="5">
                  <c:v>13.244999999999999</c:v>
                </c:pt>
                <c:pt idx="6">
                  <c:v>10.385</c:v>
                </c:pt>
                <c:pt idx="7">
                  <c:v>21.417000000000002</c:v>
                </c:pt>
                <c:pt idx="8">
                  <c:v>16.933</c:v>
                </c:pt>
                <c:pt idx="9">
                  <c:v>25.802</c:v>
                </c:pt>
                <c:pt idx="10">
                  <c:v>28.317</c:v>
                </c:pt>
                <c:pt idx="11">
                  <c:v>28.725999999999999</c:v>
                </c:pt>
                <c:pt idx="12">
                  <c:v>37.816000000000003</c:v>
                </c:pt>
                <c:pt idx="13">
                  <c:v>41.097999999999999</c:v>
                </c:pt>
                <c:pt idx="14">
                  <c:v>50.338000000000001</c:v>
                </c:pt>
                <c:pt idx="15">
                  <c:v>52.338999999999999</c:v>
                </c:pt>
                <c:pt idx="16">
                  <c:v>59.231000000000002</c:v>
                </c:pt>
                <c:pt idx="17">
                  <c:v>59.865000000000002</c:v>
                </c:pt>
                <c:pt idx="18">
                  <c:v>70.364000000000004</c:v>
                </c:pt>
                <c:pt idx="19">
                  <c:v>78.349999999999994</c:v>
                </c:pt>
                <c:pt idx="20">
                  <c:v>83</c:v>
                </c:pt>
                <c:pt idx="21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Rest of World</c:v>
                </c:pt>
              </c:strCache>
            </c:strRef>
          </c:tx>
          <c:spPr>
            <a:ln w="40444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Sheet1!$B$1:$W$1</c:f>
              <c:strCache>
                <c:ptCount val="22"/>
                <c:pt idx="0">
                  <c:v>95/96</c:v>
                </c:pt>
                <c:pt idx="1">
                  <c:v>96/97</c:v>
                </c:pt>
                <c:pt idx="2">
                  <c:v>97/98</c:v>
                </c:pt>
                <c:pt idx="3">
                  <c:v>98/99</c:v>
                </c:pt>
                <c:pt idx="4">
                  <c:v>99/00</c:v>
                </c:pt>
                <c:pt idx="5">
                  <c:v>00/01</c:v>
                </c:pt>
                <c:pt idx="6">
                  <c:v>01/02</c:v>
                </c:pt>
                <c:pt idx="7">
                  <c:v>02/03</c:v>
                </c:pt>
                <c:pt idx="8">
                  <c:v>03/04</c:v>
                </c:pt>
                <c:pt idx="9">
                  <c:v>04/05</c:v>
                </c:pt>
                <c:pt idx="10">
                  <c:v>05/06</c:v>
                </c:pt>
                <c:pt idx="11">
                  <c:v>06/07</c:v>
                </c:pt>
                <c:pt idx="12">
                  <c:v>07/08</c:v>
                </c:pt>
                <c:pt idx="13">
                  <c:v>08/09</c:v>
                </c:pt>
                <c:pt idx="14">
                  <c:v>09/10</c:v>
                </c:pt>
                <c:pt idx="15">
                  <c:v>10/11</c:v>
                </c:pt>
                <c:pt idx="16">
                  <c:v>11/12</c:v>
                </c:pt>
                <c:pt idx="17">
                  <c:v>12/13</c:v>
                </c:pt>
                <c:pt idx="18">
                  <c:v>2013/14</c:v>
                </c:pt>
                <c:pt idx="19">
                  <c:v>2014/15</c:v>
                </c:pt>
                <c:pt idx="20">
                  <c:v>2015/16</c:v>
                </c:pt>
                <c:pt idx="21">
                  <c:v>2016/17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31.667000000000002</c:v>
                </c:pt>
                <c:pt idx="1">
                  <c:v>33.356999999999999</c:v>
                </c:pt>
                <c:pt idx="2">
                  <c:v>35.223999999999997</c:v>
                </c:pt>
                <c:pt idx="3">
                  <c:v>34.698</c:v>
                </c:pt>
                <c:pt idx="4">
                  <c:v>35.472000000000001</c:v>
                </c:pt>
                <c:pt idx="5">
                  <c:v>39.807000000000002</c:v>
                </c:pt>
                <c:pt idx="6">
                  <c:v>44</c:v>
                </c:pt>
                <c:pt idx="7">
                  <c:v>41.497</c:v>
                </c:pt>
                <c:pt idx="8">
                  <c:v>37.066000000000003</c:v>
                </c:pt>
                <c:pt idx="9">
                  <c:v>37.670999999999999</c:v>
                </c:pt>
                <c:pt idx="10">
                  <c:v>35.811999999999998</c:v>
                </c:pt>
                <c:pt idx="11">
                  <c:v>40.335999999999999</c:v>
                </c:pt>
                <c:pt idx="12">
                  <c:v>40.320999999999998</c:v>
                </c:pt>
                <c:pt idx="13">
                  <c:v>36.832999999999998</c:v>
                </c:pt>
                <c:pt idx="14">
                  <c:v>36.502000000000002</c:v>
                </c:pt>
                <c:pt idx="15">
                  <c:v>36.49</c:v>
                </c:pt>
                <c:pt idx="16">
                  <c:v>33.99</c:v>
                </c:pt>
                <c:pt idx="17">
                  <c:v>37.33</c:v>
                </c:pt>
                <c:pt idx="18">
                  <c:v>42.557000000000002</c:v>
                </c:pt>
                <c:pt idx="19">
                  <c:v>45.161000000000001</c:v>
                </c:pt>
                <c:pt idx="20">
                  <c:v>47.777999999999999</c:v>
                </c:pt>
                <c:pt idx="21">
                  <c:v>49.023000000000003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115256"/>
        <c:axId val="243115648"/>
      </c:lineChart>
      <c:catAx>
        <c:axId val="24311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8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3115648"/>
        <c:crosses val="autoZero"/>
        <c:auto val="1"/>
        <c:lblAlgn val="ctr"/>
        <c:lblOffset val="100"/>
        <c:noMultiLvlLbl val="0"/>
      </c:catAx>
      <c:valAx>
        <c:axId val="243115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75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MMT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6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3115256"/>
        <c:crosses val="autoZero"/>
        <c:crossBetween val="between"/>
      </c:valAx>
      <c:spPr>
        <a:ln>
          <a:solidFill>
            <a:prstClr val="black"/>
          </a:solidFill>
        </a:ln>
      </c:spPr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494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6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12"/>
            <c:invertIfNegative val="0"/>
            <c:bubble3D val="0"/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10" b="0" i="0" u="none" strike="noStrike" baseline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Bangladesh</c:v>
                </c:pt>
                <c:pt idx="1">
                  <c:v>Korea, South</c:v>
                </c:pt>
                <c:pt idx="2">
                  <c:v>Pakistan</c:v>
                </c:pt>
                <c:pt idx="3">
                  <c:v>Vietnam</c:v>
                </c:pt>
                <c:pt idx="4">
                  <c:v>Iran</c:v>
                </c:pt>
                <c:pt idx="5">
                  <c:v>Egypt</c:v>
                </c:pt>
                <c:pt idx="6">
                  <c:v>Russia</c:v>
                </c:pt>
                <c:pt idx="7">
                  <c:v>Indonesia</c:v>
                </c:pt>
                <c:pt idx="8">
                  <c:v>Turkey</c:v>
                </c:pt>
                <c:pt idx="9">
                  <c:v>Thailand</c:v>
                </c:pt>
                <c:pt idx="10">
                  <c:v>Taiwan</c:v>
                </c:pt>
                <c:pt idx="11">
                  <c:v>Japan</c:v>
                </c:pt>
                <c:pt idx="12">
                  <c:v>Mexico</c:v>
                </c:pt>
                <c:pt idx="13">
                  <c:v>European Union</c:v>
                </c:pt>
                <c:pt idx="14">
                  <c:v>China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1.2</c:v>
                </c:pt>
                <c:pt idx="1">
                  <c:v>1.35</c:v>
                </c:pt>
                <c:pt idx="2">
                  <c:v>1.35</c:v>
                </c:pt>
                <c:pt idx="3">
                  <c:v>1.65</c:v>
                </c:pt>
                <c:pt idx="4">
                  <c:v>1.75</c:v>
                </c:pt>
                <c:pt idx="5">
                  <c:v>2</c:v>
                </c:pt>
                <c:pt idx="6">
                  <c:v>2.2000000000000002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2.35</c:v>
                </c:pt>
                <c:pt idx="10">
                  <c:v>2.5499999999999998</c:v>
                </c:pt>
                <c:pt idx="11">
                  <c:v>3.1</c:v>
                </c:pt>
                <c:pt idx="12">
                  <c:v>3.95</c:v>
                </c:pt>
                <c:pt idx="13">
                  <c:v>13.2</c:v>
                </c:pt>
                <c:pt idx="14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27304"/>
        <c:axId val="242927696"/>
      </c:barChart>
      <c:catAx>
        <c:axId val="242927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9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2927696"/>
        <c:crosses val="autoZero"/>
        <c:auto val="1"/>
        <c:lblAlgn val="ctr"/>
        <c:lblOffset val="100"/>
        <c:noMultiLvlLbl val="0"/>
      </c:catAx>
      <c:valAx>
        <c:axId val="2429276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3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MMT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2927304"/>
        <c:crosses val="autoZero"/>
        <c:crossBetween val="between"/>
      </c:valAx>
      <c:spPr>
        <a:ln>
          <a:solidFill>
            <a:srgbClr val="49345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4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Consumption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0000FF"/>
              </a:solidFill>
            </c:spPr>
          </c:marker>
          <c:trendline>
            <c:spPr>
              <a:ln w="22183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Sheet1!$B$1:$AA$1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2026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171.559</c:v>
                </c:pt>
                <c:pt idx="1">
                  <c:v>184.47900000000001</c:v>
                </c:pt>
                <c:pt idx="2">
                  <c:v>191.46100000000001</c:v>
                </c:pt>
                <c:pt idx="3">
                  <c:v>189.45099999999999</c:v>
                </c:pt>
                <c:pt idx="4">
                  <c:v>204.87</c:v>
                </c:pt>
                <c:pt idx="5">
                  <c:v>215.42099999999999</c:v>
                </c:pt>
                <c:pt idx="6">
                  <c:v>225.60300000000001</c:v>
                </c:pt>
                <c:pt idx="7">
                  <c:v>229.67</c:v>
                </c:pt>
                <c:pt idx="8">
                  <c:v>221.13</c:v>
                </c:pt>
                <c:pt idx="9">
                  <c:v>237.84299999999999</c:v>
                </c:pt>
                <c:pt idx="10">
                  <c:v>251.03399999999999</c:v>
                </c:pt>
                <c:pt idx="11">
                  <c:v>257.58</c:v>
                </c:pt>
                <c:pt idx="12">
                  <c:v>261.2</c:v>
                </c:pt>
                <c:pt idx="13">
                  <c:v>275.26</c:v>
                </c:pt>
                <c:pt idx="14">
                  <c:v>300.82</c:v>
                </c:pt>
                <c:pt idx="15">
                  <c:v>318.01</c:v>
                </c:pt>
                <c:pt idx="16">
                  <c:v>327.99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769984"/>
        <c:axId val="237558136"/>
      </c:lineChart>
      <c:catAx>
        <c:axId val="2407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7558136"/>
        <c:crosses val="autoZero"/>
        <c:auto val="1"/>
        <c:lblAlgn val="ctr"/>
        <c:lblOffset val="100"/>
        <c:tickLblSkip val="2"/>
        <c:noMultiLvlLbl val="0"/>
      </c:catAx>
      <c:valAx>
        <c:axId val="237558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MMT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40769984"/>
        <c:crosses val="autoZero"/>
        <c:crossBetween val="between"/>
      </c:valAx>
      <c:spPr>
        <a:noFill/>
        <a:ln w="25352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15740740740741"/>
          <c:y val="4.4419506836336671E-2"/>
          <c:w val="0.71032407407407405"/>
          <c:h val="0.7817045304401583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 w="38100"/>
          </c:spPr>
          <c:marker>
            <c:spPr>
              <a:solidFill>
                <a:srgbClr val="002060"/>
              </a:solidFill>
              <a:ln w="38100"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142813</c:v>
                </c:pt>
                <c:pt idx="1">
                  <c:v>136350</c:v>
                </c:pt>
                <c:pt idx="2">
                  <c:v>140534</c:v>
                </c:pt>
                <c:pt idx="3">
                  <c:v>131708</c:v>
                </c:pt>
                <c:pt idx="4">
                  <c:v>138266</c:v>
                </c:pt>
                <c:pt idx="5">
                  <c:v>134156</c:v>
                </c:pt>
                <c:pt idx="6">
                  <c:v>137380</c:v>
                </c:pt>
                <c:pt idx="7">
                  <c:v>124773</c:v>
                </c:pt>
                <c:pt idx="8">
                  <c:v>119732</c:v>
                </c:pt>
                <c:pt idx="9">
                  <c:v>153536</c:v>
                </c:pt>
                <c:pt idx="10">
                  <c:v>157308</c:v>
                </c:pt>
                <c:pt idx="11">
                  <c:v>159899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48-49A6-9444-4C6749E72E5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 w="38100"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158195</c:v>
                </c:pt>
                <c:pt idx="1">
                  <c:v>136322</c:v>
                </c:pt>
                <c:pt idx="2">
                  <c:v>137080</c:v>
                </c:pt>
                <c:pt idx="3">
                  <c:v>120113</c:v>
                </c:pt>
                <c:pt idx="4">
                  <c:v>122631</c:v>
                </c:pt>
                <c:pt idx="5">
                  <c:v>119051</c:v>
                </c:pt>
                <c:pt idx="6">
                  <c:v>116338</c:v>
                </c:pt>
                <c:pt idx="7">
                  <c:v>110502</c:v>
                </c:pt>
                <c:pt idx="8">
                  <c:v>108680</c:v>
                </c:pt>
                <c:pt idx="9">
                  <c:v>157063</c:v>
                </c:pt>
                <c:pt idx="10">
                  <c:v>160145</c:v>
                </c:pt>
                <c:pt idx="11">
                  <c:v>165384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48-49A6-9444-4C6749E72E5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156943</c:v>
                </c:pt>
                <c:pt idx="1">
                  <c:v>141612</c:v>
                </c:pt>
                <c:pt idx="2">
                  <c:v>153840</c:v>
                </c:pt>
                <c:pt idx="3">
                  <c:v>132667</c:v>
                </c:pt>
                <c:pt idx="4">
                  <c:v>128824</c:v>
                </c:pt>
                <c:pt idx="5">
                  <c:v>118718</c:v>
                </c:pt>
                <c:pt idx="6">
                  <c:v>119620</c:v>
                </c:pt>
                <c:pt idx="7">
                  <c:v>110663</c:v>
                </c:pt>
                <c:pt idx="8">
                  <c:v>99970</c:v>
                </c:pt>
                <c:pt idx="9">
                  <c:v>157960</c:v>
                </c:pt>
                <c:pt idx="10">
                  <c:v>161211</c:v>
                </c:pt>
                <c:pt idx="11">
                  <c:v>165383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48-49A6-9444-4C6749E72E53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162675</c:v>
                </c:pt>
                <c:pt idx="1">
                  <c:v>146970</c:v>
                </c:pt>
                <c:pt idx="2">
                  <c:v>162822</c:v>
                </c:pt>
                <c:pt idx="3">
                  <c:v>150363</c:v>
                </c:pt>
                <c:pt idx="4">
                  <c:v>148416</c:v>
                </c:pt>
                <c:pt idx="5">
                  <c:v>142473</c:v>
                </c:pt>
                <c:pt idx="6">
                  <c:v>145227</c:v>
                </c:pt>
                <c:pt idx="7">
                  <c:v>135304</c:v>
                </c:pt>
                <c:pt idx="8">
                  <c:v>126704</c:v>
                </c:pt>
                <c:pt idx="9">
                  <c:v>158895</c:v>
                </c:pt>
                <c:pt idx="10">
                  <c:v>156134</c:v>
                </c:pt>
                <c:pt idx="11">
                  <c:v>157711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148-49A6-9444-4C6749E72E53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150453</c:v>
                </c:pt>
                <c:pt idx="1">
                  <c:v>146181</c:v>
                </c:pt>
                <c:pt idx="2">
                  <c:v>156690</c:v>
                </c:pt>
                <c:pt idx="3">
                  <c:v>147614</c:v>
                </c:pt>
                <c:pt idx="4">
                  <c:v>152280</c:v>
                </c:pt>
                <c:pt idx="5">
                  <c:v>145050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48-49A6-9444-4C6749E72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767632"/>
        <c:axId val="240768024"/>
      </c:lineChart>
      <c:catAx>
        <c:axId val="24076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0768024"/>
        <c:crosses val="autoZero"/>
        <c:auto val="1"/>
        <c:lblAlgn val="ctr"/>
        <c:lblOffset val="100"/>
        <c:noMultiLvlLbl val="0"/>
      </c:catAx>
      <c:valAx>
        <c:axId val="240768024"/>
        <c:scaling>
          <c:orientation val="minMax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767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00308641975309"/>
          <c:y val="4.4419506836336671E-2"/>
          <c:w val="0.69276234567901229"/>
          <c:h val="0.7817045304401583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585623</c:v>
                </c:pt>
                <c:pt idx="1">
                  <c:v>658542</c:v>
                </c:pt>
                <c:pt idx="2">
                  <c:v>681533</c:v>
                </c:pt>
                <c:pt idx="3">
                  <c:v>607598</c:v>
                </c:pt>
                <c:pt idx="4">
                  <c:v>723132</c:v>
                </c:pt>
                <c:pt idx="5">
                  <c:v>585504</c:v>
                </c:pt>
                <c:pt idx="6">
                  <c:v>653260</c:v>
                </c:pt>
                <c:pt idx="7">
                  <c:v>613196</c:v>
                </c:pt>
                <c:pt idx="8">
                  <c:v>379720</c:v>
                </c:pt>
                <c:pt idx="9">
                  <c:v>819786</c:v>
                </c:pt>
                <c:pt idx="10">
                  <c:v>1039965</c:v>
                </c:pt>
                <c:pt idx="11">
                  <c:v>801245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80-4CFF-B32C-6FB63618F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ln w="38100">
                <a:solidFill>
                  <a:srgbClr val="00B05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1117561</c:v>
                </c:pt>
                <c:pt idx="1">
                  <c:v>765659</c:v>
                </c:pt>
                <c:pt idx="2">
                  <c:v>638327</c:v>
                </c:pt>
                <c:pt idx="3">
                  <c:v>506429</c:v>
                </c:pt>
                <c:pt idx="4">
                  <c:v>425742</c:v>
                </c:pt>
                <c:pt idx="5">
                  <c:v>415331</c:v>
                </c:pt>
                <c:pt idx="6">
                  <c:v>351536</c:v>
                </c:pt>
                <c:pt idx="7">
                  <c:v>306684</c:v>
                </c:pt>
                <c:pt idx="8">
                  <c:v>306226</c:v>
                </c:pt>
                <c:pt idx="9">
                  <c:v>701802</c:v>
                </c:pt>
                <c:pt idx="10">
                  <c:v>813323</c:v>
                </c:pt>
                <c:pt idx="11">
                  <c:v>1005302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D80-4CFF-B32C-6FB63618F0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x"/>
            <c:size val="5"/>
            <c:spPr>
              <a:solidFill>
                <a:schemeClr val="tx1"/>
              </a:solidFill>
              <a:ln w="38100">
                <a:solidFill>
                  <a:srgbClr val="7030A0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D80-4CFF-B32C-6FB63618F0A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D80-4CFF-B32C-6FB63618F0AB}"/>
              </c:ext>
            </c:extLst>
          </c:dPt>
          <c:dPt>
            <c:idx val="9"/>
            <c:marker>
              <c:spPr>
                <a:solidFill>
                  <a:srgbClr val="FFC000"/>
                </a:solidFill>
                <a:ln w="38100">
                  <a:solidFill>
                    <a:srgbClr val="7030A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D80-4CFF-B32C-6FB63618F0AB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D80-4CFF-B32C-6FB63618F0AB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787961</c:v>
                </c:pt>
                <c:pt idx="1">
                  <c:v>714231</c:v>
                </c:pt>
                <c:pt idx="2">
                  <c:v>798883</c:v>
                </c:pt>
                <c:pt idx="3">
                  <c:v>670455</c:v>
                </c:pt>
                <c:pt idx="4">
                  <c:v>465301</c:v>
                </c:pt>
                <c:pt idx="5">
                  <c:v>388112</c:v>
                </c:pt>
                <c:pt idx="6">
                  <c:v>391781</c:v>
                </c:pt>
                <c:pt idx="7">
                  <c:v>263440</c:v>
                </c:pt>
                <c:pt idx="8">
                  <c:v>308515</c:v>
                </c:pt>
                <c:pt idx="9">
                  <c:v>707934</c:v>
                </c:pt>
                <c:pt idx="10">
                  <c:v>834987</c:v>
                </c:pt>
                <c:pt idx="11">
                  <c:v>1004548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D80-4CFF-B32C-6FB63618F0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dPt>
            <c:idx val="11"/>
            <c:marker>
              <c:spPr>
                <a:solidFill>
                  <a:schemeClr val="tx1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08F-4C1F-BB9F-F0FAE5962493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1012383</c:v>
                </c:pt>
                <c:pt idx="1">
                  <c:v>791532</c:v>
                </c:pt>
                <c:pt idx="2">
                  <c:v>757165</c:v>
                </c:pt>
                <c:pt idx="3">
                  <c:v>799315</c:v>
                </c:pt>
                <c:pt idx="4">
                  <c:v>551146</c:v>
                </c:pt>
                <c:pt idx="5">
                  <c:v>596573</c:v>
                </c:pt>
                <c:pt idx="6">
                  <c:v>590582</c:v>
                </c:pt>
                <c:pt idx="7">
                  <c:v>491510</c:v>
                </c:pt>
                <c:pt idx="8">
                  <c:v>502320</c:v>
                </c:pt>
                <c:pt idx="9">
                  <c:v>644069</c:v>
                </c:pt>
                <c:pt idx="10">
                  <c:v>848441</c:v>
                </c:pt>
                <c:pt idx="11">
                  <c:v>839874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CD80-4CFF-B32C-6FB63618F0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ln w="38100">
                <a:solidFill>
                  <a:srgbClr val="00B0F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686493</c:v>
                </c:pt>
                <c:pt idx="1">
                  <c:v>686999</c:v>
                </c:pt>
                <c:pt idx="2">
                  <c:v>779100</c:v>
                </c:pt>
                <c:pt idx="3">
                  <c:v>769035</c:v>
                </c:pt>
                <c:pt idx="4">
                  <c:v>682500</c:v>
                </c:pt>
                <c:pt idx="5">
                  <c:v>594710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F98-4D57-8188-104EDD1E5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768808"/>
        <c:axId val="24076920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38100">
                    <a:solidFill>
                      <a:srgbClr val="7030A0"/>
                    </a:solidFill>
                  </a:ln>
                </c:spPr>
                <c:marker>
                  <c:spPr>
                    <a:solidFill>
                      <a:srgbClr val="0070C0"/>
                    </a:solidFill>
                    <a:ln w="38100">
                      <a:solidFill>
                        <a:srgbClr val="7030A0"/>
                      </a:solidFill>
                    </a:ln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CD80-4CFF-B32C-6FB63618F0AB}"/>
                  </c:ext>
                </c:extLst>
              </c15:ser>
            </c15:filteredLineSeries>
          </c:ext>
        </c:extLst>
      </c:lineChart>
      <c:catAx>
        <c:axId val="240768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0769200"/>
        <c:crosses val="autoZero"/>
        <c:auto val="1"/>
        <c:lblAlgn val="ctr"/>
        <c:lblOffset val="100"/>
        <c:noMultiLvlLbl val="0"/>
      </c:catAx>
      <c:valAx>
        <c:axId val="240769200"/>
        <c:scaling>
          <c:orientation val="minMax"/>
          <c:max val="1200000"/>
          <c:min val="2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76880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38330114396077"/>
          <c:y val="7.4798197312629655E-2"/>
          <c:w val="0.68866760758678736"/>
          <c:h val="0.68143547581724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B4-4239-AF45-FE81C33B80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B4-4239-AF45-FE81C33B80A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B4-4239-AF45-FE81C33B80A7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B4-4239-AF45-FE81C33B80A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B4-4239-AF45-FE81C33B80A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2B4-4239-AF45-FE81C33B8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Poultry</c:v>
                </c:pt>
                <c:pt idx="1">
                  <c:v>Swine</c:v>
                </c:pt>
                <c:pt idx="2">
                  <c:v>Beef</c:v>
                </c:pt>
                <c:pt idx="3">
                  <c:v>Dairy</c:v>
                </c:pt>
                <c:pt idx="4">
                  <c:v>Petfood</c:v>
                </c:pt>
                <c:pt idx="5">
                  <c:v>Other Feed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0.54</c:v>
                </c:pt>
                <c:pt idx="1">
                  <c:v>0.23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2B4-4239-AF45-FE81C33B8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45062</c:v>
                </c:pt>
                <c:pt idx="1">
                  <c:v>44640</c:v>
                </c:pt>
                <c:pt idx="2">
                  <c:v>45475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32235</c:v>
                </c:pt>
                <c:pt idx="1">
                  <c:v>33300</c:v>
                </c:pt>
                <c:pt idx="2">
                  <c:v>33800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13150</c:v>
                </c:pt>
                <c:pt idx="1">
                  <c:v>11700</c:v>
                </c:pt>
                <c:pt idx="2">
                  <c:v>12000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771160"/>
        <c:axId val="240707784"/>
        <c:axId val="0"/>
      </c:bar3DChart>
      <c:catAx>
        <c:axId val="24077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7784"/>
        <c:crosses val="autoZero"/>
        <c:auto val="1"/>
        <c:lblAlgn val="ctr"/>
        <c:lblOffset val="100"/>
        <c:noMultiLvlLbl val="0"/>
      </c:catAx>
      <c:valAx>
        <c:axId val="24070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7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93530881103633"/>
          <c:y val="0.41040962572891371"/>
          <c:w val="0.10440285544017143"/>
          <c:h val="0.25506545343064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87-4A06-9894-BCD43266A3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87-4A06-9894-BCD43266A3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87-4A06-9894-BCD43266A3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87-4A06-9894-BCD43266A3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87-4A06-9894-BCD43266A3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87-4A06-9894-BCD43266A3D2}"/>
              </c:ext>
            </c:extLst>
          </c:dPt>
          <c:dLbls>
            <c:dLbl>
              <c:idx val="0"/>
              <c:layout>
                <c:manualLayout>
                  <c:x val="0.11949685534591195"/>
                  <c:y val="5.499249707568873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320754716981132"/>
                  <c:y val="1.79977524066678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062893081761008"/>
                  <c:y val="2.99962540111132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69182389937107"/>
                  <c:y val="-2.3997003208890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880503144654086E-2"/>
                  <c:y val="-0.10498688903889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723270440251572E-2"/>
                  <c:y val="-8.39895112311171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Soybean</c:v>
                </c:pt>
                <c:pt idx="1">
                  <c:v>Rapeseed/Canola</c:v>
                </c:pt>
                <c:pt idx="2">
                  <c:v>Corn</c:v>
                </c:pt>
                <c:pt idx="3">
                  <c:v>Palm</c:v>
                </c:pt>
                <c:pt idx="4">
                  <c:v>Coconut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8.8999999999999996E-2</c:v>
                </c:pt>
                <c:pt idx="1">
                  <c:v>2.1999999999999999E-2</c:v>
                </c:pt>
                <c:pt idx="2">
                  <c:v>1.7000000000000001E-2</c:v>
                </c:pt>
                <c:pt idx="3">
                  <c:v>1.2E-2</c:v>
                </c:pt>
                <c:pt idx="4">
                  <c:v>5.0000000000000001E-3</c:v>
                </c:pt>
                <c:pt idx="5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F87-4A06-9894-BCD43266A3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21399</c:v>
                </c:pt>
                <c:pt idx="1">
                  <c:v>22020</c:v>
                </c:pt>
                <c:pt idx="2">
                  <c:v>22120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13923</c:v>
                </c:pt>
                <c:pt idx="1">
                  <c:v>14100</c:v>
                </c:pt>
                <c:pt idx="2">
                  <c:v>14500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Biodiesel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5037</c:v>
                </c:pt>
                <c:pt idx="1">
                  <c:v>5500</c:v>
                </c:pt>
                <c:pt idx="2">
                  <c:v>5800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2014</c:v>
                </c:pt>
                <c:pt idx="1">
                  <c:v>2200</c:v>
                </c:pt>
                <c:pt idx="2">
                  <c:v>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40708568"/>
        <c:axId val="240708960"/>
        <c:axId val="0"/>
      </c:bar3DChart>
      <c:catAx>
        <c:axId val="24070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8960"/>
        <c:crosses val="autoZero"/>
        <c:auto val="1"/>
        <c:lblAlgn val="ctr"/>
        <c:lblOffset val="100"/>
        <c:noMultiLvlLbl val="0"/>
      </c:catAx>
      <c:valAx>
        <c:axId val="24070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08506726514257"/>
          <c:y val="0.20003671759046771"/>
          <c:w val="0.11725309698606515"/>
          <c:h val="0.65361316587886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US Soyoil</a:t>
            </a:r>
            <a:r>
              <a:rPr lang="en-US" baseline="0" dirty="0" smtClean="0"/>
              <a:t> Exports to China (M/T)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695303712036"/>
          <c:y val="0.10517339724011326"/>
          <c:w val="0.80656660104986877"/>
          <c:h val="0.68499482228224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Oct1 -Sep30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359477124183009E-3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071895424836602E-2"/>
                  <c:y val="-2.91864249571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627450980392024E-2"/>
                  <c:y val="-2.480834630635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84200504348719"/>
                      <c:h val="6.613873709649766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159609</c:v>
                </c:pt>
                <c:pt idx="1">
                  <c:v>351038</c:v>
                </c:pt>
                <c:pt idx="2">
                  <c:v>106261</c:v>
                </c:pt>
                <c:pt idx="3">
                  <c:v>198466</c:v>
                </c:pt>
                <c:pt idx="4">
                  <c:v>186204</c:v>
                </c:pt>
                <c:pt idx="5">
                  <c:v>41</c:v>
                </c:pt>
                <c:pt idx="6">
                  <c:v>76.099999999999994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127840"/>
        <c:axId val="243128232"/>
      </c:barChart>
      <c:catAx>
        <c:axId val="2431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28232"/>
        <c:crosses val="autoZero"/>
        <c:auto val="1"/>
        <c:lblAlgn val="ctr"/>
        <c:lblOffset val="100"/>
        <c:noMultiLvlLbl val="0"/>
      </c:catAx>
      <c:valAx>
        <c:axId val="24312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2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1028253821213"/>
          <c:y val="0.92859851383643366"/>
          <c:w val="0.3451404971437394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4736842105406"/>
          <c:y val="4.7381546134663374E-2"/>
          <c:w val="0.84078947368421908"/>
          <c:h val="0.840399002493776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3254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Sheet1!$A$2:$A$48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1.286</c:v>
                </c:pt>
                <c:pt idx="1">
                  <c:v>1.2649999999999999</c:v>
                </c:pt>
                <c:pt idx="2">
                  <c:v>0.97599999999999998</c:v>
                </c:pt>
                <c:pt idx="3">
                  <c:v>1.3420000000000001</c:v>
                </c:pt>
                <c:pt idx="4">
                  <c:v>1.0900000000000001</c:v>
                </c:pt>
                <c:pt idx="5">
                  <c:v>1.0900000000000001</c:v>
                </c:pt>
                <c:pt idx="6">
                  <c:v>1.034</c:v>
                </c:pt>
                <c:pt idx="7">
                  <c:v>1.1140000000000001</c:v>
                </c:pt>
                <c:pt idx="8">
                  <c:v>1.145</c:v>
                </c:pt>
                <c:pt idx="9">
                  <c:v>1.198</c:v>
                </c:pt>
                <c:pt idx="10">
                  <c:v>1.113</c:v>
                </c:pt>
                <c:pt idx="11">
                  <c:v>1.242</c:v>
                </c:pt>
                <c:pt idx="12">
                  <c:v>0.78800000000000003</c:v>
                </c:pt>
                <c:pt idx="13">
                  <c:v>0.72199999999999998</c:v>
                </c:pt>
                <c:pt idx="14">
                  <c:v>0.76100000000000001</c:v>
                </c:pt>
                <c:pt idx="15">
                  <c:v>1.069</c:v>
                </c:pt>
                <c:pt idx="16">
                  <c:v>1.4650000000000001</c:v>
                </c:pt>
                <c:pt idx="17">
                  <c:v>1.5229999999999999</c:v>
                </c:pt>
                <c:pt idx="18">
                  <c:v>1.9950000000000001</c:v>
                </c:pt>
                <c:pt idx="19">
                  <c:v>1.415</c:v>
                </c:pt>
                <c:pt idx="20">
                  <c:v>1.028</c:v>
                </c:pt>
                <c:pt idx="21">
                  <c:v>1.4850000000000001</c:v>
                </c:pt>
                <c:pt idx="22">
                  <c:v>3.274</c:v>
                </c:pt>
                <c:pt idx="23">
                  <c:v>5.1100000000000003</c:v>
                </c:pt>
                <c:pt idx="24">
                  <c:v>5.73</c:v>
                </c:pt>
                <c:pt idx="25">
                  <c:v>7.5</c:v>
                </c:pt>
                <c:pt idx="26">
                  <c:v>9.5389999999999997</c:v>
                </c:pt>
                <c:pt idx="27">
                  <c:v>10.897</c:v>
                </c:pt>
                <c:pt idx="28">
                  <c:v>11.416</c:v>
                </c:pt>
                <c:pt idx="29">
                  <c:v>12.579000000000001</c:v>
                </c:pt>
                <c:pt idx="30">
                  <c:v>15.04</c:v>
                </c:pt>
                <c:pt idx="31">
                  <c:v>15.27</c:v>
                </c:pt>
                <c:pt idx="32">
                  <c:v>20.2</c:v>
                </c:pt>
                <c:pt idx="33">
                  <c:v>19.562000000000001</c:v>
                </c:pt>
                <c:pt idx="34">
                  <c:v>23.43</c:v>
                </c:pt>
                <c:pt idx="35">
                  <c:v>27.776</c:v>
                </c:pt>
                <c:pt idx="36">
                  <c:v>27.63</c:v>
                </c:pt>
                <c:pt idx="37">
                  <c:v>30.85</c:v>
                </c:pt>
                <c:pt idx="38">
                  <c:v>31.672999999999998</c:v>
                </c:pt>
                <c:pt idx="39">
                  <c:v>37.545999999999999</c:v>
                </c:pt>
                <c:pt idx="40">
                  <c:v>43.381999999999998</c:v>
                </c:pt>
                <c:pt idx="41">
                  <c:v>47.435000000000002</c:v>
                </c:pt>
                <c:pt idx="42">
                  <c:v>50.091000000000001</c:v>
                </c:pt>
                <c:pt idx="43">
                  <c:v>52.533999999999999</c:v>
                </c:pt>
                <c:pt idx="44">
                  <c:v>57.470999999999997</c:v>
                </c:pt>
                <c:pt idx="45">
                  <c:v>62.962000000000003</c:v>
                </c:pt>
                <c:pt idx="46">
                  <c:v>67.08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112904"/>
        <c:axId val="243113296"/>
      </c:lineChart>
      <c:catAx>
        <c:axId val="24311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8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3113296"/>
        <c:crosses val="autoZero"/>
        <c:auto val="1"/>
        <c:lblAlgn val="ctr"/>
        <c:lblOffset val="100"/>
        <c:tickLblSkip val="3"/>
        <c:tickMarkSkip val="2"/>
        <c:noMultiLvlLbl val="0"/>
      </c:catAx>
      <c:valAx>
        <c:axId val="243113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72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MMT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8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3112904"/>
        <c:crosses val="autoZero"/>
        <c:crossBetween val="between"/>
      </c:valAx>
      <c:spPr>
        <a:noFill/>
        <a:ln w="2531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78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0.18519</cdr:x>
      <cdr:y>0.73343</cdr:y>
    </cdr:from>
    <cdr:to>
      <cdr:x>0.50926</cdr:x>
      <cdr:y>0.78394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3319462"/>
          <a:ext cx="2667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0.18032</cdr:x>
      <cdr:y>0.19975</cdr:y>
    </cdr:from>
    <cdr:to>
      <cdr:x>0.2934</cdr:x>
      <cdr:y>0.44594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5618" y="762000"/>
          <a:ext cx="816394" cy="936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0.42271</cdr:x>
      <cdr:y>0.61364</cdr:y>
    </cdr:from>
    <cdr:to>
      <cdr:x>0.92512</cdr:x>
      <cdr:y>0.8413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3750" y="2670175"/>
          <a:ext cx="3962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0.31643</cdr:x>
      <cdr:y>0.68369</cdr:y>
    </cdr:from>
    <cdr:to>
      <cdr:x>0.91546</cdr:x>
      <cdr:y>0.8413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95550" y="2974975"/>
          <a:ext cx="4724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AE59F-48D9-4B64-A207-5C59475989C4}" type="datetimeFigureOut">
              <a:rPr lang="en-US" smtClean="0"/>
              <a:t>8/1/2016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AABE-1853-4C8F-8A73-B2D7F1414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178A-252E-4A4F-AB2F-5930F65DB454}" type="datetimeFigureOut">
              <a:rPr lang="en-US" smtClean="0"/>
              <a:t>8/1/2016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BD5E8-D699-4FB2-B935-68CF5F3FB3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9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0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7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9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7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9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6BC-40B0-4AD3-B2BF-054B152936E7}" type="datetime1">
              <a:rPr lang="en-US" smtClean="0"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74F7-78C4-471E-BC26-9F74DD3232D9}" type="datetime1">
              <a:rPr lang="en-US" smtClean="0">
                <a:solidFill>
                  <a:prstClr val="black"/>
                </a:solidFill>
              </a:rPr>
              <a:t>8/1/2016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5AFC-04D5-422F-A91C-8E0E06CFE0F7}" type="datetime1">
              <a:rPr lang="en-US" smtClean="0">
                <a:solidFill>
                  <a:prstClr val="black"/>
                </a:solidFill>
              </a:rPr>
              <a:t>8/1/2016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0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0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4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3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8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984-0471-4032-B3F9-932FBBA05564}" type="datetime1">
              <a:rPr lang="en-US" smtClean="0">
                <a:solidFill>
                  <a:prstClr val="black"/>
                </a:solidFill>
              </a:rPr>
              <a:t>8/1/2016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600A-5408-4F73-8E03-5FB3E2BBC5CA}" type="datetime1">
              <a:rPr lang="en-US" smtClean="0">
                <a:solidFill>
                  <a:prstClr val="white"/>
                </a:solidFill>
              </a:rPr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7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5695-2C03-4D85-AD6D-E3CF4AD349DE}" type="datetime1">
              <a:rPr lang="en-US" smtClean="0">
                <a:solidFill>
                  <a:prstClr val="white"/>
                </a:solidFill>
              </a:rPr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4655-9C1B-46F3-8E15-A08F88C2EFB4}" type="datetime1">
              <a:rPr lang="en-US" smtClean="0">
                <a:solidFill>
                  <a:prstClr val="black"/>
                </a:solidFill>
              </a:rPr>
              <a:t>8/1/2016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0EB7-11AE-4EB3-8B29-51F92D43EE28}" type="datetime1">
              <a:rPr lang="en-US" smtClean="0">
                <a:solidFill>
                  <a:prstClr val="white"/>
                </a:solidFill>
              </a:rPr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5331-3740-428C-81BB-3AAE83AC1C73}" type="datetime1">
              <a:rPr lang="en-US" smtClean="0">
                <a:solidFill>
                  <a:prstClr val="black"/>
                </a:solidFill>
              </a:rPr>
              <a:t>8/1/2016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6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8-26D7-4960-A334-566028BE6649}" type="datetime1">
              <a:rPr lang="en-US" smtClean="0">
                <a:solidFill>
                  <a:prstClr val="black"/>
                </a:solidFill>
              </a:rPr>
              <a:t>8/1/2016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4ED-5834-4F10-BDAF-8356CCCEF4E3}" type="datetime1">
              <a:rPr lang="en-US" smtClean="0">
                <a:solidFill>
                  <a:prstClr val="white"/>
                </a:solidFill>
              </a:rPr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6A62-EB8E-498A-B1BA-097E87399A8A}" type="datetime1">
              <a:rPr lang="en-US" smtClean="0">
                <a:solidFill>
                  <a:prstClr val="black"/>
                </a:solidFill>
              </a:rPr>
              <a:t>8/1/2016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7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&amp; Assessment of U.S. Soybean Processing Industry</a:t>
            </a:r>
            <a:b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China Oils &amp; Oilseeds Summit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Hammer, President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Oilseed Processors Association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Chengdu, China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14 - 15,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1975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/>
              <a:t>U.S. Soymeal Usage by Livestock</a:t>
            </a:r>
            <a:br>
              <a:rPr lang="en-US" b="1" dirty="0"/>
            </a:br>
            <a:r>
              <a:rPr lang="en-US" sz="2200" b="1" dirty="0" smtClean="0"/>
              <a:t>(FY2015)</a:t>
            </a:r>
            <a:endParaRPr lang="en-US" sz="22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2567403"/>
              </p:ext>
            </p:extLst>
          </p:nvPr>
        </p:nvGraphicFramePr>
        <p:xfrm>
          <a:off x="457200" y="1447800"/>
          <a:ext cx="40386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4088310"/>
              </p:ext>
            </p:extLst>
          </p:nvPr>
        </p:nvGraphicFramePr>
        <p:xfrm>
          <a:off x="4953000" y="1905000"/>
          <a:ext cx="342900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9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POULTRY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16.3 Million Metric Tons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SWINE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6.9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BEEF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DAIRY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2.1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PET FOOD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 Million Metric Ton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OTHER FEED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0.67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30.2 Million Metric Tons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007313"/>
            <a:ext cx="655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50" i="1" dirty="0"/>
              <a:t>Source: Based on industry estimates, USB 2008 soymeal market study, USDA (NASS)</a:t>
            </a:r>
          </a:p>
        </p:txBody>
      </p:sp>
    </p:spTree>
    <p:extLst>
      <p:ext uri="{BB962C8B-B14F-4D97-AF65-F5344CB8AC3E}">
        <p14:creationId xmlns:p14="http://schemas.microsoft.com/office/powerpoint/2010/main" val="26323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U.S. Soymeal: Crush &amp; Disappearance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(1,000 short tons)</a:t>
            </a:r>
            <a:endParaRPr lang="en-US" sz="3200" b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95400"/>
          <a:ext cx="78867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5875357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USDA, World Agricultural Outlook Board – July 6,2016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97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U.S. Vegetable Oil Consumption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200" b="1" dirty="0" smtClean="0"/>
              <a:t>(FY2015</a:t>
            </a:r>
            <a:r>
              <a:rPr lang="en-US" sz="2200" b="1" dirty="0"/>
              <a:t>)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5740035"/>
              </p:ext>
            </p:extLst>
          </p:nvPr>
        </p:nvGraphicFramePr>
        <p:xfrm>
          <a:off x="457200" y="1481138"/>
          <a:ext cx="403860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338672"/>
              </p:ext>
            </p:extLst>
          </p:nvPr>
        </p:nvGraphicFramePr>
        <p:xfrm>
          <a:off x="4629150" y="1825625"/>
          <a:ext cx="3886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9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Feedstock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Million M/T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Rapeseed/Canola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Corn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Palm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Coconut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Other*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15.7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7772400" y="6407944"/>
            <a:ext cx="914400" cy="365125"/>
          </a:xfrm>
        </p:spPr>
        <p:txBody>
          <a:bodyPr/>
          <a:lstStyle/>
          <a:p>
            <a:fld id="{0B9B3AEB-DE2D-4061-9F5E-879736152A61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8728" y="4826722"/>
            <a:ext cx="361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200" i="1" dirty="0"/>
              <a:t>Other includes: palm kernel, peanut, sunflower, safflower and others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5438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ERS, USDA</a:t>
            </a:r>
          </a:p>
        </p:txBody>
      </p:sp>
    </p:spTree>
    <p:extLst>
      <p:ext uri="{BB962C8B-B14F-4D97-AF65-F5344CB8AC3E}">
        <p14:creationId xmlns:p14="http://schemas.microsoft.com/office/powerpoint/2010/main" val="11015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8187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U.S. Soybean Oil: Production &amp; Disappearance</a:t>
            </a:r>
            <a:br>
              <a:rPr lang="en-US" sz="3200" b="1" dirty="0" smtClean="0"/>
            </a:br>
            <a:r>
              <a:rPr lang="en-US" sz="3200" b="1" dirty="0" smtClean="0"/>
              <a:t>(Million pounds)</a:t>
            </a:r>
            <a:endParaRPr lang="en-US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524001"/>
          <a:ext cx="75438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60198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USDA, World Agricultural Outlook Board – July 6, 2016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1702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49249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U.S. Soyoil Exports to China </a:t>
            </a:r>
            <a:br>
              <a:rPr lang="en-US" b="1" dirty="0" smtClean="0"/>
            </a:br>
            <a:r>
              <a:rPr lang="en-US" sz="2000" b="1" dirty="0" smtClean="0"/>
              <a:t>(MY2009/10 -2014/15)</a:t>
            </a:r>
            <a:endParaRPr lang="en-US" sz="2000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7838687"/>
              </p:ext>
            </p:extLst>
          </p:nvPr>
        </p:nvGraphicFramePr>
        <p:xfrm>
          <a:off x="533400" y="1825625"/>
          <a:ext cx="4267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55626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MY2015/16: Outstanding Export Sales</a:t>
            </a:r>
            <a:endParaRPr lang="en-US" sz="12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42" y="2286000"/>
            <a:ext cx="3520572" cy="2886869"/>
          </a:xfrm>
        </p:spPr>
      </p:pic>
    </p:spTree>
    <p:extLst>
      <p:ext uri="{BB962C8B-B14F-4D97-AF65-F5344CB8AC3E}">
        <p14:creationId xmlns:p14="http://schemas.microsoft.com/office/powerpoint/2010/main" val="1789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146209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China’s Feed Industry &amp; its Demand for Imported Soybeans has Consequences on Global Agricultural Markets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754811" cy="3505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733800" cy="3505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China’s Soymeal Consumption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 smtClean="0"/>
              <a:t>(1971/72 </a:t>
            </a:r>
            <a:r>
              <a:rPr lang="en-US" sz="2200" b="1" dirty="0"/>
              <a:t>– 2014/15 and USDA Forecast for 2015/16 and </a:t>
            </a:r>
            <a:r>
              <a:rPr lang="en-US" sz="2200" b="1" dirty="0" smtClean="0"/>
              <a:t>2016/17)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269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6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World’s Largest Soymeal Consumers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 smtClean="0"/>
              <a:t>(Forecast </a:t>
            </a:r>
            <a:r>
              <a:rPr lang="en-US" sz="2200" b="1" dirty="0"/>
              <a:t>for 2015/16 Marketing </a:t>
            </a:r>
            <a:r>
              <a:rPr lang="en-US" sz="2200" b="1" dirty="0" smtClean="0"/>
              <a:t>Year)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93426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8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7"/>
            <a:ext cx="83820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Soybean Imports by China and Rest of World</a:t>
            </a:r>
            <a:br>
              <a:rPr lang="en-US" sz="4000" b="1" dirty="0"/>
            </a:br>
            <a:r>
              <a:rPr lang="en-US" sz="2200" b="1" dirty="0" smtClean="0"/>
              <a:t>(1995/96 </a:t>
            </a:r>
            <a:r>
              <a:rPr lang="en-US" sz="2200" b="1" dirty="0"/>
              <a:t>– 2014/15 and USDA Forecast for 2015/16 and </a:t>
            </a:r>
            <a:r>
              <a:rPr lang="en-US" sz="2200" b="1" dirty="0" smtClean="0"/>
              <a:t>2016/17)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6081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4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44713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World’s Largest Soybean Importers</a:t>
            </a:r>
            <a:br>
              <a:rPr lang="en-US" sz="3600" b="1" dirty="0" smtClean="0"/>
            </a:br>
            <a:r>
              <a:rPr lang="en-US" sz="2200" b="1" dirty="0" smtClean="0"/>
              <a:t>(Forecast </a:t>
            </a:r>
            <a:r>
              <a:rPr lang="en-US" sz="2200" b="1" dirty="0"/>
              <a:t>for 2015/16 Marketing </a:t>
            </a:r>
            <a:r>
              <a:rPr lang="en-US" sz="2200" b="1" dirty="0" smtClean="0"/>
              <a:t>Year)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429897" y="2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586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/>
          <a:lstStyle/>
          <a:p>
            <a:r>
              <a:rPr lang="en-US" b="1" dirty="0"/>
              <a:t>NOPA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7638"/>
            <a:ext cx="4343400" cy="46323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12 NOPA member companies</a:t>
            </a:r>
          </a:p>
          <a:p>
            <a:pPr>
              <a:lnSpc>
                <a:spcPct val="90000"/>
              </a:lnSpc>
            </a:pPr>
            <a:r>
              <a:rPr lang="en-US" dirty="0"/>
              <a:t>Account for 96% of US soybean crush</a:t>
            </a:r>
          </a:p>
          <a:p>
            <a:pPr>
              <a:lnSpc>
                <a:spcPct val="90000"/>
              </a:lnSpc>
            </a:pPr>
            <a:r>
              <a:rPr lang="en-US" dirty="0"/>
              <a:t>Operate 63 processing plants in 19 states, including 57 that process soybeans</a:t>
            </a:r>
          </a:p>
          <a:p>
            <a:pPr>
              <a:lnSpc>
                <a:spcPct val="90000"/>
              </a:lnSpc>
            </a:pPr>
            <a:r>
              <a:rPr lang="en-US" dirty="0"/>
              <a:t>Crush 1.8 billion bushels, comprising over 46% of U.S. soybean farmers’ production in 2014/15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83924"/>
            <a:ext cx="3572352" cy="23602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Exploding World Population – very good for Global Protein Industry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870562" cy="445135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89-B981-41A8-AB5B-C5A32166A915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0431"/>
            <a:ext cx="4038600" cy="33873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0431"/>
            <a:ext cx="4038600" cy="33873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World Population Growth will Equal Two More </a:t>
            </a:r>
            <a:r>
              <a:rPr lang="en-US" sz="3600" b="1" dirty="0"/>
              <a:t>Chinas </a:t>
            </a:r>
            <a:r>
              <a:rPr lang="en-US" sz="3600" b="1" dirty="0" smtClean="0"/>
              <a:t>– by 2050!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27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Global Soybean Consumption</a:t>
            </a:r>
            <a:br>
              <a:rPr lang="en-US" b="1" dirty="0"/>
            </a:br>
            <a:r>
              <a:rPr lang="en-US" sz="2000" b="1" dirty="0" smtClean="0"/>
              <a:t>(2000/01 </a:t>
            </a:r>
            <a:r>
              <a:rPr lang="en-US" sz="2000" b="1" dirty="0"/>
              <a:t>– 2016/17 and Trend to </a:t>
            </a:r>
            <a:r>
              <a:rPr lang="en-US" sz="2000" b="1" dirty="0" smtClean="0"/>
              <a:t>2026/27)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702567"/>
              </p:ext>
            </p:extLst>
          </p:nvPr>
        </p:nvGraphicFramePr>
        <p:xfrm>
          <a:off x="15240" y="1654114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44196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If trend continues the World will need another 80 MMT soybeans in a decade!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4350"/>
            <a:ext cx="3361766" cy="3810000"/>
          </a:xfr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773148"/>
              </p:ext>
            </p:extLst>
          </p:nvPr>
        </p:nvGraphicFramePr>
        <p:xfrm>
          <a:off x="4648200" y="2104350"/>
          <a:ext cx="4038601" cy="338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1"/>
              </a:tblGrid>
              <a:tr h="674025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 Production -2014/15 (act.)</a:t>
                      </a:r>
                      <a:endParaRPr lang="en-US" dirty="0"/>
                    </a:p>
                  </a:txBody>
                  <a:tcPr marL="91368" marR="913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MMT</a:t>
                      </a:r>
                      <a:endParaRPr lang="en-US" dirty="0"/>
                    </a:p>
                  </a:txBody>
                  <a:tcPr marL="91368" marR="91368"/>
                </a:tc>
              </a:tr>
              <a:tr h="551334">
                <a:tc>
                  <a:txBody>
                    <a:bodyPr/>
                    <a:lstStyle/>
                    <a:p>
                      <a:r>
                        <a:rPr lang="en-US" dirty="0" smtClean="0"/>
                        <a:t>Argentina</a:t>
                      </a:r>
                      <a:endParaRPr lang="en-US" dirty="0"/>
                    </a:p>
                  </a:txBody>
                  <a:tcPr marL="91368" marR="9136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61.4</a:t>
                      </a:r>
                      <a:endParaRPr lang="en-US" dirty="0"/>
                    </a:p>
                  </a:txBody>
                  <a:tcPr marL="91368" marR="91368"/>
                </a:tc>
              </a:tr>
              <a:tr h="459444">
                <a:tc>
                  <a:txBody>
                    <a:bodyPr/>
                    <a:lstStyle/>
                    <a:p>
                      <a:r>
                        <a:rPr lang="en-US" dirty="0" smtClean="0"/>
                        <a:t>Paraguay</a:t>
                      </a:r>
                      <a:endParaRPr lang="en-US" dirty="0"/>
                    </a:p>
                  </a:txBody>
                  <a:tcPr marL="91368" marR="9136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8.1</a:t>
                      </a:r>
                      <a:endParaRPr lang="en-US" dirty="0"/>
                    </a:p>
                  </a:txBody>
                  <a:tcPr marL="91368" marR="91368"/>
                </a:tc>
              </a:tr>
              <a:tr h="505389">
                <a:tc>
                  <a:txBody>
                    <a:bodyPr/>
                    <a:lstStyle/>
                    <a:p>
                      <a:r>
                        <a:rPr lang="en-US" dirty="0" smtClean="0"/>
                        <a:t>Uruguay</a:t>
                      </a:r>
                      <a:endParaRPr lang="en-US" dirty="0"/>
                    </a:p>
                  </a:txBody>
                  <a:tcPr marL="91368" marR="9136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 marL="91368" marR="91368"/>
                </a:tc>
              </a:tr>
              <a:tr h="597278">
                <a:tc>
                  <a:txBody>
                    <a:bodyPr/>
                    <a:lstStyle/>
                    <a:p>
                      <a:r>
                        <a:rPr lang="en-US" dirty="0" smtClean="0"/>
                        <a:t>Bolivia</a:t>
                      </a:r>
                      <a:endParaRPr lang="en-US" dirty="0"/>
                    </a:p>
                  </a:txBody>
                  <a:tcPr marL="91368" marR="9136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 marL="91368" marR="91368"/>
                </a:tc>
              </a:tr>
              <a:tr h="5945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Production</a:t>
                      </a:r>
                      <a:endParaRPr lang="en-US" b="1" dirty="0"/>
                    </a:p>
                  </a:txBody>
                  <a:tcPr marL="91368" marR="9136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75.2</a:t>
                      </a:r>
                      <a:endParaRPr lang="en-US" b="1" dirty="0"/>
                    </a:p>
                  </a:txBody>
                  <a:tcPr marL="91368" marR="91368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066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World needs another production area equal to Argentina, Paraguay, Uruguay &amp; Bolivia in 10 Years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932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345181"/>
          </a:xfrm>
        </p:spPr>
        <p:txBody>
          <a:bodyPr>
            <a:normAutofit fontScale="92500"/>
          </a:bodyPr>
          <a:lstStyle/>
          <a:p>
            <a:pPr>
              <a:buClr>
                <a:srgbClr val="00B0F0"/>
              </a:buClr>
            </a:pPr>
            <a:r>
              <a:rPr lang="en-US" sz="2600" dirty="0" smtClean="0"/>
              <a:t>The world’s population is expected to grow -- while the ratio of arable land continues to decrease.</a:t>
            </a:r>
          </a:p>
          <a:p>
            <a:pPr>
              <a:buClr>
                <a:srgbClr val="00B0F0"/>
              </a:buClr>
            </a:pPr>
            <a:r>
              <a:rPr lang="en-US" sz="2600" dirty="0" smtClean="0"/>
              <a:t>The UN’s FAO predicts global food production must double, and 70 % of world’s additional food needs can be produced only with new and adapting agricultural technologies.</a:t>
            </a:r>
          </a:p>
          <a:p>
            <a:pPr>
              <a:buClr>
                <a:srgbClr val="00B0F0"/>
              </a:buClr>
            </a:pPr>
            <a:r>
              <a:rPr lang="en-US" sz="2600" dirty="0" smtClean="0"/>
              <a:t>Precision Agriculture, or “as needed” farming fits well with Hugh Hammond Bennett’s* admonition to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use every acre within its capability and treat it according to its needs.” </a:t>
            </a:r>
          </a:p>
          <a:p>
            <a:pPr>
              <a:buClr>
                <a:srgbClr val="00B0F0"/>
              </a:buClr>
            </a:pPr>
            <a:r>
              <a:rPr lang="en-US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U.S. soy value-chain is commitment to innovation, stewardship, and to meeting the global food challenges - in a safe &amp; highly stainable manner -- now and into the future!  </a:t>
            </a:r>
            <a:endParaRPr lang="en-US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is Precision Agriculture Important?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57912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Bennett was a pioneer in field of soil conservation &amp; founded the U.S. Soil Conservation Service.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109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1"/>
            <a:ext cx="813435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Smart Farming = Sustainable </a:t>
            </a:r>
            <a:r>
              <a:rPr lang="en-US" sz="3600" b="1" dirty="0"/>
              <a:t>Intensification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295400"/>
            <a:ext cx="7886700" cy="4800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400" dirty="0"/>
              <a:t>Ensure that safe and abundant food/feed can be produced on a finite amount of farmland to meet the needs of the world’s growing population.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400" dirty="0"/>
              <a:t>Develop/utilize proper tools to minimize agricultural inputs, soil erosion, energy &amp; water usage, greenhouse gas emissions, etc.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400" dirty="0"/>
              <a:t>Embrace food/feed technology focusing on safety, consumer benefits, sustainability and feeding the world.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400" dirty="0"/>
              <a:t>Increase </a:t>
            </a:r>
            <a:r>
              <a:rPr lang="en-US" sz="2400" dirty="0" smtClean="0"/>
              <a:t>production yields </a:t>
            </a:r>
            <a:r>
              <a:rPr lang="en-US" sz="2400" dirty="0"/>
              <a:t>by leveraging technology, using best farming practices, and by “managing” nature</a:t>
            </a:r>
            <a:r>
              <a:rPr lang="en-US" sz="2400" dirty="0" smtClean="0"/>
              <a:t>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“Smart Farming” is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optimize processes and uses of resources and efficient use of existing arable land.</a:t>
            </a:r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FD1-CC9C-45AB-BB00-3AC30717D479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410369"/>
            <a:ext cx="7886700" cy="80883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NOPA Advocates for Healthy Supply Chain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US" dirty="0" smtClean="0"/>
              <a:t>NOPA Promotes </a:t>
            </a:r>
            <a:r>
              <a:rPr lang="en-US" dirty="0"/>
              <a:t>Healthy Crushing Industry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“Tough but Fair” Regulations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Fair &amp; Open Trading System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Maintain/Expand Markets for Soybean Products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“Responsible Use” of Biotechnology</a:t>
            </a:r>
          </a:p>
          <a:p>
            <a:pPr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US" dirty="0" smtClean="0"/>
              <a:t>NOPA Promotes </a:t>
            </a:r>
            <a:r>
              <a:rPr lang="en-US" dirty="0"/>
              <a:t>Healthy Livestock Industry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User-Friendly Operating Environment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Expand Domestic &amp; International Markets</a:t>
            </a:r>
          </a:p>
          <a:p>
            <a:pPr>
              <a:buClr>
                <a:srgbClr val="00B0F0"/>
              </a:buClr>
              <a:buFont typeface="Wingdings 3" panose="05040102010807070707" pitchFamily="18" charset="2"/>
              <a:buChar char=""/>
            </a:pPr>
            <a:r>
              <a:rPr lang="en-US" dirty="0" smtClean="0"/>
              <a:t>NOPA Promotes </a:t>
            </a:r>
            <a:r>
              <a:rPr lang="en-US" dirty="0"/>
              <a:t>Healthy Oilseed Producer Industry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Market-Oriented Farm Programs 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Risk Management &amp; Insurance Programs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Adequate Funds for Research &amp; Market </a:t>
            </a:r>
            <a:r>
              <a:rPr lang="en-US" sz="2000" dirty="0" smtClean="0"/>
              <a:t>Development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Freedom to Operate – using best management practices</a:t>
            </a:r>
            <a:endParaRPr lang="en-US" sz="2000" dirty="0"/>
          </a:p>
          <a:p>
            <a:pPr>
              <a:buClr>
                <a:srgbClr val="00B0F0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152" y="188976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Many Difficult Issues Facing our Industry over Next Several Years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684776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animal agriculture faces significant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</a:pPr>
            <a:r>
              <a:rPr lang="en-US" sz="1800" dirty="0"/>
              <a:t>Water &amp; Air pollution issues from livestock manure</a:t>
            </a:r>
          </a:p>
          <a:p>
            <a:pPr lvl="1">
              <a:buClr>
                <a:srgbClr val="00B0F0"/>
              </a:buClr>
            </a:pPr>
            <a:r>
              <a:rPr lang="en-US" sz="1800" dirty="0"/>
              <a:t>Animal welfare issues related to certain management practices</a:t>
            </a:r>
          </a:p>
          <a:p>
            <a:pPr lvl="1">
              <a:buClr>
                <a:srgbClr val="00B0F0"/>
              </a:buClr>
            </a:pPr>
            <a:r>
              <a:rPr lang="en-US" sz="1800" dirty="0"/>
              <a:t>Animal identification &amp; traceability systems – disease &amp; biosecurity </a:t>
            </a:r>
          </a:p>
          <a:p>
            <a:pPr lvl="1">
              <a:buClr>
                <a:srgbClr val="00B0F0"/>
              </a:buClr>
            </a:pPr>
            <a:r>
              <a:rPr lang="en-US" sz="1800" dirty="0"/>
              <a:t>Legal uncertainty with immigration &amp; farm labor issues</a:t>
            </a:r>
          </a:p>
          <a:p>
            <a:pPr lvl="1">
              <a:buClr>
                <a:srgbClr val="00B0F0"/>
              </a:buClr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Perhaps, the biggest challenge facing animal agriculture will be to meet the increased food needs of a growing global population.</a:t>
            </a:r>
          </a:p>
          <a:p>
            <a:pPr>
              <a:buClr>
                <a:srgbClr val="00B0F0"/>
              </a:buCl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over-regulation of U.S. Manufacturing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B0F0"/>
              </a:buClr>
            </a:pPr>
            <a:r>
              <a:rPr lang="en-US" sz="1800" dirty="0"/>
              <a:t>Cost of all federal government regulations, including: Economic, Environmental, Food &amp; Drug, Tax Compliance &amp; Occupational Safety, Health &amp; Homeland Security </a:t>
            </a:r>
            <a:r>
              <a:rPr lang="en-US" sz="1800" dirty="0" smtClean="0"/>
              <a:t>regulations </a:t>
            </a:r>
            <a:r>
              <a:rPr lang="en-US" sz="1800" dirty="0"/>
              <a:t>cost U.S. Manufacturers an estimated $2.028 trillion in 2012 -12% of U.S. GNP, or just less than $10,000 per employee per year.</a:t>
            </a:r>
          </a:p>
          <a:p>
            <a:pPr lvl="1">
              <a:buClr>
                <a:srgbClr val="00B0F0"/>
              </a:buClr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federal regulations should be subjected to a “benefit-cost” analysis to ensure that they are both “fair &amp; reasonable”.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Many Difficult Challenges Facing our Industry over Next Several Years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014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Demagoguery on “International Trade” by Politicians &amp;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Pundits: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70C0"/>
              </a:buClr>
            </a:pPr>
            <a:r>
              <a:rPr lang="en-US" sz="1800" dirty="0"/>
              <a:t>Intellectual consensus does exist for mutually-beneficial free trade.</a:t>
            </a:r>
          </a:p>
          <a:p>
            <a:pPr lvl="1">
              <a:buClr>
                <a:srgbClr val="0070C0"/>
              </a:buClr>
            </a:pPr>
            <a:r>
              <a:rPr lang="en-US" sz="1800" dirty="0"/>
              <a:t>But, all final 2016 presidential candidates, including Donald Trump, Hillary Clinton &amp; Bernie Sanders </a:t>
            </a:r>
            <a:r>
              <a:rPr lang="en-US" sz="1800" dirty="0" smtClean="0"/>
              <a:t>have </a:t>
            </a:r>
            <a:r>
              <a:rPr lang="en-US" sz="1800" dirty="0"/>
              <a:t>made global trade a “lightening rod.”</a:t>
            </a:r>
          </a:p>
          <a:p>
            <a:pPr lvl="1">
              <a:buClr>
                <a:srgbClr val="0070C0"/>
              </a:buClr>
            </a:pPr>
            <a:r>
              <a:rPr lang="en-US" sz="1800" dirty="0"/>
              <a:t>While many politicians rail against unfair trade agreements &amp; unlevel-playing fields on the “election stump” –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do change their tune after taking the Presidential oath - every President since Franklin Roosevelt, regardless of political party, has embraced and even promoted trade liberalization.</a:t>
            </a:r>
          </a:p>
          <a:p>
            <a:pPr>
              <a:buClr>
                <a:srgbClr val="0070C0"/>
              </a:buClr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of science-based conversations on agricultural biotechnology by the vocal minority 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opponents: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70C0"/>
              </a:buClr>
            </a:pPr>
            <a:r>
              <a:rPr lang="en-US" sz="1800" dirty="0"/>
              <a:t>Must confront the lack of intellectual honesty over foods containing GMOs.</a:t>
            </a:r>
          </a:p>
          <a:p>
            <a:pPr lvl="1">
              <a:buClr>
                <a:srgbClr val="0070C0"/>
              </a:buClr>
            </a:pPr>
            <a:r>
              <a:rPr lang="en-US" sz="1800" dirty="0" smtClean="0"/>
              <a:t>A </a:t>
            </a:r>
            <a:r>
              <a:rPr lang="en-US" sz="1800" dirty="0"/>
              <a:t>very strong messages can be delivered about food biotech.</a:t>
            </a:r>
          </a:p>
          <a:p>
            <a:pPr lvl="1">
              <a:buClr>
                <a:srgbClr val="0070C0"/>
              </a:buClr>
            </a:pPr>
            <a:r>
              <a:rPr lang="en-US" sz="1800" dirty="0"/>
              <a:t>Over last 15 years, not one concern about food safety, environmental impact or the lack of either sound science and rigorous regulations can be substantiated.</a:t>
            </a:r>
          </a:p>
          <a:p>
            <a:pPr lvl="1">
              <a:buClr>
                <a:srgbClr val="0070C0"/>
              </a:buClr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Biotech is key to ensuring a safe &amp; abundant food supply to meet the 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world’s growing population.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297363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Nutritional Value Proposition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Availability of Supply</a:t>
            </a: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Reliability of Product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Hedgeability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/>
              <a:t>Transportation Diversity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Consistency </a:t>
            </a:r>
            <a:r>
              <a:rPr lang="en-US" sz="2000" b="1" dirty="0"/>
              <a:t>of </a:t>
            </a:r>
            <a:r>
              <a:rPr lang="en-US" sz="2000" b="1" dirty="0" smtClean="0"/>
              <a:t>Product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Quality/Claims Process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Sustainable Production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Market-Driven Policies</a:t>
            </a:r>
            <a:endParaRPr lang="en-US" sz="2000" b="1" dirty="0"/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Soybean Industry Support</a:t>
            </a:r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1"/>
            <a:ext cx="34290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>
            <a:normAutofit/>
          </a:bodyPr>
          <a:lstStyle/>
          <a:p>
            <a:r>
              <a:rPr lang="en-US" b="1" dirty="0"/>
              <a:t>Top Ten Reasons to Buy </a:t>
            </a:r>
            <a:r>
              <a:rPr lang="en-US" b="1" dirty="0" smtClean="0"/>
              <a:t>U.S. Soy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36576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3"/>
          </a:xfrm>
        </p:spPr>
        <p:txBody>
          <a:bodyPr>
            <a:normAutofit/>
          </a:bodyPr>
          <a:lstStyle/>
          <a:p>
            <a:r>
              <a:rPr lang="en-US" b="1" dirty="0"/>
              <a:t>NOPA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6576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Ag Processing Inc.</a:t>
            </a:r>
          </a:p>
          <a:p>
            <a:r>
              <a:rPr lang="en-US" sz="2400" dirty="0"/>
              <a:t>Archer Daniels Midland Company</a:t>
            </a:r>
          </a:p>
          <a:p>
            <a:r>
              <a:rPr lang="en-US" sz="2400" dirty="0"/>
              <a:t>Bunge North America</a:t>
            </a:r>
          </a:p>
          <a:p>
            <a:r>
              <a:rPr lang="en-US" sz="2400" dirty="0"/>
              <a:t>Cargill, Incorporated</a:t>
            </a:r>
          </a:p>
          <a:p>
            <a:r>
              <a:rPr lang="en-US" sz="2400" dirty="0"/>
              <a:t>CHS</a:t>
            </a:r>
          </a:p>
          <a:p>
            <a:r>
              <a:rPr lang="en-US" sz="2400" dirty="0"/>
              <a:t>Consolidated Grain and Barge Company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Incobrasa Industries, Ltd.</a:t>
            </a:r>
          </a:p>
          <a:p>
            <a:r>
              <a:rPr lang="en-US" sz="2400" dirty="0"/>
              <a:t>Louis Dreyfus Commodities</a:t>
            </a:r>
          </a:p>
          <a:p>
            <a:r>
              <a:rPr lang="en-US" sz="2400" dirty="0"/>
              <a:t>Owensboro Grain Company</a:t>
            </a:r>
          </a:p>
          <a:p>
            <a:r>
              <a:rPr lang="en-US" sz="2400" dirty="0"/>
              <a:t>Perdue Grain &amp; Oilseed, LLC</a:t>
            </a:r>
          </a:p>
          <a:p>
            <a:r>
              <a:rPr lang="en-US" sz="2400" dirty="0"/>
              <a:t>Riceland Foods, Inc.</a:t>
            </a:r>
          </a:p>
          <a:p>
            <a:r>
              <a:rPr lang="en-US" sz="2400" dirty="0"/>
              <a:t>Zeeland Farm Soya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Sustainability = Opportunity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Do the right thing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: </a:t>
            </a:r>
            <a:r>
              <a:rPr lang="en-US" dirty="0">
                <a:latin typeface="Calibri Light" panose="020F0302020204030204" pitchFamily="34" charset="0"/>
              </a:rPr>
              <a:t>This is closely aligned with NOPA’s </a:t>
            </a:r>
            <a:r>
              <a:rPr lang="en-US" i="1" dirty="0">
                <a:latin typeface="Calibri Light" panose="020F0302020204030204" pitchFamily="34" charset="0"/>
              </a:rPr>
              <a:t>Vision </a:t>
            </a:r>
            <a:r>
              <a:rPr lang="en-US" i="1" dirty="0" smtClean="0">
                <a:latin typeface="Calibri Light" panose="020F0302020204030204" pitchFamily="34" charset="0"/>
              </a:rPr>
              <a:t>Statement</a:t>
            </a:r>
            <a:r>
              <a:rPr lang="en-US" dirty="0">
                <a:latin typeface="Calibri Light" panose="020F0302020204030204" pitchFamily="34" charset="0"/>
              </a:rPr>
              <a:t>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Become the supplier of first choice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Our domestic and foreign customers and their </a:t>
            </a:r>
            <a:r>
              <a:rPr lang="en-US" dirty="0" smtClean="0">
                <a:latin typeface="Calibri Light" panose="020F0302020204030204" pitchFamily="34" charset="0"/>
              </a:rPr>
              <a:t>consumers </a:t>
            </a:r>
            <a:r>
              <a:rPr lang="en-US" dirty="0">
                <a:latin typeface="Calibri Light" panose="020F0302020204030204" pitchFamily="34" charset="0"/>
              </a:rPr>
              <a:t>are increasingly concerned about sustainability. Our members must aim to become “the most trusted suppliers of sustainable soybean products.”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Grow our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global business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: </a:t>
            </a:r>
            <a:r>
              <a:rPr lang="en-US" dirty="0">
                <a:latin typeface="Calibri Light" panose="020F0302020204030204" pitchFamily="34" charset="0"/>
              </a:rPr>
              <a:t>The growing importance of sustainability gives us opportunities to innovate, rethink how we do </a:t>
            </a:r>
            <a:r>
              <a:rPr lang="en-US" dirty="0" smtClean="0">
                <a:latin typeface="Calibri Light" panose="020F0302020204030204" pitchFamily="34" charset="0"/>
              </a:rPr>
              <a:t>business &amp; grow </a:t>
            </a:r>
            <a:r>
              <a:rPr lang="en-US" dirty="0">
                <a:latin typeface="Calibri Light" panose="020F0302020204030204" pitchFamily="34" charset="0"/>
              </a:rPr>
              <a:t>our business for soy and soy-based products in new directions.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438150" cy="365125"/>
          </a:xfrm>
        </p:spPr>
        <p:txBody>
          <a:bodyPr/>
          <a:lstStyle/>
          <a:p>
            <a:fld id="{82F67FD1-CC9C-45AB-BB00-3AC30717D479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28" y="287489"/>
            <a:ext cx="7566444" cy="99172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China will need to Import even more Soybean in Coming Decades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76401"/>
            <a:ext cx="4324350" cy="440072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000" dirty="0" smtClean="0"/>
              <a:t>China’s imported vegetable oils &amp; oilseeds already utilize over 50 million hectares to land overseas.*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000" dirty="0" smtClean="0"/>
              <a:t>China will continue to see a steep decline in the amount of arable land per person.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000" dirty="0" smtClean="0"/>
              <a:t>According to World Bank, in 1961, China had 0.16 hectares of arable land per person. In 2013, it had dropped to 0.08.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sz="2000" dirty="0" smtClean="0"/>
              <a:t>U.S. had 0.98 hectares per person in 1961. In 2013, it had dropped to 0.48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still has 6 times the amount of arable land per person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compared to China.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FD1-CC9C-45AB-BB00-3AC30717D479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48" y="1752600"/>
            <a:ext cx="3136226" cy="2514600"/>
          </a:xfrm>
        </p:spPr>
      </p:pic>
      <p:sp>
        <p:nvSpPr>
          <p:cNvPr id="10" name="TextBox 9"/>
          <p:cNvSpPr txBox="1"/>
          <p:nvPr/>
        </p:nvSpPr>
        <p:spPr>
          <a:xfrm>
            <a:off x="5388648" y="4876800"/>
            <a:ext cx="329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China’s ever-increasing imports of soybeans ease the burden on its severe cropland shortage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1722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* Source: </a:t>
            </a:r>
            <a:r>
              <a:rPr lang="en-US" sz="1200" b="1" i="1" dirty="0"/>
              <a:t>Development Research Center of China’s State Council</a:t>
            </a:r>
          </a:p>
        </p:txBody>
      </p:sp>
    </p:spTree>
    <p:extLst>
      <p:ext uri="{BB962C8B-B14F-4D97-AF65-F5344CB8AC3E}">
        <p14:creationId xmlns:p14="http://schemas.microsoft.com/office/powerpoint/2010/main" val="16510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Expansion of U.S. Agricultural Trade with China has not come without Challenges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8058150" cy="44243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400" dirty="0" smtClean="0"/>
              <a:t>While Chinese officials view agricultural imports as necessary and have endorsed a decisive role for the global market, at times it appears that they distrust international markets.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400" dirty="0" smtClean="0"/>
              <a:t>Nonetheless, international markets have been remarkably flexible and responsive to China’s changing demands for agricultural imports.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400" dirty="0" smtClean="0"/>
              <a:t>On occasion, U.S</a:t>
            </a:r>
            <a:r>
              <a:rPr lang="en-US" sz="2400" dirty="0"/>
              <a:t>. exports have been limited by Chinese policies that promote agricultural </a:t>
            </a:r>
            <a:r>
              <a:rPr lang="en-US" sz="2400" dirty="0" smtClean="0"/>
              <a:t>self-sufficiency </a:t>
            </a:r>
            <a:r>
              <a:rPr lang="en-US" sz="2400" dirty="0"/>
              <a:t>and/or protect domestic industries</a:t>
            </a:r>
            <a:r>
              <a:rPr lang="en-US" sz="24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400" dirty="0" smtClean="0"/>
              <a:t>Additionally, China’s </a:t>
            </a:r>
            <a:r>
              <a:rPr lang="en-US" sz="2400" dirty="0"/>
              <a:t>lack of regulatory transparency and its inconsistent biotech product review and approval process tends to distort trade and create uncertainty.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7"/>
            <a:ext cx="8153400" cy="93027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Expansion of U.S. Agricultural Trade with China has not come without Challenges (cont.)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8058150" cy="4652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400" dirty="0" smtClean="0"/>
              <a:t>Nevertheless, ample opportunities for trade expansion continue to exist within China’s food &amp; agriculture markets.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400" dirty="0" smtClean="0"/>
              <a:t>The sheer size of our mutually-beneficial trade relationship, as well as U.S agricultural exports’ support for China’s Food Security through fair &amp; open trade – provides enormous incentives for both sides to address any and all “trade irritants.”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beneficiaries of China’s growing need for imports, U.S. soybean growers, processors and exporters have a keen interest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fully engaged with our Chinese partners to avoid any unwarranted restrictions and/or disruptions to this essential global supply chain for vegetable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&amp;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oilseeds.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3"/>
          </a:xfrm>
        </p:spPr>
        <p:txBody>
          <a:bodyPr>
            <a:noAutofit/>
          </a:bodyPr>
          <a:lstStyle/>
          <a:p>
            <a:r>
              <a:rPr lang="en-US" sz="3600" b="1" dirty="0"/>
              <a:t>U.S. Soy Processors </a:t>
            </a:r>
            <a:r>
              <a:rPr lang="en-US" sz="3600" b="1" dirty="0" smtClean="0"/>
              <a:t>Work </a:t>
            </a:r>
            <a:r>
              <a:rPr lang="en-US" sz="3600" b="1" dirty="0"/>
              <a:t>H</a:t>
            </a:r>
            <a:r>
              <a:rPr lang="en-US" sz="3600" b="1" dirty="0" smtClean="0"/>
              <a:t>ard </a:t>
            </a:r>
            <a:r>
              <a:rPr lang="en-US" sz="3600" b="1" dirty="0"/>
              <a:t>to </a:t>
            </a:r>
            <a:r>
              <a:rPr lang="en-US" sz="3600" b="1" dirty="0" smtClean="0"/>
              <a:t>Protect </a:t>
            </a:r>
            <a:r>
              <a:rPr lang="en-US" sz="3600" b="1" dirty="0"/>
              <a:t>&amp; </a:t>
            </a:r>
            <a:r>
              <a:rPr lang="en-US" sz="3600" b="1" dirty="0" smtClean="0"/>
              <a:t>Promote </a:t>
            </a:r>
            <a:r>
              <a:rPr lang="en-US" sz="3600" b="1" dirty="0"/>
              <a:t>our </a:t>
            </a:r>
            <a:r>
              <a:rPr lang="en-US" sz="3600" b="1" dirty="0" smtClean="0"/>
              <a:t>Global </a:t>
            </a:r>
            <a:r>
              <a:rPr lang="en-US" sz="3600" b="1" dirty="0"/>
              <a:t>S</a:t>
            </a:r>
            <a:r>
              <a:rPr lang="en-US" sz="3600" b="1" dirty="0" smtClean="0"/>
              <a:t>upply </a:t>
            </a:r>
            <a:r>
              <a:rPr lang="en-US" sz="3600" b="1" dirty="0"/>
              <a:t>C</a:t>
            </a:r>
            <a:r>
              <a:rPr lang="en-US" sz="3600" b="1" dirty="0" smtClean="0"/>
              <a:t>hains</a:t>
            </a:r>
            <a:r>
              <a:rPr lang="en-US" sz="3600" b="1" dirty="0"/>
              <a:t>!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724400" cy="4373563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</a:pPr>
            <a:r>
              <a:rPr lang="en-US" sz="2700" dirty="0"/>
              <a:t>U.S. soybeans, meal &amp; oil are the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sz="2700" dirty="0"/>
              <a:t>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en-US" sz="2700" dirty="0"/>
              <a:t> in the world.</a:t>
            </a:r>
          </a:p>
          <a:p>
            <a:pPr>
              <a:buClr>
                <a:srgbClr val="00B0F0"/>
              </a:buClr>
            </a:pPr>
            <a:r>
              <a:rPr lang="en-US" sz="2700" dirty="0"/>
              <a:t>U.S. laws &amp; regulations governing farmers, grain handlers, processors &amp; exporters are the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rigorous</a:t>
            </a:r>
            <a:r>
              <a:rPr lang="en-US" sz="2700" dirty="0"/>
              <a:t> in the world.</a:t>
            </a:r>
          </a:p>
          <a:p>
            <a:pPr>
              <a:buClr>
                <a:srgbClr val="00B0F0"/>
              </a:buClr>
            </a:pPr>
            <a:r>
              <a:rPr lang="en-US" sz="2700" dirty="0"/>
              <a:t>US </a:t>
            </a:r>
            <a:r>
              <a:rPr lang="en-US" sz="2700" dirty="0" smtClean="0"/>
              <a:t>soybeans </a:t>
            </a:r>
            <a:r>
              <a:rPr lang="en-US" sz="2700" dirty="0"/>
              <a:t>&amp; soy products are the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value </a:t>
            </a:r>
            <a:r>
              <a:rPr lang="en-US" sz="2700" dirty="0" smtClean="0"/>
              <a:t>for our global customers.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33" y="2057400"/>
            <a:ext cx="3119967" cy="3352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or Comments…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01516"/>
            <a:ext cx="5638800" cy="38225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</a:t>
            </a:r>
            <a:r>
              <a:rPr lang="en-US" dirty="0"/>
              <a:t>Information: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Oilseed Processors Association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1300 L Street, NW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Suite 1020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Washington, DC 20005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USA</a:t>
            </a:r>
          </a:p>
          <a:p>
            <a:pPr marL="109728" indent="0">
              <a:buNone/>
            </a:pPr>
            <a:r>
              <a:rPr lang="en-US" dirty="0"/>
              <a:t>Phone: 202.842.0463 </a:t>
            </a:r>
          </a:p>
          <a:p>
            <a:pPr marL="109728" indent="0">
              <a:buNone/>
            </a:pPr>
            <a:r>
              <a:rPr lang="en-US" dirty="0"/>
              <a:t>Website: </a:t>
            </a:r>
            <a:r>
              <a:rPr lang="en-US" u="sng" dirty="0">
                <a:solidFill>
                  <a:srgbClr val="0070C0"/>
                </a:solidFill>
              </a:rPr>
              <a:t>www.nopa.org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920290"/>
            <a:ext cx="3886200" cy="228422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FD1-CC9C-45AB-BB00-3AC30717D47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5259" y="304800"/>
            <a:ext cx="8229600" cy="1236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NOPA’s Members Produce: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prstClr val="black"/>
                </a:solidFill>
              </a:rPr>
              <a:t>Food, Feed &amp; Fuel</a:t>
            </a:r>
            <a:endParaRPr lang="en-US" sz="3600" b="1" dirty="0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300223"/>
              </p:ext>
            </p:extLst>
          </p:nvPr>
        </p:nvGraphicFramePr>
        <p:xfrm>
          <a:off x="665259" y="1986500"/>
          <a:ext cx="3657600" cy="402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31027" y="1713640"/>
            <a:ext cx="36814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Soybean Meal:</a:t>
            </a:r>
          </a:p>
          <a:p>
            <a:pPr lvl="1"/>
            <a:r>
              <a:rPr lang="en-US" dirty="0"/>
              <a:t>97% used to feed poultry &amp; livestock</a:t>
            </a:r>
          </a:p>
          <a:p>
            <a:pPr lvl="1"/>
            <a:r>
              <a:rPr lang="en-US" dirty="0"/>
              <a:t>3% used in food products like protein alternatives &amp; soy milk</a:t>
            </a:r>
          </a:p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Soybean Oil:</a:t>
            </a:r>
          </a:p>
          <a:p>
            <a:pPr lvl="1"/>
            <a:r>
              <a:rPr lang="en-US" dirty="0"/>
              <a:t>68% used for frying and baking food, as a vegetable oil &amp; as an ingredient if foods like salad dressings &amp; margarines</a:t>
            </a:r>
          </a:p>
          <a:p>
            <a:pPr lvl="1"/>
            <a:r>
              <a:rPr lang="en-US" dirty="0"/>
              <a:t>25% used for biodiesel and bioheat</a:t>
            </a:r>
          </a:p>
          <a:p>
            <a:pPr lvl="1"/>
            <a:r>
              <a:rPr lang="en-US" dirty="0"/>
              <a:t>7% is converted into industrial used like paints, plastics and cleaners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686" y="5939624"/>
            <a:ext cx="374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United Soybean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5029200" cy="4407091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  <a:defRPr/>
            </a:pPr>
            <a:r>
              <a:rPr lang="en-US" sz="3600" dirty="0" smtClean="0">
                <a:latin typeface="Calibri Light" panose="020F0302020204030204" pitchFamily="34" charset="0"/>
              </a:rPr>
              <a:t>“NOPA </a:t>
            </a:r>
            <a:r>
              <a:rPr lang="en-US" sz="3600" dirty="0">
                <a:latin typeface="Calibri Light" panose="020F0302020204030204" pitchFamily="34" charset="0"/>
              </a:rPr>
              <a:t>favors a market-based trading environment that encourages the efficient production of an abundant, </a:t>
            </a:r>
            <a:r>
              <a:rPr lang="en-US" sz="3600" dirty="0" smtClean="0">
                <a:latin typeface="Calibri Light" panose="020F0302020204030204" pitchFamily="34" charset="0"/>
              </a:rPr>
              <a:t>safe, sustainable </a:t>
            </a:r>
            <a:r>
              <a:rPr lang="en-US" sz="3600" dirty="0">
                <a:latin typeface="Calibri Light" panose="020F0302020204030204" pitchFamily="34" charset="0"/>
              </a:rPr>
              <a:t>and high-quality supply of oilseeds and oilseeds products for domestic and world consumers of food, feed-ingredients and renewable fuels</a:t>
            </a:r>
            <a:r>
              <a:rPr lang="en-US" sz="3600" dirty="0" smtClean="0">
                <a:latin typeface="Calibri Light" panose="020F0302020204030204" pitchFamily="34" charset="0"/>
              </a:rPr>
              <a:t>.”</a:t>
            </a:r>
            <a:endParaRPr lang="en-US" sz="36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29385"/>
            <a:ext cx="2971800" cy="24468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NOPA’s Vision…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0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NOPA Members –</a:t>
            </a:r>
            <a:br>
              <a:rPr lang="en-US" b="1" dirty="0"/>
            </a:br>
            <a:r>
              <a:rPr lang="en-US" b="1" dirty="0"/>
              <a:t> Monthly Crush Statistics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581400" cy="32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Soybean Crush –</a:t>
            </a:r>
            <a:r>
              <a:rPr lang="en-US" sz="2400" dirty="0"/>
              <a:t>CY2012-16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Soybean Meal Exports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3200" dirty="0"/>
              <a:t>-</a:t>
            </a:r>
            <a:r>
              <a:rPr lang="en-US" sz="2400" dirty="0"/>
              <a:t>CY2012-16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657600" cy="320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b="1" dirty="0"/>
              <a:t>NOPA Soybean Crush</a:t>
            </a:r>
            <a:br>
              <a:rPr lang="en-US" b="1" dirty="0"/>
            </a:br>
            <a:r>
              <a:rPr lang="en-US" sz="3600" b="1" dirty="0"/>
              <a:t>CY2012-2015 (000Bu.)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7917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900" b="1" dirty="0"/>
              <a:t>NOPA Soybean Meal Exports</a:t>
            </a:r>
            <a:br>
              <a:rPr lang="en-US" sz="4900" b="1" dirty="0"/>
            </a:br>
            <a:r>
              <a:rPr lang="en-US" sz="3200" b="1" dirty="0"/>
              <a:t>CY2011- 2016 (tons)</a:t>
            </a:r>
            <a:br>
              <a:rPr lang="en-US" sz="3200" b="1" dirty="0"/>
            </a:b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432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5927" y="6248400"/>
            <a:ext cx="707232" cy="373855"/>
          </a:xfrm>
        </p:spPr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5" y="1319482"/>
            <a:ext cx="2709333" cy="1704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19482"/>
            <a:ext cx="29718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2" y="4419600"/>
            <a:ext cx="2179320" cy="1440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00600"/>
            <a:ext cx="2286000" cy="1252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605" y="139242"/>
            <a:ext cx="8116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U.S. Animals Consumed over 30 Million M/T of</a:t>
            </a:r>
          </a:p>
          <a:p>
            <a:r>
              <a:rPr lang="en-US" sz="3200" b="1" dirty="0">
                <a:latin typeface="Calibri Light" panose="020F0302020204030204" pitchFamily="34" charset="0"/>
              </a:rPr>
              <a:t>Soybean Meal in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57" y="4191000"/>
            <a:ext cx="1981199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32" y="3124200"/>
            <a:ext cx="324612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OPA-template-1-no-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3743167-994E-4200-8EA9-913D4F3AD492}" vid="{03B28473-DDDC-4CE1-841B-DC0A20426BD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PA PowerPoint template page options.pptx" id="{B68EA673-9A55-46F0-B0CF-41808C9090E0}" vid="{820E10BD-08E3-48CC-BEFB-CE5130038E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NOPA-template-1-no-logo</Template>
  <TotalTime>4902</TotalTime>
  <Words>1820</Words>
  <Application>Microsoft Office PowerPoint</Application>
  <PresentationFormat>On-screen Show (4:3)</PresentationFormat>
  <Paragraphs>249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Wingdings 3</vt:lpstr>
      <vt:lpstr>NOPA-template-1-no-logo</vt:lpstr>
      <vt:lpstr>Office Theme</vt:lpstr>
      <vt:lpstr>Overview &amp; Assessment of U.S. Soybean Processing Industry China Oils &amp; Oilseeds Summit </vt:lpstr>
      <vt:lpstr>NOPA Members</vt:lpstr>
      <vt:lpstr>NOPA Membership</vt:lpstr>
      <vt:lpstr>PowerPoint Presentation</vt:lpstr>
      <vt:lpstr>NOPA’s Vision…</vt:lpstr>
      <vt:lpstr>NOPA Members –  Monthly Crush Statistics</vt:lpstr>
      <vt:lpstr> NOPA Soybean Crush CY2012-2015 (000Bu.) </vt:lpstr>
      <vt:lpstr> NOPA Soybean Meal Exports CY2011- 2016 (tons) </vt:lpstr>
      <vt:lpstr>PowerPoint Presentation</vt:lpstr>
      <vt:lpstr>U.S. Soymeal Usage by Livestock (FY2015)</vt:lpstr>
      <vt:lpstr>U.S. Soymeal: Crush &amp; Disappearance (1,000 short tons)</vt:lpstr>
      <vt:lpstr>U.S. Vegetable Oil Consumption (FY2015)</vt:lpstr>
      <vt:lpstr>U.S. Soybean Oil: Production &amp; Disappearance (Million pounds)</vt:lpstr>
      <vt:lpstr>U.S. Soyoil Exports to China  (MY2009/10 -2014/15)</vt:lpstr>
      <vt:lpstr>China’s Feed Industry &amp; its Demand for Imported Soybeans has Consequences on Global Agricultural Markets</vt:lpstr>
      <vt:lpstr>China’s Soymeal Consumption (1971/72 – 2014/15 and USDA Forecast for 2015/16 and 2016/17)</vt:lpstr>
      <vt:lpstr>World’s Largest Soymeal Consumers (Forecast for 2015/16 Marketing Year)</vt:lpstr>
      <vt:lpstr>Soybean Imports by China and Rest of World (1995/96 – 2014/15 and USDA Forecast for 2015/16 and 2016/17)</vt:lpstr>
      <vt:lpstr>World’s Largest Soybean Importers (Forecast for 2015/16 Marketing Year) </vt:lpstr>
      <vt:lpstr>Exploding World Population – very good for Global Protein Industry</vt:lpstr>
      <vt:lpstr>World Population Growth will Equal Two More Chinas – by 2050!</vt:lpstr>
      <vt:lpstr>Global Soybean Consumption (2000/01 – 2016/17 and Trend to 2026/27) </vt:lpstr>
      <vt:lpstr>World needs another production area equal to Argentina, Paraguay, Uruguay &amp; Bolivia in 10 Years</vt:lpstr>
      <vt:lpstr>Why is Precision Agriculture Important?</vt:lpstr>
      <vt:lpstr>Smart Farming = Sustainable Intensification</vt:lpstr>
      <vt:lpstr>NOPA Advocates for Healthy Supply Chain</vt:lpstr>
      <vt:lpstr>Many Difficult Issues Facing our Industry over Next Several Years</vt:lpstr>
      <vt:lpstr>Many Difficult Challenges Facing our Industry over Next Several Years (cont.)</vt:lpstr>
      <vt:lpstr>Top Ten Reasons to Buy U.S. Soy</vt:lpstr>
      <vt:lpstr>Sustainability = Opportunity </vt:lpstr>
      <vt:lpstr>China will need to Import even more Soybean in Coming Decades</vt:lpstr>
      <vt:lpstr>Expansion of U.S. Agricultural Trade with China has not come without Challenges</vt:lpstr>
      <vt:lpstr>Expansion of U.S. Agricultural Trade with China has not come without Challenges (cont.)</vt:lpstr>
      <vt:lpstr>U.S. Soy Processors Work Hard to Protect &amp; Promote our Global Supply Chains! </vt:lpstr>
      <vt:lpstr>Questions or Comments…</vt:lpstr>
      <vt:lpstr> Contact Information: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U.S Crush Industry</dc:title>
  <dc:creator>Thomas Hammer</dc:creator>
  <cp:lastModifiedBy>Jeanne Seibert</cp:lastModifiedBy>
  <cp:revision>471</cp:revision>
  <cp:lastPrinted>2016-07-05T13:23:37Z</cp:lastPrinted>
  <dcterms:created xsi:type="dcterms:W3CDTF">2011-08-27T14:23:48Z</dcterms:created>
  <dcterms:modified xsi:type="dcterms:W3CDTF">2016-08-01T20:06:54Z</dcterms:modified>
</cp:coreProperties>
</file>